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59.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2"/>
    <p:sldMasterId id="2147483663" r:id="rId3"/>
    <p:sldMasterId id="2147483676" r:id="rId4"/>
    <p:sldMasterId id="2147483689" r:id="rId5"/>
    <p:sldMasterId id="2147483702" r:id="rId6"/>
    <p:sldMasterId id="2147483707" r:id="rId7"/>
  </p:sldMasterIdLst>
  <p:notesMasterIdLst>
    <p:notesMasterId r:id="rId145"/>
  </p:notesMasterIdLst>
  <p:sldIdLst>
    <p:sldId id="446" r:id="rId8"/>
    <p:sldId id="258" r:id="rId9"/>
    <p:sldId id="283" r:id="rId10"/>
    <p:sldId id="284" r:id="rId11"/>
    <p:sldId id="259" r:id="rId12"/>
    <p:sldId id="263" r:id="rId13"/>
    <p:sldId id="268" r:id="rId14"/>
    <p:sldId id="287" r:id="rId15"/>
    <p:sldId id="286" r:id="rId16"/>
    <p:sldId id="288" r:id="rId17"/>
    <p:sldId id="289" r:id="rId18"/>
    <p:sldId id="290" r:id="rId19"/>
    <p:sldId id="322" r:id="rId20"/>
    <p:sldId id="291" r:id="rId21"/>
    <p:sldId id="292" r:id="rId22"/>
    <p:sldId id="293" r:id="rId23"/>
    <p:sldId id="296" r:id="rId24"/>
    <p:sldId id="294" r:id="rId25"/>
    <p:sldId id="297" r:id="rId26"/>
    <p:sldId id="298"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350" r:id="rId55"/>
    <p:sldId id="351" r:id="rId56"/>
    <p:sldId id="352" r:id="rId57"/>
    <p:sldId id="353" r:id="rId58"/>
    <p:sldId id="355" r:id="rId59"/>
    <p:sldId id="356" r:id="rId60"/>
    <p:sldId id="433" r:id="rId61"/>
    <p:sldId id="434" r:id="rId62"/>
    <p:sldId id="435" r:id="rId63"/>
    <p:sldId id="436" r:id="rId64"/>
    <p:sldId id="437" r:id="rId65"/>
    <p:sldId id="438" r:id="rId66"/>
    <p:sldId id="439" r:id="rId67"/>
    <p:sldId id="440" r:id="rId68"/>
    <p:sldId id="441" r:id="rId69"/>
    <p:sldId id="442" r:id="rId70"/>
    <p:sldId id="443" r:id="rId71"/>
    <p:sldId id="444" r:id="rId72"/>
    <p:sldId id="445" r:id="rId73"/>
    <p:sldId id="363" r:id="rId74"/>
    <p:sldId id="364" r:id="rId75"/>
    <p:sldId id="365" r:id="rId76"/>
    <p:sldId id="366" r:id="rId77"/>
    <p:sldId id="367" r:id="rId78"/>
    <p:sldId id="368" r:id="rId79"/>
    <p:sldId id="369" r:id="rId80"/>
    <p:sldId id="370" r:id="rId81"/>
    <p:sldId id="371" r:id="rId82"/>
    <p:sldId id="372" r:id="rId83"/>
    <p:sldId id="373" r:id="rId84"/>
    <p:sldId id="374" r:id="rId85"/>
    <p:sldId id="375" r:id="rId86"/>
    <p:sldId id="376" r:id="rId87"/>
    <p:sldId id="377" r:id="rId88"/>
    <p:sldId id="378" r:id="rId89"/>
    <p:sldId id="379" r:id="rId90"/>
    <p:sldId id="380" r:id="rId91"/>
    <p:sldId id="381" r:id="rId92"/>
    <p:sldId id="382" r:id="rId93"/>
    <p:sldId id="383" r:id="rId94"/>
    <p:sldId id="384" r:id="rId95"/>
    <p:sldId id="385" r:id="rId96"/>
    <p:sldId id="386" r:id="rId97"/>
    <p:sldId id="387" r:id="rId98"/>
    <p:sldId id="388" r:id="rId99"/>
    <p:sldId id="389" r:id="rId100"/>
    <p:sldId id="390" r:id="rId101"/>
    <p:sldId id="391" r:id="rId102"/>
    <p:sldId id="392" r:id="rId103"/>
    <p:sldId id="393" r:id="rId104"/>
    <p:sldId id="394" r:id="rId105"/>
    <p:sldId id="395" r:id="rId106"/>
    <p:sldId id="396" r:id="rId107"/>
    <p:sldId id="397" r:id="rId108"/>
    <p:sldId id="398" r:id="rId109"/>
    <p:sldId id="399" r:id="rId110"/>
    <p:sldId id="400" r:id="rId111"/>
    <p:sldId id="401" r:id="rId112"/>
    <p:sldId id="402" r:id="rId113"/>
    <p:sldId id="403" r:id="rId114"/>
    <p:sldId id="404" r:id="rId115"/>
    <p:sldId id="405" r:id="rId116"/>
    <p:sldId id="406" r:id="rId117"/>
    <p:sldId id="407" r:id="rId118"/>
    <p:sldId id="408" r:id="rId119"/>
    <p:sldId id="409" r:id="rId120"/>
    <p:sldId id="410" r:id="rId121"/>
    <p:sldId id="411" r:id="rId122"/>
    <p:sldId id="412" r:id="rId123"/>
    <p:sldId id="413" r:id="rId124"/>
    <p:sldId id="414" r:id="rId125"/>
    <p:sldId id="415" r:id="rId126"/>
    <p:sldId id="416" r:id="rId127"/>
    <p:sldId id="417" r:id="rId128"/>
    <p:sldId id="418" r:id="rId129"/>
    <p:sldId id="419" r:id="rId130"/>
    <p:sldId id="420" r:id="rId131"/>
    <p:sldId id="421" r:id="rId132"/>
    <p:sldId id="422" r:id="rId133"/>
    <p:sldId id="423" r:id="rId134"/>
    <p:sldId id="424" r:id="rId135"/>
    <p:sldId id="425" r:id="rId136"/>
    <p:sldId id="426" r:id="rId137"/>
    <p:sldId id="427" r:id="rId138"/>
    <p:sldId id="428" r:id="rId139"/>
    <p:sldId id="429" r:id="rId140"/>
    <p:sldId id="430" r:id="rId141"/>
    <p:sldId id="431" r:id="rId142"/>
    <p:sldId id="432" r:id="rId143"/>
    <p:sldId id="320" r:id="rId144"/>
  </p:sldIdLst>
  <p:sldSz cx="12195175" cy="6858000"/>
  <p:notesSz cx="6858000" cy="9144000"/>
  <p:custDataLst>
    <p:tags r:id="rId146"/>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7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xinying" initials="x"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B6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81" d="100"/>
          <a:sy n="81" d="100"/>
        </p:scale>
        <p:origin x="486" y="99"/>
      </p:cViewPr>
      <p:guideLst>
        <p:guide orient="horz" pos="2160"/>
        <p:guide pos="3877"/>
      </p:guideLst>
    </p:cSldViewPr>
  </p:slideViewPr>
  <p:notesTextViewPr>
    <p:cViewPr>
      <p:scale>
        <a:sx n="1" d="1"/>
        <a:sy n="1" d="1"/>
      </p:scale>
      <p:origin x="0" y="0"/>
    </p:cViewPr>
  </p:notesTextViewPr>
  <p:sorterViewPr>
    <p:cViewPr varScale="1">
      <p:scale>
        <a:sx n="100" d="100"/>
        <a:sy n="100" d="100"/>
      </p:scale>
      <p:origin x="0" y="-459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viewProps" Target="viewProps.xml"/><Relationship Id="rId5" Type="http://schemas.openxmlformats.org/officeDocument/2006/relationships/slideMaster" Target="slideMasters/slideMaster4.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openxmlformats.org/officeDocument/2006/relationships/theme" Target="theme/theme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5.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tableStyles" Target="tableStyle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tags" Target="tags/tag1.xml"/><Relationship Id="rId7" Type="http://schemas.openxmlformats.org/officeDocument/2006/relationships/slideMaster" Target="slideMasters/slideMaster6.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1.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slideMaster" Target="slideMasters/slideMaster2.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presProps" Target="presProps.xml"/><Relationship Id="rId4" Type="http://schemas.openxmlformats.org/officeDocument/2006/relationships/slideMaster" Target="slideMasters/slideMaster3.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DCE4FC-89D9-47EB-AF77-CCF584282656}" type="datetimeFigureOut">
              <a:rPr lang="zh-CN" altLang="en-US" smtClean="0"/>
              <a:t>2023/6/12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FCFC2-CCD7-41BB-BE54-4729DA27F42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baike.baidu.com/item/%E5%A4%9A%E9%81%93%E7%A8%8B%E5%BA%8F?fromModule=lemma_inlink"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baike.baidu.com/item/%E5%A4%9A%E9%81%93%E7%A8%8B%E5%BA%8F?fromModule=lemma_inlink"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www.databusworld.cn/wp-content/uploads/2020/12/Pasted-38.png"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www.databusworld.cn/wp-content/uploads/2020/12/Pasted-38.png"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u="heavy"/>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内核进程初始化</a:t>
            </a:r>
            <a:endParaRPr lang="en-US" altLang="zh-CN" dirty="0"/>
          </a:p>
          <a:p>
            <a:r>
              <a:rPr lang="zh-CN" altLang="en-US" dirty="0"/>
              <a:t>首先初始化内核进程池</a:t>
            </a:r>
            <a:endParaRPr lang="en-US" altLang="zh-CN" dirty="0"/>
          </a:p>
          <a:p>
            <a:r>
              <a:rPr lang="zh-CN" altLang="en-US" dirty="0"/>
              <a:t>从指定的内存池中申请内存；</a:t>
            </a:r>
            <a:endParaRPr lang="en-US" altLang="zh-CN" dirty="0"/>
          </a:p>
          <a:p>
            <a:r>
              <a:rPr lang="zh-CN" altLang="en-US" dirty="0"/>
              <a:t>进程空闲链表初始化，每创建一个进程申请一个进程描述符</a:t>
            </a:r>
            <a:r>
              <a:rPr lang="en-US" altLang="zh-CN" dirty="0"/>
              <a:t>&amp;</a:t>
            </a:r>
            <a:r>
              <a:rPr lang="zh-CN" altLang="en-US" dirty="0"/>
              <a:t>初始化回收链表，回收后重新等待被分配；</a:t>
            </a:r>
            <a:endParaRPr lang="en-US" altLang="zh-CN" dirty="0"/>
          </a:p>
          <a:p>
            <a:r>
              <a:rPr lang="zh-CN" altLang="en-US" dirty="0"/>
              <a:t>进程池循环创建；</a:t>
            </a:r>
            <a:r>
              <a:rPr lang="en-US" altLang="zh-CN" dirty="0"/>
              <a:t>【</a:t>
            </a:r>
            <a:r>
              <a:rPr lang="zh-CN" altLang="en-US" dirty="0"/>
              <a:t>注意</a:t>
            </a:r>
            <a:r>
              <a:rPr lang="en-US" altLang="zh-CN" dirty="0" err="1"/>
              <a:t>g_freeProcess</a:t>
            </a:r>
            <a:r>
              <a:rPr lang="zh-CN" altLang="en-US" dirty="0"/>
              <a:t>挂的是</a:t>
            </a:r>
            <a:r>
              <a:rPr lang="en-US" altLang="zh-CN" dirty="0" err="1"/>
              <a:t>pendList</a:t>
            </a:r>
            <a:r>
              <a:rPr lang="zh-CN" altLang="en-US" dirty="0"/>
              <a:t>（阻塞列表）节点</a:t>
            </a:r>
            <a:r>
              <a:rPr lang="en-US" altLang="zh-CN" dirty="0"/>
              <a:t>,</a:t>
            </a:r>
            <a:r>
              <a:rPr lang="zh-CN" altLang="en-US" dirty="0"/>
              <a:t>所以使用要通过</a:t>
            </a:r>
            <a:r>
              <a:rPr lang="en-US" altLang="zh-CN" dirty="0"/>
              <a:t>OS_PCB_FROM_PENDLIST</a:t>
            </a:r>
            <a:r>
              <a:rPr lang="zh-CN" altLang="en-US" dirty="0"/>
              <a:t>找到进程实体</a:t>
            </a:r>
            <a:r>
              <a:rPr lang="en-US" altLang="zh-CN" dirty="0"/>
              <a:t>.】</a:t>
            </a:r>
          </a:p>
          <a:p>
            <a:endParaRPr lang="en-US" altLang="zh-CN" dirty="0"/>
          </a:p>
          <a:p>
            <a:r>
              <a:rPr lang="zh-CN" altLang="en-US" b="0" i="0" dirty="0">
                <a:solidFill>
                  <a:srgbClr val="333333"/>
                </a:solidFill>
                <a:effectLst/>
                <a:latin typeface="微软雅黑" panose="020B0503020204020204" charset="-122"/>
                <a:ea typeface="微软雅黑" panose="020B0503020204020204" charset="-122"/>
              </a:rPr>
              <a:t>内核使用</a:t>
            </a:r>
            <a:r>
              <a:rPr lang="en-US" altLang="zh-CN" b="0" i="0" dirty="0" err="1">
                <a:solidFill>
                  <a:srgbClr val="333333"/>
                </a:solidFill>
                <a:effectLst/>
                <a:latin typeface="微软雅黑" panose="020B0503020204020204" charset="-122"/>
                <a:ea typeface="微软雅黑" panose="020B0503020204020204" charset="-122"/>
              </a:rPr>
              <a:t>LosProcessCB</a:t>
            </a:r>
            <a:r>
              <a:rPr lang="zh-CN" altLang="en-US" b="0" i="0" dirty="0">
                <a:solidFill>
                  <a:srgbClr val="333333"/>
                </a:solidFill>
                <a:effectLst/>
                <a:latin typeface="微软雅黑" panose="020B0503020204020204" charset="-122"/>
                <a:ea typeface="微软雅黑" panose="020B0503020204020204" charset="-122"/>
              </a:rPr>
              <a:t>表示一个进程控制块，</a:t>
            </a:r>
            <a:r>
              <a:rPr lang="en-US" altLang="zh-CN" b="0" i="0" dirty="0" err="1">
                <a:solidFill>
                  <a:srgbClr val="333333"/>
                </a:solidFill>
                <a:effectLst/>
                <a:latin typeface="微软雅黑" panose="020B0503020204020204" charset="-122"/>
                <a:ea typeface="微软雅黑" panose="020B0503020204020204" charset="-122"/>
              </a:rPr>
              <a:t>g_processCBArray</a:t>
            </a:r>
            <a:r>
              <a:rPr lang="zh-CN" altLang="en-US" b="0" i="0" dirty="0">
                <a:solidFill>
                  <a:srgbClr val="333333"/>
                </a:solidFill>
                <a:effectLst/>
                <a:latin typeface="微软雅黑" panose="020B0503020204020204" charset="-122"/>
                <a:ea typeface="微软雅黑" panose="020B0503020204020204" charset="-122"/>
              </a:rPr>
              <a:t>表示内核的进程控制块池，</a:t>
            </a:r>
            <a:r>
              <a:rPr lang="en-US" altLang="zh-CN" b="0" i="0" dirty="0">
                <a:solidFill>
                  <a:srgbClr val="333333"/>
                </a:solidFill>
                <a:effectLst/>
                <a:latin typeface="微软雅黑" panose="020B0503020204020204" charset="-122"/>
                <a:ea typeface="微软雅黑" panose="020B0503020204020204" charset="-122"/>
              </a:rPr>
              <a:t>LOSCFG_BASE_CORE_PROCESS_LIMIT</a:t>
            </a:r>
            <a:r>
              <a:rPr lang="zh-CN" altLang="en-US" b="0" i="0" dirty="0">
                <a:solidFill>
                  <a:srgbClr val="333333"/>
                </a:solidFill>
                <a:effectLst/>
                <a:latin typeface="微软雅黑" panose="020B0503020204020204" charset="-122"/>
                <a:ea typeface="微软雅黑" panose="020B0503020204020204" charset="-122"/>
              </a:rPr>
              <a:t>表示最大的进程数，默认值为</a:t>
            </a:r>
            <a:r>
              <a:rPr lang="en-US" altLang="zh-CN" b="0" i="0" dirty="0">
                <a:solidFill>
                  <a:srgbClr val="333333"/>
                </a:solidFill>
                <a:effectLst/>
                <a:latin typeface="微软雅黑" panose="020B0503020204020204" charset="-122"/>
                <a:ea typeface="微软雅黑" panose="020B0503020204020204" charset="-122"/>
              </a:rPr>
              <a:t>64</a:t>
            </a:r>
            <a:r>
              <a:rPr lang="zh-CN" altLang="en-US" b="0" i="0" dirty="0">
                <a:solidFill>
                  <a:srgbClr val="333333"/>
                </a:solidFill>
                <a:effectLst/>
                <a:latin typeface="微软雅黑" panose="020B0503020204020204" charset="-122"/>
                <a:ea typeface="微软雅黑" panose="020B0503020204020204" charset="-122"/>
              </a:rPr>
              <a:t>，表示最多有</a:t>
            </a:r>
            <a:r>
              <a:rPr lang="en-US" altLang="zh-CN" b="0" i="0" dirty="0">
                <a:solidFill>
                  <a:srgbClr val="333333"/>
                </a:solidFill>
                <a:effectLst/>
                <a:latin typeface="微软雅黑" panose="020B0503020204020204" charset="-122"/>
                <a:ea typeface="微软雅黑" panose="020B0503020204020204" charset="-122"/>
              </a:rPr>
              <a:t>64</a:t>
            </a:r>
            <a:r>
              <a:rPr lang="zh-CN" altLang="en-US" b="0" i="0" dirty="0">
                <a:solidFill>
                  <a:srgbClr val="333333"/>
                </a:solidFill>
                <a:effectLst/>
                <a:latin typeface="微软雅黑" panose="020B0503020204020204" charset="-122"/>
                <a:ea typeface="微软雅黑" panose="020B0503020204020204" charset="-122"/>
              </a:rPr>
              <a:t>个进程。</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93FCFC2-CCD7-41BB-BE54-4729DA27F427}" type="slidenum">
              <a:rPr lang="zh-CN" altLang="en-US" smtClean="0"/>
              <a:t>68</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微软雅黑" panose="020B0503020204020204" charset="-122"/>
                <a:ea typeface="微软雅黑" panose="020B0503020204020204" charset="-122"/>
              </a:rPr>
              <a:t>如果是内核进程，直接使用</a:t>
            </a:r>
            <a:r>
              <a:rPr lang="en-US" altLang="zh-CN" b="0" i="0" dirty="0" err="1">
                <a:solidFill>
                  <a:srgbClr val="333333"/>
                </a:solidFill>
                <a:effectLst/>
                <a:latin typeface="微软雅黑" panose="020B0503020204020204" charset="-122"/>
                <a:ea typeface="微软雅黑" panose="020B0503020204020204" charset="-122"/>
              </a:rPr>
              <a:t>LOS_GetKVmSpace</a:t>
            </a:r>
            <a:r>
              <a:rPr lang="zh-CN" altLang="en-US" b="0" i="0" dirty="0">
                <a:solidFill>
                  <a:srgbClr val="333333"/>
                </a:solidFill>
                <a:effectLst/>
                <a:latin typeface="微软雅黑" panose="020B0503020204020204" charset="-122"/>
                <a:ea typeface="微软雅黑" panose="020B0503020204020204" charset="-122"/>
              </a:rPr>
              <a:t>获得内核的虚拟空间控制块，并记录在</a:t>
            </a:r>
            <a:r>
              <a:rPr lang="en-US" altLang="zh-CN" b="0" i="0" dirty="0">
                <a:solidFill>
                  <a:srgbClr val="333333"/>
                </a:solidFill>
                <a:effectLst/>
                <a:latin typeface="微软雅黑" panose="020B0503020204020204" charset="-122"/>
                <a:ea typeface="微软雅黑" panose="020B0503020204020204" charset="-122"/>
              </a:rPr>
              <a:t>PCB</a:t>
            </a:r>
            <a:r>
              <a:rPr lang="zh-CN" altLang="en-US" b="0" i="0" dirty="0">
                <a:solidFill>
                  <a:srgbClr val="333333"/>
                </a:solidFill>
                <a:effectLst/>
                <a:latin typeface="微软雅黑" panose="020B0503020204020204" charset="-122"/>
                <a:ea typeface="微软雅黑" panose="020B0503020204020204" charset="-122"/>
              </a:rPr>
              <a:t>控制块中。</a:t>
            </a:r>
            <a:endParaRPr lang="en-US" altLang="zh-CN" b="0" i="0" dirty="0">
              <a:solidFill>
                <a:srgbClr val="333333"/>
              </a:solidFill>
              <a:effectLst/>
              <a:latin typeface="微软雅黑" panose="020B0503020204020204" charset="-122"/>
              <a:ea typeface="微软雅黑" panose="020B0503020204020204" charset="-122"/>
            </a:endParaRPr>
          </a:p>
          <a:p>
            <a:r>
              <a:rPr lang="en-US" altLang="zh-CN" b="0" i="0" dirty="0">
                <a:solidFill>
                  <a:srgbClr val="333333"/>
                </a:solidFill>
                <a:effectLst/>
                <a:latin typeface="微软雅黑" panose="020B0503020204020204" charset="-122"/>
                <a:ea typeface="微软雅黑" panose="020B0503020204020204" charset="-122"/>
              </a:rPr>
              <a:t>【PCB</a:t>
            </a:r>
            <a:r>
              <a:rPr lang="zh-CN" altLang="en-US" b="0" i="0" dirty="0">
                <a:solidFill>
                  <a:srgbClr val="333333"/>
                </a:solidFill>
                <a:effectLst/>
                <a:latin typeface="微软雅黑" panose="020B0503020204020204" charset="-122"/>
                <a:ea typeface="微软雅黑" panose="020B0503020204020204" charset="-122"/>
              </a:rPr>
              <a:t>：内核进程控制块</a:t>
            </a:r>
            <a:r>
              <a:rPr lang="en-US" altLang="zh-CN" b="0" i="0" dirty="0">
                <a:solidFill>
                  <a:srgbClr val="333333"/>
                </a:solidFill>
                <a:effectLst/>
                <a:latin typeface="微软雅黑" panose="020B0503020204020204" charset="-122"/>
                <a:ea typeface="微软雅黑" panose="020B0503020204020204" charset="-122"/>
              </a:rPr>
              <a:t>】</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33333"/>
                </a:solidFill>
                <a:effectLst/>
                <a:latin typeface="Helvetica Neue"/>
              </a:rPr>
              <a:t>PCB</a:t>
            </a:r>
            <a:r>
              <a:rPr lang="zh-CN" altLang="en-US" b="0" i="0" dirty="0">
                <a:solidFill>
                  <a:srgbClr val="333333"/>
                </a:solidFill>
                <a:effectLst/>
                <a:latin typeface="Helvetica Neue"/>
              </a:rPr>
              <a:t>中记录了操作系统所需的，用于描述进程的当前情况以及控制进程运行的全部信息。</a:t>
            </a:r>
            <a:r>
              <a:rPr lang="en-US" altLang="zh-CN" b="0" i="0" dirty="0">
                <a:solidFill>
                  <a:srgbClr val="333333"/>
                </a:solidFill>
                <a:effectLst/>
                <a:latin typeface="Helvetica Neue"/>
              </a:rPr>
              <a:t>PCB</a:t>
            </a:r>
            <a:r>
              <a:rPr lang="zh-CN" altLang="en-US" b="0" i="0" dirty="0">
                <a:solidFill>
                  <a:srgbClr val="333333"/>
                </a:solidFill>
                <a:effectLst/>
                <a:latin typeface="Helvetica Neue"/>
              </a:rPr>
              <a:t>的作用是使一个在</a:t>
            </a:r>
            <a:r>
              <a:rPr lang="zh-CN" altLang="en-US" b="0" i="0" u="none" strike="noStrike" dirty="0">
                <a:solidFill>
                  <a:srgbClr val="136EC2"/>
                </a:solidFill>
                <a:effectLst/>
                <a:latin typeface="Helvetica Neue"/>
                <a:hlinkClick r:id="rId3"/>
              </a:rPr>
              <a:t>多道程序</a:t>
            </a:r>
            <a:r>
              <a:rPr lang="zh-CN" altLang="en-US" b="0" i="0" dirty="0">
                <a:solidFill>
                  <a:srgbClr val="333333"/>
                </a:solidFill>
                <a:effectLst/>
                <a:latin typeface="Helvetica Neue"/>
              </a:rPr>
              <a:t>环境下不能独立运行的程序（含数据），成为一个能独立运行的基本单位，一个能与其他进程并发执行的进程。或者说，</a:t>
            </a:r>
            <a:r>
              <a:rPr lang="en-US" altLang="zh-CN" b="0" i="0" dirty="0">
                <a:solidFill>
                  <a:srgbClr val="333333"/>
                </a:solidFill>
                <a:effectLst/>
                <a:latin typeface="Helvetica Neue"/>
              </a:rPr>
              <a:t>OS</a:t>
            </a:r>
            <a:r>
              <a:rPr lang="zh-CN" altLang="en-US" b="0" i="0" dirty="0">
                <a:solidFill>
                  <a:srgbClr val="333333"/>
                </a:solidFill>
                <a:effectLst/>
                <a:latin typeface="Helvetica Neue"/>
              </a:rPr>
              <a:t>是根据</a:t>
            </a:r>
            <a:r>
              <a:rPr lang="en-US" altLang="zh-CN" b="0" i="0" dirty="0">
                <a:solidFill>
                  <a:srgbClr val="333333"/>
                </a:solidFill>
                <a:effectLst/>
                <a:latin typeface="Helvetica Neue"/>
              </a:rPr>
              <a:t>PCB</a:t>
            </a:r>
            <a:r>
              <a:rPr lang="zh-CN" altLang="en-US" b="0" i="0" dirty="0">
                <a:solidFill>
                  <a:srgbClr val="333333"/>
                </a:solidFill>
                <a:effectLst/>
                <a:latin typeface="Helvetica Neue"/>
              </a:rPr>
              <a:t>来对并发执行的进程进行控制和管理的。例如，当</a:t>
            </a:r>
            <a:r>
              <a:rPr lang="en-US" altLang="zh-CN" b="0" i="0" dirty="0">
                <a:solidFill>
                  <a:srgbClr val="333333"/>
                </a:solidFill>
                <a:effectLst/>
                <a:latin typeface="Helvetica Neue"/>
              </a:rPr>
              <a:t>OS</a:t>
            </a:r>
            <a:r>
              <a:rPr lang="zh-CN" altLang="en-US" b="0" i="0" dirty="0">
                <a:solidFill>
                  <a:srgbClr val="333333"/>
                </a:solidFill>
                <a:effectLst/>
                <a:latin typeface="Helvetica Neue"/>
              </a:rPr>
              <a:t>要调度某进程执行时，要从该进程的</a:t>
            </a:r>
            <a:r>
              <a:rPr lang="en-US" altLang="zh-CN" b="0" i="0" dirty="0">
                <a:solidFill>
                  <a:srgbClr val="333333"/>
                </a:solidFill>
                <a:effectLst/>
                <a:latin typeface="Helvetica Neue"/>
              </a:rPr>
              <a:t>PCB</a:t>
            </a:r>
            <a:r>
              <a:rPr lang="zh-CN" altLang="en-US" b="0" i="0" dirty="0">
                <a:solidFill>
                  <a:srgbClr val="333333"/>
                </a:solidFill>
                <a:effectLst/>
                <a:latin typeface="Helvetica Neue"/>
              </a:rPr>
              <a:t>中查处其现行状态及优先级；在调度到某进程后，要根据其</a:t>
            </a:r>
            <a:r>
              <a:rPr lang="en-US" altLang="zh-CN" b="0" i="0" dirty="0">
                <a:solidFill>
                  <a:srgbClr val="333333"/>
                </a:solidFill>
                <a:effectLst/>
                <a:latin typeface="Helvetica Neue"/>
              </a:rPr>
              <a:t>PCB</a:t>
            </a:r>
            <a:r>
              <a:rPr lang="zh-CN" altLang="en-US" b="0" i="0" dirty="0">
                <a:solidFill>
                  <a:srgbClr val="333333"/>
                </a:solidFill>
                <a:effectLst/>
                <a:latin typeface="Helvetica Neue"/>
              </a:rPr>
              <a:t>中所保存的处理机状态信息，设置该进程恢复运行的现场，并根据其</a:t>
            </a:r>
            <a:r>
              <a:rPr lang="en-US" altLang="zh-CN" b="0" i="0" dirty="0">
                <a:solidFill>
                  <a:srgbClr val="333333"/>
                </a:solidFill>
                <a:effectLst/>
                <a:latin typeface="Helvetica Neue"/>
              </a:rPr>
              <a:t>PCB</a:t>
            </a:r>
            <a:r>
              <a:rPr lang="zh-CN" altLang="en-US" b="0" i="0" dirty="0">
                <a:solidFill>
                  <a:srgbClr val="333333"/>
                </a:solidFill>
                <a:effectLst/>
                <a:latin typeface="Helvetica Neue"/>
              </a:rPr>
              <a:t>中的程序和数据的内存始址，找到其程序和数据；进程在执行过程中，当需要和与之合作的进程实现同步，通信或者访问文件时，也都需要访问</a:t>
            </a:r>
            <a:r>
              <a:rPr lang="en-US" altLang="zh-CN" b="0" i="0" dirty="0">
                <a:solidFill>
                  <a:srgbClr val="333333"/>
                </a:solidFill>
                <a:effectLst/>
                <a:latin typeface="Helvetica Neue"/>
              </a:rPr>
              <a:t>PCB</a:t>
            </a:r>
            <a:r>
              <a:rPr lang="zh-CN" altLang="en-US" b="0" i="0" dirty="0">
                <a:solidFill>
                  <a:srgbClr val="333333"/>
                </a:solidFill>
                <a:effectLst/>
                <a:latin typeface="Helvetica Neue"/>
              </a:rPr>
              <a:t>；当进程由于某种原因而暂停执行时，又须将器断点的处理机环境保存在</a:t>
            </a:r>
            <a:r>
              <a:rPr lang="en-US" altLang="zh-CN" b="0" i="0" dirty="0">
                <a:solidFill>
                  <a:srgbClr val="333333"/>
                </a:solidFill>
                <a:effectLst/>
                <a:latin typeface="Helvetica Neue"/>
              </a:rPr>
              <a:t>PCB</a:t>
            </a:r>
            <a:r>
              <a:rPr lang="zh-CN" altLang="en-US" b="0" i="0" dirty="0">
                <a:solidFill>
                  <a:srgbClr val="333333"/>
                </a:solidFill>
                <a:effectLst/>
                <a:latin typeface="Helvetica Neue"/>
              </a:rPr>
              <a:t>中。可见，在进程的整个生命期中，系统总是通过</a:t>
            </a:r>
            <a:r>
              <a:rPr lang="en-US" altLang="zh-CN" b="0" i="0" dirty="0">
                <a:solidFill>
                  <a:srgbClr val="333333"/>
                </a:solidFill>
                <a:effectLst/>
                <a:latin typeface="Helvetica Neue"/>
              </a:rPr>
              <a:t>PCB</a:t>
            </a:r>
            <a:r>
              <a:rPr lang="zh-CN" altLang="en-US" b="0" i="0" dirty="0">
                <a:solidFill>
                  <a:srgbClr val="333333"/>
                </a:solidFill>
                <a:effectLst/>
                <a:latin typeface="Helvetica Neue"/>
              </a:rPr>
              <a:t>对进程进行控制的，即系统是根据进程的</a:t>
            </a:r>
            <a:r>
              <a:rPr lang="en-US" altLang="zh-CN" b="0" i="0" dirty="0">
                <a:solidFill>
                  <a:srgbClr val="333333"/>
                </a:solidFill>
                <a:effectLst/>
                <a:latin typeface="Helvetica Neue"/>
              </a:rPr>
              <a:t>PCB</a:t>
            </a:r>
            <a:r>
              <a:rPr lang="zh-CN" altLang="en-US" b="0" i="0" dirty="0">
                <a:solidFill>
                  <a:srgbClr val="333333"/>
                </a:solidFill>
                <a:effectLst/>
                <a:latin typeface="Helvetica Neue"/>
              </a:rPr>
              <a:t>而不是任何别的什么而感知到该进程的存在的。所以说，</a:t>
            </a:r>
            <a:r>
              <a:rPr lang="en-US" altLang="zh-CN" b="0" i="0" dirty="0">
                <a:solidFill>
                  <a:srgbClr val="333333"/>
                </a:solidFill>
                <a:effectLst/>
                <a:latin typeface="Helvetica Neue"/>
              </a:rPr>
              <a:t>PCB</a:t>
            </a:r>
            <a:r>
              <a:rPr lang="zh-CN" altLang="en-US" b="0" i="0" dirty="0">
                <a:solidFill>
                  <a:srgbClr val="333333"/>
                </a:solidFill>
                <a:effectLst/>
                <a:latin typeface="Helvetica Neue"/>
              </a:rPr>
              <a:t>是进程存在的唯一标志。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93FCFC2-CCD7-41BB-BE54-4729DA27F427}" type="slidenum">
              <a:rPr lang="zh-CN" altLang="en-US" smtClean="0"/>
              <a:t>72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Helvetica Neue"/>
              </a:rPr>
              <a:t>PCB</a:t>
            </a:r>
            <a:r>
              <a:rPr lang="zh-CN" altLang="en-US" b="0" i="0" dirty="0">
                <a:solidFill>
                  <a:srgbClr val="333333"/>
                </a:solidFill>
                <a:effectLst/>
                <a:latin typeface="Helvetica Neue"/>
              </a:rPr>
              <a:t>中记录了操作系统所需的，用于描述进程的当前情况以及控制进程运行的全部信息。</a:t>
            </a:r>
            <a:r>
              <a:rPr lang="en-US" altLang="zh-CN" b="0" i="0" dirty="0">
                <a:solidFill>
                  <a:srgbClr val="333333"/>
                </a:solidFill>
                <a:effectLst/>
                <a:latin typeface="Helvetica Neue"/>
              </a:rPr>
              <a:t>PCB</a:t>
            </a:r>
            <a:r>
              <a:rPr lang="zh-CN" altLang="en-US" b="0" i="0" dirty="0">
                <a:solidFill>
                  <a:srgbClr val="333333"/>
                </a:solidFill>
                <a:effectLst/>
                <a:latin typeface="Helvetica Neue"/>
              </a:rPr>
              <a:t>的作用是使一个在</a:t>
            </a:r>
            <a:r>
              <a:rPr lang="zh-CN" altLang="en-US" b="0" i="0" u="none" strike="noStrike" dirty="0">
                <a:solidFill>
                  <a:srgbClr val="136EC2"/>
                </a:solidFill>
                <a:effectLst/>
                <a:latin typeface="Helvetica Neue"/>
                <a:hlinkClick r:id="rId3"/>
              </a:rPr>
              <a:t>多道程序</a:t>
            </a:r>
            <a:r>
              <a:rPr lang="zh-CN" altLang="en-US" b="0" i="0" dirty="0">
                <a:solidFill>
                  <a:srgbClr val="333333"/>
                </a:solidFill>
                <a:effectLst/>
                <a:latin typeface="Helvetica Neue"/>
              </a:rPr>
              <a:t>环境下不能独立运行的程序（含数据），成为一个能独立运行的基本单位，一个能与其他进程并发执行的进程。或者说，</a:t>
            </a:r>
            <a:r>
              <a:rPr lang="en-US" altLang="zh-CN" b="0" i="0" dirty="0">
                <a:solidFill>
                  <a:srgbClr val="333333"/>
                </a:solidFill>
                <a:effectLst/>
                <a:latin typeface="Helvetica Neue"/>
              </a:rPr>
              <a:t>OS</a:t>
            </a:r>
            <a:r>
              <a:rPr lang="zh-CN" altLang="en-US" b="0" i="0" dirty="0">
                <a:solidFill>
                  <a:srgbClr val="333333"/>
                </a:solidFill>
                <a:effectLst/>
                <a:latin typeface="Helvetica Neue"/>
              </a:rPr>
              <a:t>是根据</a:t>
            </a:r>
            <a:r>
              <a:rPr lang="en-US" altLang="zh-CN" b="0" i="0" dirty="0">
                <a:solidFill>
                  <a:srgbClr val="333333"/>
                </a:solidFill>
                <a:effectLst/>
                <a:latin typeface="Helvetica Neue"/>
              </a:rPr>
              <a:t>PCB</a:t>
            </a:r>
            <a:r>
              <a:rPr lang="zh-CN" altLang="en-US" b="0" i="0" dirty="0">
                <a:solidFill>
                  <a:srgbClr val="333333"/>
                </a:solidFill>
                <a:effectLst/>
                <a:latin typeface="Helvetica Neue"/>
              </a:rPr>
              <a:t>来对并发执行的进程进行控制和管理的。例如，当</a:t>
            </a:r>
            <a:r>
              <a:rPr lang="en-US" altLang="zh-CN" b="0" i="0" dirty="0">
                <a:solidFill>
                  <a:srgbClr val="333333"/>
                </a:solidFill>
                <a:effectLst/>
                <a:latin typeface="Helvetica Neue"/>
              </a:rPr>
              <a:t>OS</a:t>
            </a:r>
            <a:r>
              <a:rPr lang="zh-CN" altLang="en-US" b="0" i="0" dirty="0">
                <a:solidFill>
                  <a:srgbClr val="333333"/>
                </a:solidFill>
                <a:effectLst/>
                <a:latin typeface="Helvetica Neue"/>
              </a:rPr>
              <a:t>要调度某进程执行时，要从该进程的</a:t>
            </a:r>
            <a:r>
              <a:rPr lang="en-US" altLang="zh-CN" b="0" i="0" dirty="0">
                <a:solidFill>
                  <a:srgbClr val="333333"/>
                </a:solidFill>
                <a:effectLst/>
                <a:latin typeface="Helvetica Neue"/>
              </a:rPr>
              <a:t>PCB</a:t>
            </a:r>
            <a:r>
              <a:rPr lang="zh-CN" altLang="en-US" b="0" i="0" dirty="0">
                <a:solidFill>
                  <a:srgbClr val="333333"/>
                </a:solidFill>
                <a:effectLst/>
                <a:latin typeface="Helvetica Neue"/>
              </a:rPr>
              <a:t>中查处其现行状态及优先级；在调度到某进程后，要根据其</a:t>
            </a:r>
            <a:r>
              <a:rPr lang="en-US" altLang="zh-CN" b="0" i="0" dirty="0">
                <a:solidFill>
                  <a:srgbClr val="333333"/>
                </a:solidFill>
                <a:effectLst/>
                <a:latin typeface="Helvetica Neue"/>
              </a:rPr>
              <a:t>PCB</a:t>
            </a:r>
            <a:r>
              <a:rPr lang="zh-CN" altLang="en-US" b="0" i="0" dirty="0">
                <a:solidFill>
                  <a:srgbClr val="333333"/>
                </a:solidFill>
                <a:effectLst/>
                <a:latin typeface="Helvetica Neue"/>
              </a:rPr>
              <a:t>中所保存的处理机状态信息，设置该进程恢复运行的现场，并根据其</a:t>
            </a:r>
            <a:r>
              <a:rPr lang="en-US" altLang="zh-CN" b="0" i="0" dirty="0">
                <a:solidFill>
                  <a:srgbClr val="333333"/>
                </a:solidFill>
                <a:effectLst/>
                <a:latin typeface="Helvetica Neue"/>
              </a:rPr>
              <a:t>PCB</a:t>
            </a:r>
            <a:r>
              <a:rPr lang="zh-CN" altLang="en-US" b="0" i="0" dirty="0">
                <a:solidFill>
                  <a:srgbClr val="333333"/>
                </a:solidFill>
                <a:effectLst/>
                <a:latin typeface="Helvetica Neue"/>
              </a:rPr>
              <a:t>中的程序和数据的内存始址，找到其程序和数据；进程在执行过程中，当需要和与之合作的进程实现同步，通信或者访问文件时，也都需要访问</a:t>
            </a:r>
            <a:r>
              <a:rPr lang="en-US" altLang="zh-CN" b="0" i="0" dirty="0">
                <a:solidFill>
                  <a:srgbClr val="333333"/>
                </a:solidFill>
                <a:effectLst/>
                <a:latin typeface="Helvetica Neue"/>
              </a:rPr>
              <a:t>PCB</a:t>
            </a:r>
            <a:r>
              <a:rPr lang="zh-CN" altLang="en-US" b="0" i="0" dirty="0">
                <a:solidFill>
                  <a:srgbClr val="333333"/>
                </a:solidFill>
                <a:effectLst/>
                <a:latin typeface="Helvetica Neue"/>
              </a:rPr>
              <a:t>；当进程由于某种原因而暂停执行时，又须将器断点的处理机环境保存在</a:t>
            </a:r>
            <a:r>
              <a:rPr lang="en-US" altLang="zh-CN" b="0" i="0" dirty="0">
                <a:solidFill>
                  <a:srgbClr val="333333"/>
                </a:solidFill>
                <a:effectLst/>
                <a:latin typeface="Helvetica Neue"/>
              </a:rPr>
              <a:t>PCB</a:t>
            </a:r>
            <a:r>
              <a:rPr lang="zh-CN" altLang="en-US" b="0" i="0" dirty="0">
                <a:solidFill>
                  <a:srgbClr val="333333"/>
                </a:solidFill>
                <a:effectLst/>
                <a:latin typeface="Helvetica Neue"/>
              </a:rPr>
              <a:t>中。可见，在进程的整个生命期中，系统总是通过</a:t>
            </a:r>
            <a:r>
              <a:rPr lang="en-US" altLang="zh-CN" b="0" i="0" dirty="0">
                <a:solidFill>
                  <a:srgbClr val="333333"/>
                </a:solidFill>
                <a:effectLst/>
                <a:latin typeface="Helvetica Neue"/>
              </a:rPr>
              <a:t>PCB</a:t>
            </a:r>
            <a:r>
              <a:rPr lang="zh-CN" altLang="en-US" b="0" i="0" dirty="0">
                <a:solidFill>
                  <a:srgbClr val="333333"/>
                </a:solidFill>
                <a:effectLst/>
                <a:latin typeface="Helvetica Neue"/>
              </a:rPr>
              <a:t>对进程进行控制的，即系统是根据进程的</a:t>
            </a:r>
            <a:r>
              <a:rPr lang="en-US" altLang="zh-CN" b="0" i="0" dirty="0">
                <a:solidFill>
                  <a:srgbClr val="333333"/>
                </a:solidFill>
                <a:effectLst/>
                <a:latin typeface="Helvetica Neue"/>
              </a:rPr>
              <a:t>PCB</a:t>
            </a:r>
            <a:r>
              <a:rPr lang="zh-CN" altLang="en-US" b="0" i="0" dirty="0">
                <a:solidFill>
                  <a:srgbClr val="333333"/>
                </a:solidFill>
                <a:effectLst/>
                <a:latin typeface="Helvetica Neue"/>
              </a:rPr>
              <a:t>而不是任何别的什么而感知到该进程的存在的。所以说，</a:t>
            </a:r>
            <a:r>
              <a:rPr lang="en-US" altLang="zh-CN" b="0" i="0" dirty="0">
                <a:solidFill>
                  <a:srgbClr val="333333"/>
                </a:solidFill>
                <a:effectLst/>
                <a:latin typeface="Helvetica Neue"/>
              </a:rPr>
              <a:t>PCB</a:t>
            </a:r>
            <a:r>
              <a:rPr lang="zh-CN" altLang="en-US" b="0" i="0" dirty="0">
                <a:solidFill>
                  <a:srgbClr val="333333"/>
                </a:solidFill>
                <a:effectLst/>
                <a:latin typeface="Helvetica Neue"/>
              </a:rPr>
              <a:t>是进程存在的唯一标志。</a:t>
            </a:r>
            <a:endParaRPr lang="zh-CN" altLang="en-US" dirty="0"/>
          </a:p>
        </p:txBody>
      </p:sp>
      <p:sp>
        <p:nvSpPr>
          <p:cNvPr id="4" name="灯片编号占位符 3"/>
          <p:cNvSpPr>
            <a:spLocks noGrp="1"/>
          </p:cNvSpPr>
          <p:nvPr>
            <p:ph type="sldNum" sz="quarter" idx="5"/>
          </p:nvPr>
        </p:nvSpPr>
        <p:spPr/>
        <p:txBody>
          <a:bodyPr/>
          <a:lstStyle/>
          <a:p>
            <a:fld id="{E93FCFC2-CCD7-41BB-BE54-4729DA27F427}" type="slidenum">
              <a:rPr lang="zh-CN" altLang="en-US" smtClean="0"/>
              <a:t>73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左边的代码加了一个对</a:t>
            </a:r>
            <a:r>
              <a:rPr lang="en-US" altLang="zh-CN" dirty="0"/>
              <a:t>ret</a:t>
            </a:r>
            <a:r>
              <a:rPr lang="zh-CN" altLang="en-US" dirty="0"/>
              <a:t>的判断，如果判成功则将该任务贴上不可删除的系统任务的标签。（如资源回收任务）</a:t>
            </a:r>
          </a:p>
        </p:txBody>
      </p:sp>
      <p:sp>
        <p:nvSpPr>
          <p:cNvPr id="4" name="灯片编号占位符 3"/>
          <p:cNvSpPr>
            <a:spLocks noGrp="1"/>
          </p:cNvSpPr>
          <p:nvPr>
            <p:ph type="sldNum" sz="quarter" idx="5"/>
          </p:nvPr>
        </p:nvSpPr>
        <p:spPr/>
        <p:txBody>
          <a:bodyPr/>
          <a:lstStyle/>
          <a:p>
            <a:fld id="{E93FCFC2-CCD7-41BB-BE54-4729DA27F427}" type="slidenum">
              <a:rPr lang="zh-CN" altLang="en-US" smtClean="0"/>
              <a:t>75</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微软雅黑" panose="020B0503020204020204" charset="-122"/>
                <a:ea typeface="微软雅黑" panose="020B0503020204020204" charset="-122"/>
              </a:rPr>
              <a:t>首先记录了当前线程是属于哪个进程的，然后调用</a:t>
            </a:r>
            <a:r>
              <a:rPr lang="en-US" altLang="zh-CN" b="0" i="0" dirty="0" err="1">
                <a:solidFill>
                  <a:srgbClr val="333333"/>
                </a:solidFill>
                <a:effectLst/>
                <a:latin typeface="微软雅黑" panose="020B0503020204020204" charset="-122"/>
                <a:ea typeface="微软雅黑" panose="020B0503020204020204" charset="-122"/>
              </a:rPr>
              <a:t>LOS_TaskCreateOnly</a:t>
            </a:r>
            <a:r>
              <a:rPr lang="zh-CN" altLang="en-US" b="0" i="0" dirty="0">
                <a:solidFill>
                  <a:srgbClr val="333333"/>
                </a:solidFill>
                <a:effectLst/>
                <a:latin typeface="微软雅黑" panose="020B0503020204020204" charset="-122"/>
                <a:ea typeface="微软雅黑" panose="020B0503020204020204" charset="-122"/>
              </a:rPr>
              <a:t>初始化线程控制块</a:t>
            </a:r>
            <a:r>
              <a:rPr lang="en-US" altLang="zh-CN" b="0" i="0" dirty="0">
                <a:solidFill>
                  <a:srgbClr val="333333"/>
                </a:solidFill>
                <a:effectLst/>
                <a:latin typeface="微软雅黑" panose="020B0503020204020204" charset="-122"/>
                <a:ea typeface="微软雅黑" panose="020B0503020204020204" charset="-122"/>
              </a:rPr>
              <a:t>TCB</a:t>
            </a:r>
            <a:r>
              <a:rPr lang="zh-CN" altLang="en-US" b="0" i="0" dirty="0">
                <a:solidFill>
                  <a:srgbClr val="333333"/>
                </a:solidFill>
                <a:effectLst/>
                <a:latin typeface="微软雅黑" panose="020B0503020204020204" charset="-122"/>
                <a:ea typeface="微软雅黑" panose="020B0503020204020204" charset="-122"/>
              </a:rPr>
              <a:t>，最后使用</a:t>
            </a:r>
            <a:r>
              <a:rPr lang="en-US" altLang="zh-CN" b="0" i="0" dirty="0">
                <a:solidFill>
                  <a:srgbClr val="333333"/>
                </a:solidFill>
                <a:effectLst/>
                <a:latin typeface="微软雅黑" panose="020B0503020204020204" charset="-122"/>
                <a:ea typeface="微软雅黑" panose="020B0503020204020204" charset="-122"/>
              </a:rPr>
              <a:t>OS_TASK_SCHED_QUEUE_ENQUEUE</a:t>
            </a:r>
            <a:r>
              <a:rPr lang="zh-CN" altLang="en-US" b="0" i="0" dirty="0">
                <a:solidFill>
                  <a:srgbClr val="333333"/>
                </a:solidFill>
                <a:effectLst/>
                <a:latin typeface="微软雅黑" panose="020B0503020204020204" charset="-122"/>
                <a:ea typeface="微软雅黑" panose="020B0503020204020204" charset="-122"/>
              </a:rPr>
              <a:t>设置进程优先级表和当前线程所属进程的线程优先级表</a:t>
            </a:r>
            <a:endParaRPr lang="zh-CN" altLang="en-US" dirty="0"/>
          </a:p>
        </p:txBody>
      </p:sp>
      <p:sp>
        <p:nvSpPr>
          <p:cNvPr id="4" name="灯片编号占位符 3"/>
          <p:cNvSpPr>
            <a:spLocks noGrp="1"/>
          </p:cNvSpPr>
          <p:nvPr>
            <p:ph type="sldNum" sz="quarter" idx="5"/>
          </p:nvPr>
        </p:nvSpPr>
        <p:spPr/>
        <p:txBody>
          <a:bodyPr/>
          <a:lstStyle/>
          <a:p>
            <a:fld id="{E93FCFC2-CCD7-41BB-BE54-4729DA27F427}" type="slidenum">
              <a:rPr lang="zh-CN" altLang="en-US" smtClean="0"/>
              <a:t>76</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微软雅黑" panose="020B0503020204020204" charset="-122"/>
                <a:ea typeface="微软雅黑" panose="020B0503020204020204" charset="-122"/>
              </a:rPr>
              <a:t>首先记录了当前线程是属于哪个进程的，然后调用</a:t>
            </a:r>
            <a:r>
              <a:rPr lang="en-US" altLang="zh-CN" b="0" i="0" dirty="0" err="1">
                <a:solidFill>
                  <a:srgbClr val="333333"/>
                </a:solidFill>
                <a:effectLst/>
                <a:latin typeface="微软雅黑" panose="020B0503020204020204" charset="-122"/>
                <a:ea typeface="微软雅黑" panose="020B0503020204020204" charset="-122"/>
              </a:rPr>
              <a:t>LOS_TaskCreateOnly</a:t>
            </a:r>
            <a:r>
              <a:rPr lang="zh-CN" altLang="en-US" b="0" i="0" dirty="0">
                <a:solidFill>
                  <a:srgbClr val="333333"/>
                </a:solidFill>
                <a:effectLst/>
                <a:latin typeface="微软雅黑" panose="020B0503020204020204" charset="-122"/>
                <a:ea typeface="微软雅黑" panose="020B0503020204020204" charset="-122"/>
              </a:rPr>
              <a:t>初始化线程控制块</a:t>
            </a:r>
            <a:r>
              <a:rPr lang="en-US" altLang="zh-CN" b="0" i="0" dirty="0">
                <a:solidFill>
                  <a:srgbClr val="333333"/>
                </a:solidFill>
                <a:effectLst/>
                <a:latin typeface="微软雅黑" panose="020B0503020204020204" charset="-122"/>
                <a:ea typeface="微软雅黑" panose="020B0503020204020204" charset="-122"/>
              </a:rPr>
              <a:t>TCB</a:t>
            </a:r>
            <a:r>
              <a:rPr lang="zh-CN" altLang="en-US" b="0" i="0" dirty="0">
                <a:solidFill>
                  <a:srgbClr val="333333"/>
                </a:solidFill>
                <a:effectLst/>
                <a:latin typeface="微软雅黑" panose="020B0503020204020204" charset="-122"/>
                <a:ea typeface="微软雅黑" panose="020B0503020204020204" charset="-122"/>
              </a:rPr>
              <a:t>，最后使用</a:t>
            </a:r>
            <a:r>
              <a:rPr lang="en-US" altLang="zh-CN" b="0" i="0" dirty="0">
                <a:solidFill>
                  <a:srgbClr val="333333"/>
                </a:solidFill>
                <a:effectLst/>
                <a:latin typeface="微软雅黑" panose="020B0503020204020204" charset="-122"/>
                <a:ea typeface="微软雅黑" panose="020B0503020204020204" charset="-122"/>
              </a:rPr>
              <a:t>OS_TASK_SCHED_QUEUE_ENQUEUE</a:t>
            </a:r>
            <a:r>
              <a:rPr lang="zh-CN" altLang="en-US" b="0" i="0" dirty="0">
                <a:solidFill>
                  <a:srgbClr val="333333"/>
                </a:solidFill>
                <a:effectLst/>
                <a:latin typeface="微软雅黑" panose="020B0503020204020204" charset="-122"/>
                <a:ea typeface="微软雅黑" panose="020B0503020204020204" charset="-122"/>
              </a:rPr>
              <a:t>设置进程优先级表和当前线程所属进程的线程优先级表</a:t>
            </a:r>
            <a:endParaRPr lang="zh-CN" altLang="en-US" dirty="0"/>
          </a:p>
        </p:txBody>
      </p:sp>
      <p:sp>
        <p:nvSpPr>
          <p:cNvPr id="4" name="灯片编号占位符 3"/>
          <p:cNvSpPr>
            <a:spLocks noGrp="1"/>
          </p:cNvSpPr>
          <p:nvPr>
            <p:ph type="sldNum" sz="quarter" idx="5"/>
          </p:nvPr>
        </p:nvSpPr>
        <p:spPr/>
        <p:txBody>
          <a:bodyPr/>
          <a:lstStyle/>
          <a:p>
            <a:fld id="{E93FCFC2-CCD7-41BB-BE54-4729DA27F427}" type="slidenum">
              <a:rPr lang="zh-CN" altLang="en-US" smtClean="0"/>
              <a:t>77</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微软雅黑" panose="020B0503020204020204" charset="-122"/>
                <a:ea typeface="微软雅黑" panose="020B0503020204020204" charset="-122"/>
              </a:rPr>
              <a:t>然后使用</a:t>
            </a:r>
            <a:r>
              <a:rPr lang="en-US" altLang="zh-CN" b="0" i="0" dirty="0" err="1">
                <a:solidFill>
                  <a:srgbClr val="333333"/>
                </a:solidFill>
                <a:effectLst/>
                <a:latin typeface="微软雅黑" panose="020B0503020204020204" charset="-122"/>
                <a:ea typeface="微软雅黑" panose="020B0503020204020204" charset="-122"/>
              </a:rPr>
              <a:t>OsTaskStackInit</a:t>
            </a:r>
            <a:r>
              <a:rPr lang="zh-CN" altLang="en-US" b="0" i="0" dirty="0">
                <a:solidFill>
                  <a:srgbClr val="333333"/>
                </a:solidFill>
                <a:effectLst/>
                <a:latin typeface="微软雅黑" panose="020B0503020204020204" charset="-122"/>
                <a:ea typeface="微软雅黑" panose="020B0503020204020204" charset="-122"/>
              </a:rPr>
              <a:t>初始化了当前线程的栈，这个函数初始化了栈中寄存器上下文，当线程被调度运行时，就可以从栈中恢复这些寄存器，从而恢复线程的运行。这些上下文寄存器中最重要的就是</a:t>
            </a:r>
            <a:r>
              <a:rPr lang="en-US" altLang="zh-CN" b="0" i="0" dirty="0">
                <a:solidFill>
                  <a:srgbClr val="333333"/>
                </a:solidFill>
                <a:effectLst/>
                <a:latin typeface="微软雅黑" panose="020B0503020204020204" charset="-122"/>
                <a:ea typeface="微软雅黑" panose="020B0503020204020204" charset="-122"/>
              </a:rPr>
              <a:t>pc</a:t>
            </a:r>
            <a:r>
              <a:rPr lang="zh-CN" altLang="en-US" b="0" i="0" dirty="0">
                <a:solidFill>
                  <a:srgbClr val="333333"/>
                </a:solidFill>
                <a:effectLst/>
                <a:latin typeface="微软雅黑" panose="020B0503020204020204" charset="-122"/>
                <a:ea typeface="微软雅黑" panose="020B0503020204020204" charset="-122"/>
              </a:rPr>
              <a:t>寄存器，这个</a:t>
            </a:r>
            <a:r>
              <a:rPr lang="en-US" altLang="zh-CN" b="0" i="0" dirty="0">
                <a:solidFill>
                  <a:srgbClr val="333333"/>
                </a:solidFill>
                <a:effectLst/>
                <a:latin typeface="微软雅黑" panose="020B0503020204020204" charset="-122"/>
                <a:ea typeface="微软雅黑" panose="020B0503020204020204" charset="-122"/>
              </a:rPr>
              <a:t>pc</a:t>
            </a:r>
            <a:r>
              <a:rPr lang="zh-CN" altLang="en-US" b="0" i="0" dirty="0">
                <a:solidFill>
                  <a:srgbClr val="333333"/>
                </a:solidFill>
                <a:effectLst/>
                <a:latin typeface="微软雅黑" panose="020B0503020204020204" charset="-122"/>
                <a:ea typeface="微软雅黑" panose="020B0503020204020204" charset="-122"/>
              </a:rPr>
              <a:t>寄存器在栈中被初始化为</a:t>
            </a:r>
            <a:r>
              <a:rPr lang="en-US" altLang="zh-CN" b="0" i="0" dirty="0" err="1">
                <a:solidFill>
                  <a:srgbClr val="333333"/>
                </a:solidFill>
                <a:effectLst/>
                <a:latin typeface="微软雅黑" panose="020B0503020204020204" charset="-122"/>
                <a:ea typeface="微软雅黑" panose="020B0503020204020204" charset="-122"/>
              </a:rPr>
              <a:t>OsTaskEntry</a:t>
            </a:r>
            <a:r>
              <a:rPr lang="zh-CN" altLang="en-US" b="0" i="0" dirty="0">
                <a:solidFill>
                  <a:srgbClr val="333333"/>
                </a:solidFill>
                <a:effectLst/>
                <a:latin typeface="微软雅黑" panose="020B0503020204020204" charset="-122"/>
                <a:ea typeface="微软雅黑" panose="020B0503020204020204" charset="-122"/>
              </a:rPr>
              <a:t>这个函数地址。</a:t>
            </a:r>
            <a:endParaRPr lang="en-US" altLang="zh-CN" b="0" i="0" dirty="0">
              <a:solidFill>
                <a:srgbClr val="333333"/>
              </a:solidFill>
              <a:effectLst/>
              <a:latin typeface="微软雅黑" panose="020B0503020204020204" charset="-122"/>
              <a:ea typeface="微软雅黑" panose="020B0503020204020204" charset="-122"/>
            </a:endParaRPr>
          </a:p>
          <a:p>
            <a:r>
              <a:rPr lang="zh-CN" altLang="en-US" b="0" i="0" dirty="0">
                <a:solidFill>
                  <a:srgbClr val="333333"/>
                </a:solidFill>
                <a:effectLst/>
                <a:latin typeface="微软雅黑" panose="020B0503020204020204" charset="-122"/>
                <a:ea typeface="微软雅黑" panose="020B0503020204020204" charset="-122"/>
              </a:rPr>
              <a:t>这个函数是所有线程第一次运行时的入口函数，主要就是调用</a:t>
            </a:r>
            <a:r>
              <a:rPr lang="en-US" altLang="zh-CN" b="0" i="0" dirty="0" err="1">
                <a:solidFill>
                  <a:srgbClr val="333333"/>
                </a:solidFill>
                <a:effectLst/>
                <a:latin typeface="微软雅黑" panose="020B0503020204020204" charset="-122"/>
                <a:ea typeface="微软雅黑" panose="020B0503020204020204" charset="-122"/>
              </a:rPr>
              <a:t>taskCB</a:t>
            </a:r>
            <a:r>
              <a:rPr lang="en-US" altLang="zh-CN" b="0" i="0" dirty="0">
                <a:solidFill>
                  <a:srgbClr val="333333"/>
                </a:solidFill>
                <a:effectLst/>
                <a:latin typeface="微软雅黑" panose="020B0503020204020204" charset="-122"/>
                <a:ea typeface="微软雅黑" panose="020B0503020204020204" charset="-122"/>
              </a:rPr>
              <a:t>-&gt;</a:t>
            </a:r>
            <a:r>
              <a:rPr lang="en-US" altLang="zh-CN" b="0" i="0" dirty="0" err="1">
                <a:solidFill>
                  <a:srgbClr val="333333"/>
                </a:solidFill>
                <a:effectLst/>
                <a:latin typeface="微软雅黑" panose="020B0503020204020204" charset="-122"/>
                <a:ea typeface="微软雅黑" panose="020B0503020204020204" charset="-122"/>
              </a:rPr>
              <a:t>taskEntry</a:t>
            </a:r>
            <a:r>
              <a:rPr lang="zh-CN" altLang="en-US" b="0" i="0" dirty="0">
                <a:solidFill>
                  <a:srgbClr val="333333"/>
                </a:solidFill>
                <a:effectLst/>
                <a:latin typeface="微软雅黑" panose="020B0503020204020204" charset="-122"/>
                <a:ea typeface="微软雅黑" panose="020B0503020204020204" charset="-122"/>
              </a:rPr>
              <a:t>，这里保存的就是我们创建线程时传入的自定义函数的地址。</a:t>
            </a:r>
            <a:endParaRPr lang="zh-CN" altLang="en-US" dirty="0"/>
          </a:p>
        </p:txBody>
      </p:sp>
      <p:sp>
        <p:nvSpPr>
          <p:cNvPr id="4" name="灯片编号占位符 3"/>
          <p:cNvSpPr>
            <a:spLocks noGrp="1"/>
          </p:cNvSpPr>
          <p:nvPr>
            <p:ph type="sldNum" sz="quarter" idx="5"/>
          </p:nvPr>
        </p:nvSpPr>
        <p:spPr/>
        <p:txBody>
          <a:bodyPr/>
          <a:lstStyle/>
          <a:p>
            <a:fld id="{E93FCFC2-CCD7-41BB-BE54-4729DA27F427}" type="slidenum">
              <a:rPr lang="zh-CN" altLang="en-US" smtClean="0"/>
              <a:t>78</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微软雅黑" panose="020B0503020204020204" charset="-122"/>
                <a:ea typeface="微软雅黑" panose="020B0503020204020204" charset="-122"/>
              </a:rPr>
              <a:t>然后使用</a:t>
            </a:r>
            <a:r>
              <a:rPr lang="en-US" altLang="zh-CN" b="0" i="0" dirty="0" err="1">
                <a:solidFill>
                  <a:srgbClr val="333333"/>
                </a:solidFill>
                <a:effectLst/>
                <a:latin typeface="微软雅黑" panose="020B0503020204020204" charset="-122"/>
                <a:ea typeface="微软雅黑" panose="020B0503020204020204" charset="-122"/>
              </a:rPr>
              <a:t>OsTaskStackInit</a:t>
            </a:r>
            <a:r>
              <a:rPr lang="zh-CN" altLang="en-US" b="0" i="0" dirty="0">
                <a:solidFill>
                  <a:srgbClr val="333333"/>
                </a:solidFill>
                <a:effectLst/>
                <a:latin typeface="微软雅黑" panose="020B0503020204020204" charset="-122"/>
                <a:ea typeface="微软雅黑" panose="020B0503020204020204" charset="-122"/>
              </a:rPr>
              <a:t>初始化了当前线程的栈，这个函数初始化了栈中寄存器上下文，当线程被调度运行时，就可以从栈中恢复这些寄存器，从而恢复线程的运行。这些上下文寄存器中最重要的就是</a:t>
            </a:r>
            <a:r>
              <a:rPr lang="en-US" altLang="zh-CN" b="0" i="0" dirty="0">
                <a:solidFill>
                  <a:srgbClr val="333333"/>
                </a:solidFill>
                <a:effectLst/>
                <a:latin typeface="微软雅黑" panose="020B0503020204020204" charset="-122"/>
                <a:ea typeface="微软雅黑" panose="020B0503020204020204" charset="-122"/>
              </a:rPr>
              <a:t>pc</a:t>
            </a:r>
            <a:r>
              <a:rPr lang="zh-CN" altLang="en-US" b="0" i="0" dirty="0">
                <a:solidFill>
                  <a:srgbClr val="333333"/>
                </a:solidFill>
                <a:effectLst/>
                <a:latin typeface="微软雅黑" panose="020B0503020204020204" charset="-122"/>
                <a:ea typeface="微软雅黑" panose="020B0503020204020204" charset="-122"/>
              </a:rPr>
              <a:t>寄存器，这个</a:t>
            </a:r>
            <a:r>
              <a:rPr lang="en-US" altLang="zh-CN" b="0" i="0" dirty="0">
                <a:solidFill>
                  <a:srgbClr val="333333"/>
                </a:solidFill>
                <a:effectLst/>
                <a:latin typeface="微软雅黑" panose="020B0503020204020204" charset="-122"/>
                <a:ea typeface="微软雅黑" panose="020B0503020204020204" charset="-122"/>
              </a:rPr>
              <a:t>pc</a:t>
            </a:r>
            <a:r>
              <a:rPr lang="zh-CN" altLang="en-US" b="0" i="0" dirty="0">
                <a:solidFill>
                  <a:srgbClr val="333333"/>
                </a:solidFill>
                <a:effectLst/>
                <a:latin typeface="微软雅黑" panose="020B0503020204020204" charset="-122"/>
                <a:ea typeface="微软雅黑" panose="020B0503020204020204" charset="-122"/>
              </a:rPr>
              <a:t>寄存器在栈中被初始化为</a:t>
            </a:r>
            <a:r>
              <a:rPr lang="en-US" altLang="zh-CN" b="0" i="0" dirty="0" err="1">
                <a:solidFill>
                  <a:srgbClr val="333333"/>
                </a:solidFill>
                <a:effectLst/>
                <a:latin typeface="微软雅黑" panose="020B0503020204020204" charset="-122"/>
                <a:ea typeface="微软雅黑" panose="020B0503020204020204" charset="-122"/>
              </a:rPr>
              <a:t>OsTaskEntry</a:t>
            </a:r>
            <a:r>
              <a:rPr lang="zh-CN" altLang="en-US" b="0" i="0" dirty="0">
                <a:solidFill>
                  <a:srgbClr val="333333"/>
                </a:solidFill>
                <a:effectLst/>
                <a:latin typeface="微软雅黑" panose="020B0503020204020204" charset="-122"/>
                <a:ea typeface="微软雅黑" panose="020B0503020204020204" charset="-122"/>
              </a:rPr>
              <a:t>这个函数地址。</a:t>
            </a:r>
            <a:endParaRPr lang="en-US" altLang="zh-CN" b="0" i="0" dirty="0">
              <a:solidFill>
                <a:srgbClr val="333333"/>
              </a:solidFill>
              <a:effectLst/>
              <a:latin typeface="微软雅黑" panose="020B0503020204020204" charset="-122"/>
              <a:ea typeface="微软雅黑" panose="020B0503020204020204" charset="-122"/>
            </a:endParaRPr>
          </a:p>
          <a:p>
            <a:r>
              <a:rPr lang="zh-CN" altLang="en-US" b="0" i="0" dirty="0">
                <a:solidFill>
                  <a:srgbClr val="333333"/>
                </a:solidFill>
                <a:effectLst/>
                <a:latin typeface="微软雅黑" panose="020B0503020204020204" charset="-122"/>
                <a:ea typeface="微软雅黑" panose="020B0503020204020204" charset="-122"/>
              </a:rPr>
              <a:t>这个函数是所有线程第一次运行时的入口函数，主要就是调用</a:t>
            </a:r>
            <a:r>
              <a:rPr lang="en-US" altLang="zh-CN" b="0" i="0" dirty="0" err="1">
                <a:solidFill>
                  <a:srgbClr val="333333"/>
                </a:solidFill>
                <a:effectLst/>
                <a:latin typeface="微软雅黑" panose="020B0503020204020204" charset="-122"/>
                <a:ea typeface="微软雅黑" panose="020B0503020204020204" charset="-122"/>
              </a:rPr>
              <a:t>taskCB</a:t>
            </a:r>
            <a:r>
              <a:rPr lang="en-US" altLang="zh-CN" b="0" i="0" dirty="0">
                <a:solidFill>
                  <a:srgbClr val="333333"/>
                </a:solidFill>
                <a:effectLst/>
                <a:latin typeface="微软雅黑" panose="020B0503020204020204" charset="-122"/>
                <a:ea typeface="微软雅黑" panose="020B0503020204020204" charset="-122"/>
              </a:rPr>
              <a:t>-&gt;</a:t>
            </a:r>
            <a:r>
              <a:rPr lang="en-US" altLang="zh-CN" b="0" i="0" dirty="0" err="1">
                <a:solidFill>
                  <a:srgbClr val="333333"/>
                </a:solidFill>
                <a:effectLst/>
                <a:latin typeface="微软雅黑" panose="020B0503020204020204" charset="-122"/>
                <a:ea typeface="微软雅黑" panose="020B0503020204020204" charset="-122"/>
              </a:rPr>
              <a:t>taskEntry</a:t>
            </a:r>
            <a:r>
              <a:rPr lang="zh-CN" altLang="en-US" b="0" i="0" dirty="0">
                <a:solidFill>
                  <a:srgbClr val="333333"/>
                </a:solidFill>
                <a:effectLst/>
                <a:latin typeface="微软雅黑" panose="020B0503020204020204" charset="-122"/>
                <a:ea typeface="微软雅黑" panose="020B0503020204020204" charset="-122"/>
              </a:rPr>
              <a:t>，这里保存的就是我们创建线程时传入的自定义函数的地址。</a:t>
            </a:r>
            <a:endParaRPr lang="zh-CN" altLang="en-US" dirty="0"/>
          </a:p>
        </p:txBody>
      </p:sp>
      <p:sp>
        <p:nvSpPr>
          <p:cNvPr id="4" name="灯片编号占位符 3"/>
          <p:cNvSpPr>
            <a:spLocks noGrp="1"/>
          </p:cNvSpPr>
          <p:nvPr>
            <p:ph type="sldNum" sz="quarter" idx="5"/>
          </p:nvPr>
        </p:nvSpPr>
        <p:spPr/>
        <p:txBody>
          <a:bodyPr/>
          <a:lstStyle/>
          <a:p>
            <a:fld id="{E93FCFC2-CCD7-41BB-BE54-4729DA27F427}" type="slidenum">
              <a:rPr lang="zh-CN" altLang="en-US" smtClean="0"/>
              <a:t>79</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微软雅黑" panose="020B0503020204020204" charset="-122"/>
                <a:ea typeface="微软雅黑" panose="020B0503020204020204" charset="-122"/>
              </a:rPr>
              <a:t>首先调用</a:t>
            </a:r>
            <a:r>
              <a:rPr lang="en-US" altLang="zh-CN" b="0" i="0" dirty="0" err="1">
                <a:solidFill>
                  <a:srgbClr val="333333"/>
                </a:solidFill>
                <a:effectLst/>
                <a:latin typeface="微软雅黑" panose="020B0503020204020204" charset="-122"/>
                <a:ea typeface="微软雅黑" panose="020B0503020204020204" charset="-122"/>
              </a:rPr>
              <a:t>OsTaskCBInitBase</a:t>
            </a:r>
            <a:r>
              <a:rPr lang="zh-CN" altLang="en-US" b="0" i="0" dirty="0">
                <a:solidFill>
                  <a:srgbClr val="333333"/>
                </a:solidFill>
                <a:effectLst/>
                <a:latin typeface="微软雅黑" panose="020B0503020204020204" charset="-122"/>
                <a:ea typeface="微软雅黑" panose="020B0503020204020204" charset="-122"/>
              </a:rPr>
              <a:t>函数，</a:t>
            </a:r>
            <a:r>
              <a:rPr lang="en-US" altLang="zh-CN" b="0" i="0" dirty="0" err="1">
                <a:solidFill>
                  <a:srgbClr val="333333"/>
                </a:solidFill>
                <a:effectLst/>
                <a:latin typeface="微软雅黑" panose="020B0503020204020204" charset="-122"/>
                <a:ea typeface="微软雅黑" panose="020B0503020204020204" charset="-122"/>
              </a:rPr>
              <a:t>OsTaskCBInitBase</a:t>
            </a:r>
            <a:r>
              <a:rPr lang="zh-CN" altLang="en-US" b="0" i="0" dirty="0">
                <a:solidFill>
                  <a:srgbClr val="333333"/>
                </a:solidFill>
                <a:effectLst/>
                <a:latin typeface="微软雅黑" panose="020B0503020204020204" charset="-122"/>
                <a:ea typeface="微软雅黑" panose="020B0503020204020204" charset="-122"/>
              </a:rPr>
              <a:t>中初始化了线程</a:t>
            </a:r>
            <a:r>
              <a:rPr lang="en-US" altLang="zh-CN" b="0" i="0" dirty="0">
                <a:solidFill>
                  <a:srgbClr val="333333"/>
                </a:solidFill>
                <a:effectLst/>
                <a:latin typeface="微软雅黑" panose="020B0503020204020204" charset="-122"/>
                <a:ea typeface="微软雅黑" panose="020B0503020204020204" charset="-122"/>
              </a:rPr>
              <a:t>TCB</a:t>
            </a:r>
            <a:r>
              <a:rPr lang="zh-CN" altLang="en-US" b="0" i="0" dirty="0">
                <a:solidFill>
                  <a:srgbClr val="333333"/>
                </a:solidFill>
                <a:effectLst/>
                <a:latin typeface="微软雅黑" panose="020B0503020204020204" charset="-122"/>
                <a:ea typeface="微软雅黑" panose="020B0503020204020204" charset="-122"/>
              </a:rPr>
              <a:t>，记录了线程的优先级和线程自定义执行函数</a:t>
            </a:r>
            <a:endParaRPr lang="zh-CN" altLang="en-US" dirty="0"/>
          </a:p>
        </p:txBody>
      </p:sp>
      <p:sp>
        <p:nvSpPr>
          <p:cNvPr id="4" name="灯片编号占位符 3"/>
          <p:cNvSpPr>
            <a:spLocks noGrp="1"/>
          </p:cNvSpPr>
          <p:nvPr>
            <p:ph type="sldNum" sz="quarter" idx="5"/>
          </p:nvPr>
        </p:nvSpPr>
        <p:spPr/>
        <p:txBody>
          <a:bodyPr/>
          <a:lstStyle/>
          <a:p>
            <a:fld id="{E93FCFC2-CCD7-41BB-BE54-4729DA27F427}" type="slidenum">
              <a:rPr lang="zh-CN" altLang="en-US" smtClean="0"/>
              <a:t>80</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base"/>
            <a:r>
              <a:rPr lang="zh-CN" altLang="en-US" b="0" i="0" dirty="0">
                <a:solidFill>
                  <a:srgbClr val="333333"/>
                </a:solidFill>
                <a:effectLst/>
                <a:latin typeface="微软雅黑" panose="020B0503020204020204" charset="-122"/>
                <a:ea typeface="微软雅黑" panose="020B0503020204020204" charset="-122"/>
              </a:rPr>
              <a:t>初始化完线程</a:t>
            </a:r>
            <a:r>
              <a:rPr lang="en-US" altLang="zh-CN" b="0" i="0" dirty="0">
                <a:solidFill>
                  <a:srgbClr val="333333"/>
                </a:solidFill>
                <a:effectLst/>
                <a:latin typeface="微软雅黑" panose="020B0503020204020204" charset="-122"/>
                <a:ea typeface="微软雅黑" panose="020B0503020204020204" charset="-122"/>
              </a:rPr>
              <a:t>TCB</a:t>
            </a:r>
            <a:r>
              <a:rPr lang="zh-CN" altLang="en-US" b="0" i="0" dirty="0">
                <a:solidFill>
                  <a:srgbClr val="333333"/>
                </a:solidFill>
                <a:effectLst/>
                <a:latin typeface="微软雅黑" panose="020B0503020204020204" charset="-122"/>
                <a:ea typeface="微软雅黑" panose="020B0503020204020204" charset="-122"/>
              </a:rPr>
              <a:t>后，</a:t>
            </a:r>
            <a:r>
              <a:rPr lang="en-US" altLang="zh-CN" b="0" i="0" dirty="0" err="1">
                <a:solidFill>
                  <a:srgbClr val="333333"/>
                </a:solidFill>
                <a:effectLst/>
                <a:latin typeface="微软雅黑" panose="020B0503020204020204" charset="-122"/>
                <a:ea typeface="微软雅黑" panose="020B0503020204020204" charset="-122"/>
              </a:rPr>
              <a:t>LOS_TaskCreate</a:t>
            </a:r>
            <a:r>
              <a:rPr lang="zh-CN" altLang="en-US" b="0" i="0" dirty="0">
                <a:solidFill>
                  <a:srgbClr val="333333"/>
                </a:solidFill>
                <a:effectLst/>
                <a:latin typeface="微软雅黑" panose="020B0503020204020204" charset="-122"/>
                <a:ea typeface="微软雅黑" panose="020B0503020204020204" charset="-122"/>
              </a:rPr>
              <a:t>调用了</a:t>
            </a:r>
            <a:r>
              <a:rPr lang="en-US" altLang="zh-CN" b="0" i="0" dirty="0">
                <a:solidFill>
                  <a:srgbClr val="333333"/>
                </a:solidFill>
                <a:effectLst/>
                <a:latin typeface="微软雅黑" panose="020B0503020204020204" charset="-122"/>
                <a:ea typeface="微软雅黑" panose="020B0503020204020204" charset="-122"/>
              </a:rPr>
              <a:t>OS_TASK_SCHED_QUEUE_ENQUEUE</a:t>
            </a:r>
            <a:r>
              <a:rPr lang="zh-CN" altLang="en-US" b="0" i="0" dirty="0">
                <a:solidFill>
                  <a:srgbClr val="333333"/>
                </a:solidFill>
                <a:effectLst/>
                <a:latin typeface="微软雅黑" panose="020B0503020204020204" charset="-122"/>
                <a:ea typeface="微软雅黑" panose="020B0503020204020204" charset="-122"/>
              </a:rPr>
              <a:t>，这个宏是函数</a:t>
            </a:r>
            <a:r>
              <a:rPr lang="en-US" altLang="zh-CN" b="0" i="0" dirty="0" err="1">
                <a:solidFill>
                  <a:srgbClr val="333333"/>
                </a:solidFill>
                <a:effectLst/>
                <a:latin typeface="微软雅黑" panose="020B0503020204020204" charset="-122"/>
                <a:ea typeface="微软雅黑" panose="020B0503020204020204" charset="-122"/>
              </a:rPr>
              <a:t>OsTaskSchedQueueEnqueue</a:t>
            </a:r>
            <a:r>
              <a:rPr lang="zh-CN" altLang="en-US" b="0" i="0" dirty="0">
                <a:solidFill>
                  <a:srgbClr val="333333"/>
                </a:solidFill>
                <a:effectLst/>
                <a:latin typeface="微软雅黑" panose="020B0503020204020204" charset="-122"/>
                <a:ea typeface="微软雅黑" panose="020B0503020204020204" charset="-122"/>
              </a:rPr>
              <a:t>的重命名。</a:t>
            </a:r>
            <a:endParaRPr lang="en-US" altLang="zh-CN" b="0" i="0" dirty="0">
              <a:solidFill>
                <a:srgbClr val="333333"/>
              </a:solidFill>
              <a:effectLst/>
              <a:latin typeface="微软雅黑" panose="020B0503020204020204" charset="-122"/>
              <a:ea typeface="微软雅黑" panose="020B0503020204020204" charset="-122"/>
            </a:endParaRPr>
          </a:p>
          <a:p>
            <a:pPr algn="just" fontAlgn="base"/>
            <a:r>
              <a:rPr lang="zh-CN" altLang="en-US" b="0" i="0" dirty="0">
                <a:solidFill>
                  <a:srgbClr val="333333"/>
                </a:solidFill>
                <a:effectLst/>
                <a:latin typeface="微软雅黑" panose="020B0503020204020204" charset="-122"/>
                <a:ea typeface="微软雅黑" panose="020B0503020204020204" charset="-122"/>
              </a:rPr>
              <a:t>可以看出这个函数就是把线程所在的进程加入到进程就绪表中。</a:t>
            </a:r>
            <a:endParaRPr lang="en-US" altLang="zh-CN" b="0" i="0" dirty="0">
              <a:solidFill>
                <a:srgbClr val="333333"/>
              </a:solidFill>
              <a:effectLst/>
              <a:latin typeface="微软雅黑" panose="020B0503020204020204" charset="-122"/>
              <a:ea typeface="微软雅黑" panose="020B0503020204020204" charset="-122"/>
            </a:endParaRPr>
          </a:p>
          <a:p>
            <a:pPr algn="just" fontAlgn="base"/>
            <a:endParaRPr lang="zh-CN" altLang="en-US" b="0" i="0" dirty="0">
              <a:solidFill>
                <a:srgbClr val="333333"/>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E93FCFC2-CCD7-41BB-BE54-4729DA27F427}" type="slidenum">
              <a:rPr lang="zh-CN" altLang="en-US" smtClean="0"/>
              <a:t>81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base"/>
            <a:r>
              <a:rPr lang="zh-CN" altLang="en-US" b="0" i="0" dirty="0">
                <a:solidFill>
                  <a:srgbClr val="333333"/>
                </a:solidFill>
                <a:effectLst/>
                <a:latin typeface="微软雅黑" panose="020B0503020204020204" charset="-122"/>
                <a:ea typeface="微软雅黑" panose="020B0503020204020204" charset="-122"/>
              </a:rPr>
              <a:t>首先根据当前优先级将</a:t>
            </a:r>
            <a:r>
              <a:rPr lang="en-US" altLang="zh-CN" b="0" i="0" dirty="0" err="1">
                <a:solidFill>
                  <a:srgbClr val="333333"/>
                </a:solidFill>
                <a:effectLst/>
                <a:latin typeface="微软雅黑" panose="020B0503020204020204" charset="-122"/>
                <a:ea typeface="微软雅黑" panose="020B0503020204020204" charset="-122"/>
              </a:rPr>
              <a:t>g_priQueueBitmap</a:t>
            </a:r>
            <a:r>
              <a:rPr lang="zh-CN" altLang="en-US" b="0" i="0" dirty="0">
                <a:solidFill>
                  <a:srgbClr val="333333"/>
                </a:solidFill>
                <a:effectLst/>
                <a:latin typeface="微软雅黑" panose="020B0503020204020204" charset="-122"/>
                <a:ea typeface="微软雅黑" panose="020B0503020204020204" charset="-122"/>
              </a:rPr>
              <a:t>中对应的位置</a:t>
            </a:r>
            <a:r>
              <a:rPr lang="en-US" altLang="zh-CN" b="0" i="0" dirty="0">
                <a:solidFill>
                  <a:srgbClr val="333333"/>
                </a:solidFill>
                <a:effectLst/>
                <a:latin typeface="微软雅黑" panose="020B0503020204020204" charset="-122"/>
                <a:ea typeface="微软雅黑" panose="020B0503020204020204" charset="-122"/>
              </a:rPr>
              <a:t>1</a:t>
            </a:r>
            <a:r>
              <a:rPr lang="zh-CN" altLang="en-US" b="0" i="0" dirty="0">
                <a:solidFill>
                  <a:srgbClr val="333333"/>
                </a:solidFill>
                <a:effectLst/>
                <a:latin typeface="微软雅黑" panose="020B0503020204020204" charset="-122"/>
                <a:ea typeface="微软雅黑" panose="020B0503020204020204" charset="-122"/>
              </a:rPr>
              <a:t>，表示有线程准备就绪，然后将当前进程放入</a:t>
            </a:r>
            <a:r>
              <a:rPr lang="en-US" altLang="zh-CN" b="0" i="0" dirty="0" err="1">
                <a:solidFill>
                  <a:srgbClr val="333333"/>
                </a:solidFill>
                <a:effectLst/>
                <a:latin typeface="微软雅黑" panose="020B0503020204020204" charset="-122"/>
                <a:ea typeface="微软雅黑" panose="020B0503020204020204" charset="-122"/>
              </a:rPr>
              <a:t>g_priQueueList</a:t>
            </a:r>
            <a:r>
              <a:rPr lang="zh-CN" altLang="en-US" b="0" i="0" dirty="0">
                <a:solidFill>
                  <a:srgbClr val="333333"/>
                </a:solidFill>
                <a:effectLst/>
                <a:latin typeface="微软雅黑" panose="020B0503020204020204" charset="-122"/>
                <a:ea typeface="微软雅黑" panose="020B0503020204020204" charset="-122"/>
              </a:rPr>
              <a:t>对应优先级的链表中。</a:t>
            </a:r>
          </a:p>
          <a:p>
            <a:pPr algn="just" fontAlgn="base"/>
            <a:r>
              <a:rPr lang="zh-CN" altLang="en-US" b="0" i="0" dirty="0">
                <a:solidFill>
                  <a:srgbClr val="333333"/>
                </a:solidFill>
                <a:effectLst/>
                <a:latin typeface="微软雅黑" panose="020B0503020204020204" charset="-122"/>
                <a:ea typeface="微软雅黑" panose="020B0503020204020204" charset="-122"/>
              </a:rPr>
              <a:t>回到</a:t>
            </a:r>
            <a:r>
              <a:rPr lang="en-US" altLang="zh-CN" b="0" i="0" dirty="0" err="1">
                <a:solidFill>
                  <a:srgbClr val="333333"/>
                </a:solidFill>
                <a:effectLst/>
                <a:latin typeface="微软雅黑" panose="020B0503020204020204" charset="-122"/>
                <a:ea typeface="微软雅黑" panose="020B0503020204020204" charset="-122"/>
              </a:rPr>
              <a:t>OsTaskSchedQueueEnqueue</a:t>
            </a:r>
            <a:r>
              <a:rPr lang="zh-CN" altLang="en-US" b="0" i="0" dirty="0">
                <a:solidFill>
                  <a:srgbClr val="333333"/>
                </a:solidFill>
                <a:effectLst/>
                <a:latin typeface="微软雅黑" panose="020B0503020204020204" charset="-122"/>
                <a:ea typeface="微软雅黑" panose="020B0503020204020204" charset="-122"/>
              </a:rPr>
              <a:t>函数中来，将进程放入进程就绪表后，接着调用</a:t>
            </a:r>
            <a:r>
              <a:rPr lang="en-US" altLang="zh-CN" b="0" i="0" dirty="0" err="1">
                <a:solidFill>
                  <a:srgbClr val="333333"/>
                </a:solidFill>
                <a:effectLst/>
                <a:latin typeface="微软雅黑" panose="020B0503020204020204" charset="-122"/>
                <a:ea typeface="微软雅黑" panose="020B0503020204020204" charset="-122"/>
              </a:rPr>
              <a:t>OsSchedTaskEnqueue</a:t>
            </a:r>
            <a:r>
              <a:rPr lang="zh-CN" altLang="en-US" b="0" i="0" dirty="0">
                <a:solidFill>
                  <a:srgbClr val="333333"/>
                </a:solidFill>
                <a:effectLst/>
                <a:latin typeface="微软雅黑" panose="020B0503020204020204" charset="-122"/>
                <a:ea typeface="微软雅黑" panose="020B0503020204020204" charset="-122"/>
              </a:rPr>
              <a:t>将线程放入当前进程</a:t>
            </a:r>
            <a:r>
              <a:rPr lang="en-US" altLang="zh-CN" b="0" i="0" dirty="0">
                <a:solidFill>
                  <a:srgbClr val="333333"/>
                </a:solidFill>
                <a:effectLst/>
                <a:latin typeface="微软雅黑" panose="020B0503020204020204" charset="-122"/>
                <a:ea typeface="微软雅黑" panose="020B0503020204020204" charset="-122"/>
              </a:rPr>
              <a:t>PCB</a:t>
            </a:r>
            <a:r>
              <a:rPr lang="zh-CN" altLang="en-US" b="0" i="0" dirty="0">
                <a:solidFill>
                  <a:srgbClr val="333333"/>
                </a:solidFill>
                <a:effectLst/>
                <a:latin typeface="微软雅黑" panose="020B0503020204020204" charset="-122"/>
                <a:ea typeface="微软雅黑" panose="020B0503020204020204" charset="-122"/>
              </a:rPr>
              <a:t>的线程就绪表中</a:t>
            </a:r>
          </a:p>
          <a:p>
            <a:pPr algn="just" fontAlgn="base"/>
            <a:endParaRPr lang="zh-CN" altLang="en-US" b="0" i="0" dirty="0">
              <a:solidFill>
                <a:srgbClr val="333333"/>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E93FCFC2-CCD7-41BB-BE54-4729DA27F427}" type="slidenum">
              <a:rPr lang="zh-CN" altLang="en-US" smtClean="0"/>
              <a:t>82</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base"/>
            <a:r>
              <a:rPr lang="zh-CN" altLang="en-US" b="0" i="0" dirty="0">
                <a:solidFill>
                  <a:srgbClr val="333333"/>
                </a:solidFill>
                <a:effectLst/>
                <a:latin typeface="微软雅黑" panose="020B0503020204020204" charset="-122"/>
                <a:ea typeface="微软雅黑" panose="020B0503020204020204" charset="-122"/>
              </a:rPr>
              <a:t>首先根据当前优先级将</a:t>
            </a:r>
            <a:r>
              <a:rPr lang="en-US" altLang="zh-CN" b="0" i="0" dirty="0" err="1">
                <a:solidFill>
                  <a:srgbClr val="333333"/>
                </a:solidFill>
                <a:effectLst/>
                <a:latin typeface="微软雅黑" panose="020B0503020204020204" charset="-122"/>
                <a:ea typeface="微软雅黑" panose="020B0503020204020204" charset="-122"/>
              </a:rPr>
              <a:t>g_priQueueBitmap</a:t>
            </a:r>
            <a:r>
              <a:rPr lang="zh-CN" altLang="en-US" b="0" i="0" dirty="0">
                <a:solidFill>
                  <a:srgbClr val="333333"/>
                </a:solidFill>
                <a:effectLst/>
                <a:latin typeface="微软雅黑" panose="020B0503020204020204" charset="-122"/>
                <a:ea typeface="微软雅黑" panose="020B0503020204020204" charset="-122"/>
              </a:rPr>
              <a:t>中对应的位置</a:t>
            </a:r>
            <a:r>
              <a:rPr lang="en-US" altLang="zh-CN" b="0" i="0" dirty="0">
                <a:solidFill>
                  <a:srgbClr val="333333"/>
                </a:solidFill>
                <a:effectLst/>
                <a:latin typeface="微软雅黑" panose="020B0503020204020204" charset="-122"/>
                <a:ea typeface="微软雅黑" panose="020B0503020204020204" charset="-122"/>
              </a:rPr>
              <a:t>1</a:t>
            </a:r>
            <a:r>
              <a:rPr lang="zh-CN" altLang="en-US" b="0" i="0" dirty="0">
                <a:solidFill>
                  <a:srgbClr val="333333"/>
                </a:solidFill>
                <a:effectLst/>
                <a:latin typeface="微软雅黑" panose="020B0503020204020204" charset="-122"/>
                <a:ea typeface="微软雅黑" panose="020B0503020204020204" charset="-122"/>
              </a:rPr>
              <a:t>，表示有线程准备就绪，然后将当前进程放入</a:t>
            </a:r>
            <a:r>
              <a:rPr lang="en-US" altLang="zh-CN" b="0" i="0" dirty="0" err="1">
                <a:solidFill>
                  <a:srgbClr val="333333"/>
                </a:solidFill>
                <a:effectLst/>
                <a:latin typeface="微软雅黑" panose="020B0503020204020204" charset="-122"/>
                <a:ea typeface="微软雅黑" panose="020B0503020204020204" charset="-122"/>
              </a:rPr>
              <a:t>g_priQueueList</a:t>
            </a:r>
            <a:r>
              <a:rPr lang="zh-CN" altLang="en-US" b="0" i="0" dirty="0">
                <a:solidFill>
                  <a:srgbClr val="333333"/>
                </a:solidFill>
                <a:effectLst/>
                <a:latin typeface="微软雅黑" panose="020B0503020204020204" charset="-122"/>
                <a:ea typeface="微软雅黑" panose="020B0503020204020204" charset="-122"/>
              </a:rPr>
              <a:t>对应优先级的链表中。</a:t>
            </a:r>
          </a:p>
          <a:p>
            <a:pPr algn="just" fontAlgn="base"/>
            <a:r>
              <a:rPr lang="zh-CN" altLang="en-US" b="0" i="0" dirty="0">
                <a:solidFill>
                  <a:srgbClr val="333333"/>
                </a:solidFill>
                <a:effectLst/>
                <a:latin typeface="微软雅黑" panose="020B0503020204020204" charset="-122"/>
                <a:ea typeface="微软雅黑" panose="020B0503020204020204" charset="-122"/>
              </a:rPr>
              <a:t>回到</a:t>
            </a:r>
            <a:r>
              <a:rPr lang="en-US" altLang="zh-CN" b="0" i="0" dirty="0" err="1">
                <a:solidFill>
                  <a:srgbClr val="333333"/>
                </a:solidFill>
                <a:effectLst/>
                <a:latin typeface="微软雅黑" panose="020B0503020204020204" charset="-122"/>
                <a:ea typeface="微软雅黑" panose="020B0503020204020204" charset="-122"/>
              </a:rPr>
              <a:t>OsTaskSchedQueueEnqueue</a:t>
            </a:r>
            <a:r>
              <a:rPr lang="zh-CN" altLang="en-US" b="0" i="0" dirty="0">
                <a:solidFill>
                  <a:srgbClr val="333333"/>
                </a:solidFill>
                <a:effectLst/>
                <a:latin typeface="微软雅黑" panose="020B0503020204020204" charset="-122"/>
                <a:ea typeface="微软雅黑" panose="020B0503020204020204" charset="-122"/>
              </a:rPr>
              <a:t>函数中来，将进程放入进程就绪表后，接着调用</a:t>
            </a:r>
            <a:r>
              <a:rPr lang="en-US" altLang="zh-CN" b="0" i="0" dirty="0" err="1">
                <a:solidFill>
                  <a:srgbClr val="333333"/>
                </a:solidFill>
                <a:effectLst/>
                <a:latin typeface="微软雅黑" panose="020B0503020204020204" charset="-122"/>
                <a:ea typeface="微软雅黑" panose="020B0503020204020204" charset="-122"/>
              </a:rPr>
              <a:t>OsSchedTaskEnqueue</a:t>
            </a:r>
            <a:r>
              <a:rPr lang="zh-CN" altLang="en-US" b="0" i="0" dirty="0">
                <a:solidFill>
                  <a:srgbClr val="333333"/>
                </a:solidFill>
                <a:effectLst/>
                <a:latin typeface="微软雅黑" panose="020B0503020204020204" charset="-122"/>
                <a:ea typeface="微软雅黑" panose="020B0503020204020204" charset="-122"/>
              </a:rPr>
              <a:t>将线程放入当前进程</a:t>
            </a:r>
            <a:r>
              <a:rPr lang="en-US" altLang="zh-CN" b="0" i="0" dirty="0">
                <a:solidFill>
                  <a:srgbClr val="333333"/>
                </a:solidFill>
                <a:effectLst/>
                <a:latin typeface="微软雅黑" panose="020B0503020204020204" charset="-122"/>
                <a:ea typeface="微软雅黑" panose="020B0503020204020204" charset="-122"/>
              </a:rPr>
              <a:t>PCB</a:t>
            </a:r>
            <a:r>
              <a:rPr lang="zh-CN" altLang="en-US" b="0" i="0" dirty="0">
                <a:solidFill>
                  <a:srgbClr val="333333"/>
                </a:solidFill>
                <a:effectLst/>
                <a:latin typeface="微软雅黑" panose="020B0503020204020204" charset="-122"/>
                <a:ea typeface="微软雅黑" panose="020B0503020204020204" charset="-122"/>
              </a:rPr>
              <a:t>的线程就绪表中。</a:t>
            </a:r>
            <a:endParaRPr lang="en-US" altLang="zh-CN" b="0" i="0" dirty="0">
              <a:solidFill>
                <a:srgbClr val="333333"/>
              </a:solidFill>
              <a:effectLst/>
              <a:latin typeface="微软雅黑" panose="020B0503020204020204" charset="-122"/>
              <a:ea typeface="微软雅黑" panose="020B0503020204020204" charset="-122"/>
            </a:endParaRPr>
          </a:p>
          <a:p>
            <a:pPr algn="just" fontAlgn="base"/>
            <a:r>
              <a:rPr lang="en-US" altLang="zh-CN" b="0" i="0" dirty="0">
                <a:solidFill>
                  <a:srgbClr val="333333"/>
                </a:solidFill>
                <a:effectLst/>
                <a:latin typeface="微软雅黑" panose="020B0503020204020204" charset="-122"/>
                <a:ea typeface="微软雅黑" panose="020B0503020204020204" charset="-122"/>
              </a:rPr>
              <a:t>OS_TASK_PRI_QUEUE_ENQUEUE</a:t>
            </a:r>
            <a:r>
              <a:rPr lang="zh-CN" altLang="en-US" b="0" i="0" dirty="0">
                <a:solidFill>
                  <a:srgbClr val="333333"/>
                </a:solidFill>
                <a:effectLst/>
                <a:latin typeface="微软雅黑" panose="020B0503020204020204" charset="-122"/>
                <a:ea typeface="微软雅黑" panose="020B0503020204020204" charset="-122"/>
              </a:rPr>
              <a:t>这个宏同样调用了</a:t>
            </a:r>
            <a:r>
              <a:rPr lang="en-US" altLang="zh-CN" b="0" i="0" dirty="0" err="1">
                <a:solidFill>
                  <a:srgbClr val="333333"/>
                </a:solidFill>
                <a:effectLst/>
                <a:latin typeface="微软雅黑" panose="020B0503020204020204" charset="-122"/>
                <a:ea typeface="微软雅黑" panose="020B0503020204020204" charset="-122"/>
              </a:rPr>
              <a:t>OsPriQueueEnqueue</a:t>
            </a:r>
            <a:r>
              <a:rPr lang="zh-CN" altLang="en-US" b="0" i="0" dirty="0">
                <a:solidFill>
                  <a:srgbClr val="333333"/>
                </a:solidFill>
                <a:effectLst/>
                <a:latin typeface="微软雅黑" panose="020B0503020204020204" charset="-122"/>
                <a:ea typeface="微软雅黑" panose="020B0503020204020204" charset="-122"/>
              </a:rPr>
              <a:t>这个函数，只是传入的参数分别是进程</a:t>
            </a:r>
            <a:r>
              <a:rPr lang="en-US" altLang="zh-CN" b="0" i="0" dirty="0">
                <a:solidFill>
                  <a:srgbClr val="333333"/>
                </a:solidFill>
                <a:effectLst/>
                <a:latin typeface="微软雅黑" panose="020B0503020204020204" charset="-122"/>
                <a:ea typeface="微软雅黑" panose="020B0503020204020204" charset="-122"/>
              </a:rPr>
              <a:t>PCB</a:t>
            </a:r>
            <a:r>
              <a:rPr lang="zh-CN" altLang="en-US" b="0" i="0" dirty="0">
                <a:solidFill>
                  <a:srgbClr val="333333"/>
                </a:solidFill>
                <a:effectLst/>
                <a:latin typeface="微软雅黑" panose="020B0503020204020204" charset="-122"/>
                <a:ea typeface="微软雅黑" panose="020B0503020204020204" charset="-122"/>
              </a:rPr>
              <a:t>中的线程优先级表和就绪线程</a:t>
            </a:r>
            <a:r>
              <a:rPr lang="en-US" altLang="zh-CN" b="0" i="0" dirty="0">
                <a:solidFill>
                  <a:srgbClr val="333333"/>
                </a:solidFill>
                <a:effectLst/>
                <a:latin typeface="微软雅黑" panose="020B0503020204020204" charset="-122"/>
                <a:ea typeface="微软雅黑" panose="020B0503020204020204" charset="-122"/>
              </a:rPr>
              <a:t>bitmap</a:t>
            </a:r>
            <a:r>
              <a:rPr lang="zh-CN" altLang="en-US" b="0" i="0" dirty="0">
                <a:solidFill>
                  <a:srgbClr val="333333"/>
                </a:solidFill>
                <a:effectLst/>
                <a:latin typeface="微软雅黑" panose="020B0503020204020204" charset="-122"/>
                <a:ea typeface="微软雅黑" panose="020B0503020204020204" charset="-122"/>
              </a:rPr>
              <a:t>信息。</a:t>
            </a:r>
          </a:p>
          <a:p>
            <a:pPr algn="just" fontAlgn="base"/>
            <a:endParaRPr lang="zh-CN" altLang="en-US" b="0" i="0" dirty="0">
              <a:solidFill>
                <a:srgbClr val="333333"/>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E93FCFC2-CCD7-41BB-BE54-4729DA27F427}" type="slidenum">
              <a:rPr lang="zh-CN" altLang="en-US" smtClean="0"/>
              <a:t>83</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base"/>
            <a:r>
              <a:rPr lang="zh-CN" altLang="en-US" b="0" i="0" dirty="0">
                <a:solidFill>
                  <a:srgbClr val="333333"/>
                </a:solidFill>
                <a:effectLst/>
                <a:latin typeface="微软雅黑" panose="020B0503020204020204" charset="-122"/>
                <a:ea typeface="微软雅黑" panose="020B0503020204020204" charset="-122"/>
              </a:rPr>
              <a:t>首先根据当前优先级将</a:t>
            </a:r>
            <a:r>
              <a:rPr lang="en-US" altLang="zh-CN" b="0" i="0" dirty="0" err="1">
                <a:solidFill>
                  <a:srgbClr val="333333"/>
                </a:solidFill>
                <a:effectLst/>
                <a:latin typeface="微软雅黑" panose="020B0503020204020204" charset="-122"/>
                <a:ea typeface="微软雅黑" panose="020B0503020204020204" charset="-122"/>
              </a:rPr>
              <a:t>g_priQueueBitmap</a:t>
            </a:r>
            <a:r>
              <a:rPr lang="zh-CN" altLang="en-US" b="0" i="0" dirty="0">
                <a:solidFill>
                  <a:srgbClr val="333333"/>
                </a:solidFill>
                <a:effectLst/>
                <a:latin typeface="微软雅黑" panose="020B0503020204020204" charset="-122"/>
                <a:ea typeface="微软雅黑" panose="020B0503020204020204" charset="-122"/>
              </a:rPr>
              <a:t>中对应的位置</a:t>
            </a:r>
            <a:r>
              <a:rPr lang="en-US" altLang="zh-CN" b="0" i="0" dirty="0">
                <a:solidFill>
                  <a:srgbClr val="333333"/>
                </a:solidFill>
                <a:effectLst/>
                <a:latin typeface="微软雅黑" panose="020B0503020204020204" charset="-122"/>
                <a:ea typeface="微软雅黑" panose="020B0503020204020204" charset="-122"/>
              </a:rPr>
              <a:t>1</a:t>
            </a:r>
            <a:r>
              <a:rPr lang="zh-CN" altLang="en-US" b="0" i="0" dirty="0">
                <a:solidFill>
                  <a:srgbClr val="333333"/>
                </a:solidFill>
                <a:effectLst/>
                <a:latin typeface="微软雅黑" panose="020B0503020204020204" charset="-122"/>
                <a:ea typeface="微软雅黑" panose="020B0503020204020204" charset="-122"/>
              </a:rPr>
              <a:t>，表示有线程准备就绪，然后将当前进程放入</a:t>
            </a:r>
            <a:r>
              <a:rPr lang="en-US" altLang="zh-CN" b="0" i="0" dirty="0" err="1">
                <a:solidFill>
                  <a:srgbClr val="333333"/>
                </a:solidFill>
                <a:effectLst/>
                <a:latin typeface="微软雅黑" panose="020B0503020204020204" charset="-122"/>
                <a:ea typeface="微软雅黑" panose="020B0503020204020204" charset="-122"/>
              </a:rPr>
              <a:t>g_priQueueList</a:t>
            </a:r>
            <a:r>
              <a:rPr lang="zh-CN" altLang="en-US" b="0" i="0" dirty="0">
                <a:solidFill>
                  <a:srgbClr val="333333"/>
                </a:solidFill>
                <a:effectLst/>
                <a:latin typeface="微软雅黑" panose="020B0503020204020204" charset="-122"/>
                <a:ea typeface="微软雅黑" panose="020B0503020204020204" charset="-122"/>
              </a:rPr>
              <a:t>对应优先级的链表中。</a:t>
            </a:r>
          </a:p>
          <a:p>
            <a:pPr algn="just" fontAlgn="base"/>
            <a:r>
              <a:rPr lang="zh-CN" altLang="en-US" b="0" i="0" dirty="0">
                <a:solidFill>
                  <a:srgbClr val="333333"/>
                </a:solidFill>
                <a:effectLst/>
                <a:latin typeface="微软雅黑" panose="020B0503020204020204" charset="-122"/>
                <a:ea typeface="微软雅黑" panose="020B0503020204020204" charset="-122"/>
              </a:rPr>
              <a:t>回到</a:t>
            </a:r>
            <a:r>
              <a:rPr lang="en-US" altLang="zh-CN" b="0" i="0" dirty="0" err="1">
                <a:solidFill>
                  <a:srgbClr val="333333"/>
                </a:solidFill>
                <a:effectLst/>
                <a:latin typeface="微软雅黑" panose="020B0503020204020204" charset="-122"/>
                <a:ea typeface="微软雅黑" panose="020B0503020204020204" charset="-122"/>
              </a:rPr>
              <a:t>OsTaskSchedQueueEnqueue</a:t>
            </a:r>
            <a:r>
              <a:rPr lang="zh-CN" altLang="en-US" b="0" i="0" dirty="0">
                <a:solidFill>
                  <a:srgbClr val="333333"/>
                </a:solidFill>
                <a:effectLst/>
                <a:latin typeface="微软雅黑" panose="020B0503020204020204" charset="-122"/>
                <a:ea typeface="微软雅黑" panose="020B0503020204020204" charset="-122"/>
              </a:rPr>
              <a:t>函数中来，将进程放入进程就绪表后，接着调用</a:t>
            </a:r>
            <a:r>
              <a:rPr lang="en-US" altLang="zh-CN" b="0" i="0" dirty="0" err="1">
                <a:solidFill>
                  <a:srgbClr val="333333"/>
                </a:solidFill>
                <a:effectLst/>
                <a:latin typeface="微软雅黑" panose="020B0503020204020204" charset="-122"/>
                <a:ea typeface="微软雅黑" panose="020B0503020204020204" charset="-122"/>
              </a:rPr>
              <a:t>OsSchedTaskEnqueue</a:t>
            </a:r>
            <a:r>
              <a:rPr lang="zh-CN" altLang="en-US" b="0" i="0" dirty="0">
                <a:solidFill>
                  <a:srgbClr val="333333"/>
                </a:solidFill>
                <a:effectLst/>
                <a:latin typeface="微软雅黑" panose="020B0503020204020204" charset="-122"/>
                <a:ea typeface="微软雅黑" panose="020B0503020204020204" charset="-122"/>
              </a:rPr>
              <a:t>将线程放入当前进程</a:t>
            </a:r>
            <a:r>
              <a:rPr lang="en-US" altLang="zh-CN" b="0" i="0" dirty="0">
                <a:solidFill>
                  <a:srgbClr val="333333"/>
                </a:solidFill>
                <a:effectLst/>
                <a:latin typeface="微软雅黑" panose="020B0503020204020204" charset="-122"/>
                <a:ea typeface="微软雅黑" panose="020B0503020204020204" charset="-122"/>
              </a:rPr>
              <a:t>PCB</a:t>
            </a:r>
            <a:r>
              <a:rPr lang="zh-CN" altLang="en-US" b="0" i="0" dirty="0">
                <a:solidFill>
                  <a:srgbClr val="333333"/>
                </a:solidFill>
                <a:effectLst/>
                <a:latin typeface="微软雅黑" panose="020B0503020204020204" charset="-122"/>
                <a:ea typeface="微软雅黑" panose="020B0503020204020204" charset="-122"/>
              </a:rPr>
              <a:t>的线程就绪表中。</a:t>
            </a:r>
            <a:endParaRPr lang="en-US" altLang="zh-CN" b="0" i="0" dirty="0">
              <a:solidFill>
                <a:srgbClr val="333333"/>
              </a:solidFill>
              <a:effectLst/>
              <a:latin typeface="微软雅黑" panose="020B0503020204020204" charset="-122"/>
              <a:ea typeface="微软雅黑" panose="020B0503020204020204" charset="-122"/>
            </a:endParaRPr>
          </a:p>
          <a:p>
            <a:pPr algn="just" fontAlgn="base"/>
            <a:r>
              <a:rPr lang="en-US" altLang="zh-CN" b="0" i="0" dirty="0">
                <a:solidFill>
                  <a:srgbClr val="333333"/>
                </a:solidFill>
                <a:effectLst/>
                <a:latin typeface="微软雅黑" panose="020B0503020204020204" charset="-122"/>
                <a:ea typeface="微软雅黑" panose="020B0503020204020204" charset="-122"/>
              </a:rPr>
              <a:t>OS_TASK_PRI_QUEUE_ENQUEUE</a:t>
            </a:r>
            <a:r>
              <a:rPr lang="zh-CN" altLang="en-US" b="0" i="0" dirty="0">
                <a:solidFill>
                  <a:srgbClr val="333333"/>
                </a:solidFill>
                <a:effectLst/>
                <a:latin typeface="微软雅黑" panose="020B0503020204020204" charset="-122"/>
                <a:ea typeface="微软雅黑" panose="020B0503020204020204" charset="-122"/>
              </a:rPr>
              <a:t>这个宏同样调用了</a:t>
            </a:r>
            <a:r>
              <a:rPr lang="en-US" altLang="zh-CN" b="0" i="0" dirty="0" err="1">
                <a:solidFill>
                  <a:srgbClr val="333333"/>
                </a:solidFill>
                <a:effectLst/>
                <a:latin typeface="微软雅黑" panose="020B0503020204020204" charset="-122"/>
                <a:ea typeface="微软雅黑" panose="020B0503020204020204" charset="-122"/>
              </a:rPr>
              <a:t>OsPriQueueEnqueue</a:t>
            </a:r>
            <a:r>
              <a:rPr lang="zh-CN" altLang="en-US" b="0" i="0" dirty="0">
                <a:solidFill>
                  <a:srgbClr val="333333"/>
                </a:solidFill>
                <a:effectLst/>
                <a:latin typeface="微软雅黑" panose="020B0503020204020204" charset="-122"/>
                <a:ea typeface="微软雅黑" panose="020B0503020204020204" charset="-122"/>
              </a:rPr>
              <a:t>这个函数，只是传入的参数分别是进程</a:t>
            </a:r>
            <a:r>
              <a:rPr lang="en-US" altLang="zh-CN" b="0" i="0" dirty="0">
                <a:solidFill>
                  <a:srgbClr val="333333"/>
                </a:solidFill>
                <a:effectLst/>
                <a:latin typeface="微软雅黑" panose="020B0503020204020204" charset="-122"/>
                <a:ea typeface="微软雅黑" panose="020B0503020204020204" charset="-122"/>
              </a:rPr>
              <a:t>PCB</a:t>
            </a:r>
            <a:r>
              <a:rPr lang="zh-CN" altLang="en-US" b="0" i="0" dirty="0">
                <a:solidFill>
                  <a:srgbClr val="333333"/>
                </a:solidFill>
                <a:effectLst/>
                <a:latin typeface="微软雅黑" panose="020B0503020204020204" charset="-122"/>
                <a:ea typeface="微软雅黑" panose="020B0503020204020204" charset="-122"/>
              </a:rPr>
              <a:t>中的线程优先级表和就绪线程</a:t>
            </a:r>
            <a:r>
              <a:rPr lang="en-US" altLang="zh-CN" b="0" i="0" dirty="0">
                <a:solidFill>
                  <a:srgbClr val="333333"/>
                </a:solidFill>
                <a:effectLst/>
                <a:latin typeface="微软雅黑" panose="020B0503020204020204" charset="-122"/>
                <a:ea typeface="微软雅黑" panose="020B0503020204020204" charset="-122"/>
              </a:rPr>
              <a:t>bitmap</a:t>
            </a:r>
            <a:r>
              <a:rPr lang="zh-CN" altLang="en-US" b="0" i="0" dirty="0">
                <a:solidFill>
                  <a:srgbClr val="333333"/>
                </a:solidFill>
                <a:effectLst/>
                <a:latin typeface="微软雅黑" panose="020B0503020204020204" charset="-122"/>
                <a:ea typeface="微软雅黑" panose="020B0503020204020204" charset="-122"/>
              </a:rPr>
              <a:t>信息。</a:t>
            </a:r>
          </a:p>
          <a:p>
            <a:pPr algn="just" fontAlgn="base"/>
            <a:endParaRPr lang="zh-CN" altLang="en-US" b="0" i="0" dirty="0">
              <a:solidFill>
                <a:srgbClr val="333333"/>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E93FCFC2-CCD7-41BB-BE54-4729DA27F427}" type="slidenum">
              <a:rPr lang="zh-CN" altLang="en-US" smtClean="0"/>
              <a:t>84</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base"/>
            <a:r>
              <a:rPr lang="zh-CN" altLang="en-US" b="0" i="0" dirty="0">
                <a:solidFill>
                  <a:srgbClr val="333333"/>
                </a:solidFill>
                <a:effectLst/>
                <a:latin typeface="微软雅黑" panose="020B0503020204020204" charset="-122"/>
                <a:ea typeface="微软雅黑" panose="020B0503020204020204" charset="-122"/>
              </a:rPr>
              <a:t>首先申请一个空闲的</a:t>
            </a:r>
            <a:r>
              <a:rPr lang="en-US" altLang="zh-CN" b="0" i="0" dirty="0">
                <a:solidFill>
                  <a:srgbClr val="333333"/>
                </a:solidFill>
                <a:effectLst/>
                <a:latin typeface="微软雅黑" panose="020B0503020204020204" charset="-122"/>
                <a:ea typeface="微软雅黑" panose="020B0503020204020204" charset="-122"/>
              </a:rPr>
              <a:t>PCB</a:t>
            </a:r>
            <a:r>
              <a:rPr lang="zh-CN" altLang="en-US" b="0" i="0" dirty="0">
                <a:solidFill>
                  <a:srgbClr val="333333"/>
                </a:solidFill>
                <a:effectLst/>
                <a:latin typeface="微软雅黑" panose="020B0503020204020204" charset="-122"/>
                <a:ea typeface="微软雅黑" panose="020B0503020204020204" charset="-122"/>
              </a:rPr>
              <a:t>控制块，然后初始化并复制父进程的内核资源</a:t>
            </a:r>
          </a:p>
        </p:txBody>
      </p:sp>
      <p:sp>
        <p:nvSpPr>
          <p:cNvPr id="4" name="灯片编号占位符 3"/>
          <p:cNvSpPr>
            <a:spLocks noGrp="1"/>
          </p:cNvSpPr>
          <p:nvPr>
            <p:ph type="sldNum" sz="quarter" idx="5"/>
          </p:nvPr>
        </p:nvSpPr>
        <p:spPr/>
        <p:txBody>
          <a:bodyPr/>
          <a:lstStyle/>
          <a:p>
            <a:fld id="{E93FCFC2-CCD7-41BB-BE54-4729DA27F427}" type="slidenum">
              <a:rPr lang="zh-CN" altLang="en-US" smtClean="0"/>
              <a:t>85</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base"/>
            <a:r>
              <a:rPr lang="zh-CN" altLang="en-US" b="0" i="0" dirty="0">
                <a:solidFill>
                  <a:srgbClr val="333333"/>
                </a:solidFill>
                <a:effectLst/>
                <a:latin typeface="微软雅黑" panose="020B0503020204020204" charset="-122"/>
                <a:ea typeface="微软雅黑" panose="020B0503020204020204" charset="-122"/>
              </a:rPr>
              <a:t>首先调用了</a:t>
            </a:r>
            <a:r>
              <a:rPr lang="en-US" altLang="zh-CN" b="0" i="0" dirty="0" err="1">
                <a:solidFill>
                  <a:srgbClr val="333333"/>
                </a:solidFill>
                <a:effectLst/>
                <a:latin typeface="微软雅黑" panose="020B0503020204020204" charset="-122"/>
                <a:ea typeface="微软雅黑" panose="020B0503020204020204" charset="-122"/>
              </a:rPr>
              <a:t>OsInitPCB</a:t>
            </a:r>
            <a:r>
              <a:rPr lang="zh-CN" altLang="en-US" b="0" i="0" dirty="0">
                <a:solidFill>
                  <a:srgbClr val="333333"/>
                </a:solidFill>
                <a:effectLst/>
                <a:latin typeface="微软雅黑" panose="020B0503020204020204" charset="-122"/>
                <a:ea typeface="微软雅黑" panose="020B0503020204020204" charset="-122"/>
              </a:rPr>
              <a:t>来初始化</a:t>
            </a:r>
            <a:r>
              <a:rPr lang="en-US" altLang="zh-CN" b="0" i="0" dirty="0">
                <a:solidFill>
                  <a:srgbClr val="333333"/>
                </a:solidFill>
                <a:effectLst/>
                <a:latin typeface="微软雅黑" panose="020B0503020204020204" charset="-122"/>
                <a:ea typeface="微软雅黑" panose="020B0503020204020204" charset="-122"/>
              </a:rPr>
              <a:t>PCB</a:t>
            </a:r>
            <a:r>
              <a:rPr lang="zh-CN" altLang="en-US" b="0" i="0" dirty="0">
                <a:solidFill>
                  <a:srgbClr val="333333"/>
                </a:solidFill>
                <a:effectLst/>
                <a:latin typeface="微软雅黑" panose="020B0503020204020204" charset="-122"/>
                <a:ea typeface="微软雅黑" panose="020B0503020204020204" charset="-122"/>
              </a:rPr>
              <a:t>，然后使用</a:t>
            </a:r>
            <a:r>
              <a:rPr lang="en-US" altLang="zh-CN" b="0" i="0" dirty="0" err="1">
                <a:solidFill>
                  <a:srgbClr val="333333"/>
                </a:solidFill>
                <a:effectLst/>
                <a:latin typeface="微软雅黑" panose="020B0503020204020204" charset="-122"/>
                <a:ea typeface="微软雅黑" panose="020B0503020204020204" charset="-122"/>
              </a:rPr>
              <a:t>OsCopyTask</a:t>
            </a:r>
            <a:r>
              <a:rPr lang="zh-CN" altLang="en-US" b="0" i="0" dirty="0">
                <a:solidFill>
                  <a:srgbClr val="333333"/>
                </a:solidFill>
                <a:effectLst/>
                <a:latin typeface="微软雅黑" panose="020B0503020204020204" charset="-122"/>
                <a:ea typeface="微软雅黑" panose="020B0503020204020204" charset="-122"/>
              </a:rPr>
              <a:t>来初始化子进程的主线程。</a:t>
            </a:r>
            <a:endParaRPr lang="en-US" altLang="zh-CN" b="0" i="0" dirty="0">
              <a:solidFill>
                <a:srgbClr val="333333"/>
              </a:solidFill>
              <a:effectLst/>
              <a:latin typeface="微软雅黑" panose="020B0503020204020204" charset="-122"/>
              <a:ea typeface="微软雅黑" panose="020B0503020204020204" charset="-122"/>
            </a:endParaRPr>
          </a:p>
          <a:p>
            <a:pPr algn="just" fontAlgn="base"/>
            <a:r>
              <a:rPr lang="en-US" altLang="zh-CN" b="0" i="0" dirty="0">
                <a:solidFill>
                  <a:srgbClr val="333333"/>
                </a:solidFill>
                <a:effectLst/>
                <a:latin typeface="微软雅黑" panose="020B0503020204020204" charset="-122"/>
                <a:ea typeface="微软雅黑" panose="020B0503020204020204" charset="-122"/>
              </a:rPr>
              <a:t>Run </a:t>
            </a:r>
            <a:r>
              <a:rPr lang="zh-CN" altLang="en-US" b="0" i="0" dirty="0">
                <a:solidFill>
                  <a:srgbClr val="333333"/>
                </a:solidFill>
                <a:effectLst/>
                <a:latin typeface="微软雅黑" panose="020B0503020204020204" charset="-122"/>
                <a:ea typeface="微软雅黑" panose="020B0503020204020204" charset="-122"/>
              </a:rPr>
              <a:t>获取当前进程</a:t>
            </a:r>
            <a:endParaRPr lang="en-US" altLang="zh-CN" b="0" i="0" dirty="0">
              <a:solidFill>
                <a:srgbClr val="333333"/>
              </a:solidFill>
              <a:effectLst/>
              <a:latin typeface="微软雅黑" panose="020B0503020204020204" charset="-122"/>
              <a:ea typeface="微软雅黑" panose="020B0503020204020204" charset="-122"/>
            </a:endParaRPr>
          </a:p>
          <a:p>
            <a:pPr algn="just" fontAlgn="base"/>
            <a:r>
              <a:rPr lang="en-US" altLang="zh-CN" b="0" i="0" dirty="0">
                <a:solidFill>
                  <a:srgbClr val="333333"/>
                </a:solidFill>
                <a:effectLst/>
                <a:latin typeface="微软雅黑" panose="020B0503020204020204" charset="-122"/>
                <a:ea typeface="微软雅黑" panose="020B0503020204020204" charset="-122"/>
              </a:rPr>
              <a:t>Return  </a:t>
            </a:r>
            <a:r>
              <a:rPr lang="zh-CN" altLang="en-US" b="0" i="0" dirty="0">
                <a:solidFill>
                  <a:srgbClr val="333333"/>
                </a:solidFill>
                <a:effectLst/>
                <a:latin typeface="微软雅黑" panose="020B0503020204020204" charset="-122"/>
                <a:ea typeface="微软雅黑" panose="020B0503020204020204" charset="-122"/>
              </a:rPr>
              <a:t>拷贝任务，（</a:t>
            </a:r>
            <a:r>
              <a:rPr lang="en-US" altLang="zh-CN" b="0" i="0" dirty="0">
                <a:solidFill>
                  <a:srgbClr val="333333"/>
                </a:solidFill>
                <a:effectLst/>
                <a:latin typeface="微软雅黑" panose="020B0503020204020204" charset="-122"/>
                <a:ea typeface="微软雅黑" panose="020B0503020204020204" charset="-122"/>
              </a:rPr>
              <a:t>flags</a:t>
            </a:r>
            <a:r>
              <a:rPr lang="zh-CN" altLang="en-US" b="0" i="0" dirty="0">
                <a:solidFill>
                  <a:srgbClr val="333333"/>
                </a:solidFill>
                <a:effectLst/>
                <a:latin typeface="微软雅黑" panose="020B0503020204020204" charset="-122"/>
                <a:ea typeface="微软雅黑" panose="020B0503020204020204" charset="-122"/>
              </a:rPr>
              <a:t>，</a:t>
            </a:r>
            <a:r>
              <a:rPr lang="en-US" altLang="zh-CN" b="0" i="0" dirty="0">
                <a:solidFill>
                  <a:srgbClr val="333333"/>
                </a:solidFill>
                <a:effectLst/>
                <a:latin typeface="微软雅黑" panose="020B0503020204020204" charset="-122"/>
                <a:ea typeface="微软雅黑" panose="020B0503020204020204" charset="-122"/>
              </a:rPr>
              <a:t>child</a:t>
            </a:r>
            <a:r>
              <a:rPr lang="zh-CN" altLang="en-US" b="0" i="0" dirty="0">
                <a:solidFill>
                  <a:srgbClr val="333333"/>
                </a:solidFill>
                <a:effectLst/>
                <a:latin typeface="微软雅黑" panose="020B0503020204020204" charset="-122"/>
                <a:ea typeface="微软雅黑" panose="020B0503020204020204" charset="-122"/>
              </a:rPr>
              <a:t>，</a:t>
            </a:r>
            <a:r>
              <a:rPr lang="en-US" altLang="zh-CN" b="0" i="0" dirty="0">
                <a:solidFill>
                  <a:srgbClr val="333333"/>
                </a:solidFill>
                <a:effectLst/>
                <a:latin typeface="微软雅黑" panose="020B0503020204020204" charset="-122"/>
                <a:ea typeface="微软雅黑" panose="020B0503020204020204" charset="-122"/>
              </a:rPr>
              <a:t>name</a:t>
            </a:r>
            <a:r>
              <a:rPr lang="zh-CN" altLang="en-US" b="0" i="0" dirty="0">
                <a:solidFill>
                  <a:srgbClr val="333333"/>
                </a:solidFill>
                <a:effectLst/>
                <a:latin typeface="微软雅黑" panose="020B0503020204020204" charset="-122"/>
                <a:ea typeface="微软雅黑" panose="020B0503020204020204" charset="-122"/>
              </a:rPr>
              <a:t>，任务入口函数，栈大小）</a:t>
            </a:r>
          </a:p>
        </p:txBody>
      </p:sp>
      <p:sp>
        <p:nvSpPr>
          <p:cNvPr id="4" name="灯片编号占位符 3"/>
          <p:cNvSpPr>
            <a:spLocks noGrp="1"/>
          </p:cNvSpPr>
          <p:nvPr>
            <p:ph type="sldNum" sz="quarter" idx="5"/>
          </p:nvPr>
        </p:nvSpPr>
        <p:spPr/>
        <p:txBody>
          <a:bodyPr/>
          <a:lstStyle/>
          <a:p>
            <a:fld id="{E93FCFC2-CCD7-41BB-BE54-4729DA27F427}" type="slidenum">
              <a:rPr lang="zh-CN" altLang="en-US" smtClean="0"/>
              <a:t>86</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base"/>
            <a:r>
              <a:rPr lang="zh-CN" altLang="en-US" b="0" i="0" dirty="0">
                <a:solidFill>
                  <a:srgbClr val="333333"/>
                </a:solidFill>
                <a:effectLst/>
                <a:latin typeface="微软雅黑" panose="020B0503020204020204" charset="-122"/>
                <a:ea typeface="微软雅黑" panose="020B0503020204020204" charset="-122"/>
              </a:rPr>
              <a:t>首先调用了</a:t>
            </a:r>
            <a:r>
              <a:rPr lang="en-US" altLang="zh-CN" b="0" i="0" dirty="0" err="1">
                <a:solidFill>
                  <a:srgbClr val="333333"/>
                </a:solidFill>
                <a:effectLst/>
                <a:latin typeface="微软雅黑" panose="020B0503020204020204" charset="-122"/>
                <a:ea typeface="微软雅黑" panose="020B0503020204020204" charset="-122"/>
              </a:rPr>
              <a:t>OsInitPCB</a:t>
            </a:r>
            <a:r>
              <a:rPr lang="zh-CN" altLang="en-US" b="0" i="0" dirty="0">
                <a:solidFill>
                  <a:srgbClr val="333333"/>
                </a:solidFill>
                <a:effectLst/>
                <a:latin typeface="微软雅黑" panose="020B0503020204020204" charset="-122"/>
                <a:ea typeface="微软雅黑" panose="020B0503020204020204" charset="-122"/>
              </a:rPr>
              <a:t>来初始化</a:t>
            </a:r>
            <a:r>
              <a:rPr lang="en-US" altLang="zh-CN" b="0" i="0" dirty="0">
                <a:solidFill>
                  <a:srgbClr val="333333"/>
                </a:solidFill>
                <a:effectLst/>
                <a:latin typeface="微软雅黑" panose="020B0503020204020204" charset="-122"/>
                <a:ea typeface="微软雅黑" panose="020B0503020204020204" charset="-122"/>
              </a:rPr>
              <a:t>PCB</a:t>
            </a:r>
            <a:r>
              <a:rPr lang="zh-CN" altLang="en-US" b="0" i="0" dirty="0">
                <a:solidFill>
                  <a:srgbClr val="333333"/>
                </a:solidFill>
                <a:effectLst/>
                <a:latin typeface="微软雅黑" panose="020B0503020204020204" charset="-122"/>
                <a:ea typeface="微软雅黑" panose="020B0503020204020204" charset="-122"/>
              </a:rPr>
              <a:t>，然后使用</a:t>
            </a:r>
            <a:r>
              <a:rPr lang="en-US" altLang="zh-CN" b="0" i="0" dirty="0" err="1">
                <a:solidFill>
                  <a:srgbClr val="333333"/>
                </a:solidFill>
                <a:effectLst/>
                <a:latin typeface="微软雅黑" panose="020B0503020204020204" charset="-122"/>
                <a:ea typeface="微软雅黑" panose="020B0503020204020204" charset="-122"/>
              </a:rPr>
              <a:t>OsCopyTask</a:t>
            </a:r>
            <a:r>
              <a:rPr lang="zh-CN" altLang="en-US" b="0" i="0" dirty="0">
                <a:solidFill>
                  <a:srgbClr val="333333"/>
                </a:solidFill>
                <a:effectLst/>
                <a:latin typeface="微软雅黑" panose="020B0503020204020204" charset="-122"/>
                <a:ea typeface="微软雅黑" panose="020B0503020204020204" charset="-122"/>
              </a:rPr>
              <a:t>来初始化子进程的主线程：</a:t>
            </a:r>
          </a:p>
          <a:p>
            <a:br>
              <a:rPr lang="zh-CN" altLang="en-US" b="0" i="0" u="none" strike="noStrike" dirty="0">
                <a:solidFill>
                  <a:srgbClr val="3690CF"/>
                </a:solidFill>
                <a:effectLst/>
                <a:latin typeface="inherit"/>
                <a:ea typeface="微软雅黑" panose="020B0503020204020204" charset="-122"/>
                <a:hlinkClick r:id="rId3"/>
              </a:rPr>
            </a:br>
            <a:r>
              <a:rPr lang="en-US" altLang="zh-CN" b="0" i="0" dirty="0" err="1">
                <a:solidFill>
                  <a:srgbClr val="333333"/>
                </a:solidFill>
                <a:effectLst/>
                <a:latin typeface="微软雅黑" panose="020B0503020204020204" charset="-122"/>
                <a:ea typeface="微软雅黑" panose="020B0503020204020204" charset="-122"/>
              </a:rPr>
              <a:t>OsInitCopyTaskParam</a:t>
            </a:r>
            <a:endParaRPr lang="zh-CN" altLang="en-US" b="0" i="0" dirty="0">
              <a:solidFill>
                <a:srgbClr val="333333"/>
              </a:solidFill>
              <a:effectLst/>
              <a:latin typeface="微软雅黑" panose="020B0503020204020204" charset="-122"/>
              <a:ea typeface="微软雅黑" panose="020B0503020204020204" charset="-122"/>
            </a:endParaRPr>
          </a:p>
        </p:txBody>
      </p:sp>
      <p:sp>
        <p:nvSpPr>
          <p:cNvPr id="4" name="灯片编号占位符 3"/>
          <p:cNvSpPr>
            <a:spLocks noGrp="1"/>
          </p:cNvSpPr>
          <p:nvPr>
            <p:ph type="sldNum" sz="quarter" idx="5"/>
          </p:nvPr>
        </p:nvSpPr>
        <p:spPr/>
        <p:txBody>
          <a:bodyPr/>
          <a:lstStyle/>
          <a:p>
            <a:fld id="{E93FCFC2-CCD7-41BB-BE54-4729DA27F427}" type="slidenum">
              <a:rPr lang="zh-CN" altLang="en-US" smtClean="0"/>
              <a:t>87</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base"/>
            <a:r>
              <a:rPr lang="zh-CN" altLang="en-US" b="0" i="0" dirty="0">
                <a:solidFill>
                  <a:srgbClr val="333333"/>
                </a:solidFill>
                <a:effectLst/>
                <a:latin typeface="微软雅黑" panose="020B0503020204020204" charset="-122"/>
                <a:ea typeface="微软雅黑" panose="020B0503020204020204" charset="-122"/>
              </a:rPr>
              <a:t>首先调用了</a:t>
            </a:r>
            <a:r>
              <a:rPr lang="en-US" altLang="zh-CN" b="0" i="0" dirty="0" err="1">
                <a:solidFill>
                  <a:srgbClr val="333333"/>
                </a:solidFill>
                <a:effectLst/>
                <a:latin typeface="微软雅黑" panose="020B0503020204020204" charset="-122"/>
                <a:ea typeface="微软雅黑" panose="020B0503020204020204" charset="-122"/>
              </a:rPr>
              <a:t>OsInitPCB</a:t>
            </a:r>
            <a:r>
              <a:rPr lang="zh-CN" altLang="en-US" b="0" i="0" dirty="0">
                <a:solidFill>
                  <a:srgbClr val="333333"/>
                </a:solidFill>
                <a:effectLst/>
                <a:latin typeface="微软雅黑" panose="020B0503020204020204" charset="-122"/>
                <a:ea typeface="微软雅黑" panose="020B0503020204020204" charset="-122"/>
              </a:rPr>
              <a:t>来初始化</a:t>
            </a:r>
            <a:r>
              <a:rPr lang="en-US" altLang="zh-CN" b="0" i="0" dirty="0">
                <a:solidFill>
                  <a:srgbClr val="333333"/>
                </a:solidFill>
                <a:effectLst/>
                <a:latin typeface="微软雅黑" panose="020B0503020204020204" charset="-122"/>
                <a:ea typeface="微软雅黑" panose="020B0503020204020204" charset="-122"/>
              </a:rPr>
              <a:t>PCB</a:t>
            </a:r>
            <a:r>
              <a:rPr lang="zh-CN" altLang="en-US" b="0" i="0" dirty="0">
                <a:solidFill>
                  <a:srgbClr val="333333"/>
                </a:solidFill>
                <a:effectLst/>
                <a:latin typeface="微软雅黑" panose="020B0503020204020204" charset="-122"/>
                <a:ea typeface="微软雅黑" panose="020B0503020204020204" charset="-122"/>
              </a:rPr>
              <a:t>，然后使用</a:t>
            </a:r>
            <a:r>
              <a:rPr lang="en-US" altLang="zh-CN" b="0" i="0" dirty="0" err="1">
                <a:solidFill>
                  <a:srgbClr val="333333"/>
                </a:solidFill>
                <a:effectLst/>
                <a:latin typeface="微软雅黑" panose="020B0503020204020204" charset="-122"/>
                <a:ea typeface="微软雅黑" panose="020B0503020204020204" charset="-122"/>
              </a:rPr>
              <a:t>OsCopyTask</a:t>
            </a:r>
            <a:r>
              <a:rPr lang="zh-CN" altLang="en-US" b="0" i="0" dirty="0">
                <a:solidFill>
                  <a:srgbClr val="333333"/>
                </a:solidFill>
                <a:effectLst/>
                <a:latin typeface="微软雅黑" panose="020B0503020204020204" charset="-122"/>
                <a:ea typeface="微软雅黑" panose="020B0503020204020204" charset="-122"/>
              </a:rPr>
              <a:t>来初始化子进程的主线程：</a:t>
            </a:r>
          </a:p>
          <a:p>
            <a:br>
              <a:rPr lang="zh-CN" altLang="en-US" b="0" i="0" u="none" strike="noStrike" dirty="0">
                <a:solidFill>
                  <a:srgbClr val="3690CF"/>
                </a:solidFill>
                <a:effectLst/>
                <a:latin typeface="inherit"/>
                <a:ea typeface="微软雅黑" panose="020B0503020204020204" charset="-122"/>
                <a:hlinkClick r:id="rId3"/>
              </a:rPr>
            </a:br>
            <a:r>
              <a:rPr lang="en-US" altLang="zh-CN" b="0" i="0" dirty="0" err="1">
                <a:solidFill>
                  <a:srgbClr val="333333"/>
                </a:solidFill>
                <a:effectLst/>
                <a:latin typeface="微软雅黑" panose="020B0503020204020204" charset="-122"/>
                <a:ea typeface="微软雅黑" panose="020B0503020204020204" charset="-122"/>
              </a:rPr>
              <a:t>OsInitCopyTaskParam</a:t>
            </a:r>
            <a:r>
              <a:rPr lang="zh-CN" altLang="en-US" b="0" i="0" dirty="0">
                <a:solidFill>
                  <a:srgbClr val="333333"/>
                </a:solidFill>
                <a:effectLst/>
                <a:latin typeface="微软雅黑" panose="020B0503020204020204" charset="-122"/>
                <a:ea typeface="微软雅黑" panose="020B0503020204020204" charset="-122"/>
              </a:rPr>
              <a:t>这个函数主要记录了主线程的自定义执行函数、并继承当前运行线程的优先级、调度方式等信息</a:t>
            </a:r>
          </a:p>
        </p:txBody>
      </p:sp>
      <p:sp>
        <p:nvSpPr>
          <p:cNvPr id="4" name="灯片编号占位符 3"/>
          <p:cNvSpPr>
            <a:spLocks noGrp="1"/>
          </p:cNvSpPr>
          <p:nvPr>
            <p:ph type="sldNum" sz="quarter" idx="5"/>
          </p:nvPr>
        </p:nvSpPr>
        <p:spPr/>
        <p:txBody>
          <a:bodyPr/>
          <a:lstStyle/>
          <a:p>
            <a:fld id="{E93FCFC2-CCD7-41BB-BE54-4729DA27F427}" type="slidenum">
              <a:rPr lang="zh-CN" altLang="en-US" smtClean="0"/>
              <a:t>88</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base"/>
            <a:r>
              <a:rPr lang="zh-CN" altLang="en-US" b="0" i="0" dirty="0">
                <a:solidFill>
                  <a:srgbClr val="333333"/>
                </a:solidFill>
                <a:effectLst/>
                <a:latin typeface="微软雅黑" panose="020B0503020204020204" charset="-122"/>
                <a:ea typeface="微软雅黑" panose="020B0503020204020204" charset="-122"/>
              </a:rPr>
              <a:t>在系统初始化过程中，当前的运行线程就是一开始设置的那个</a:t>
            </a:r>
            <a:r>
              <a:rPr lang="en-US" altLang="zh-CN" b="0" i="0" dirty="0" err="1">
                <a:solidFill>
                  <a:srgbClr val="333333"/>
                </a:solidFill>
                <a:effectLst/>
                <a:latin typeface="微软雅黑" panose="020B0503020204020204" charset="-122"/>
                <a:ea typeface="微软雅黑" panose="020B0503020204020204" charset="-122"/>
              </a:rPr>
              <a:t>g_mainTask</a:t>
            </a:r>
            <a:r>
              <a:rPr lang="zh-CN" altLang="en-US" b="0" i="0" dirty="0">
                <a:solidFill>
                  <a:srgbClr val="333333"/>
                </a:solidFill>
                <a:effectLst/>
                <a:latin typeface="微软雅黑" panose="020B0503020204020204" charset="-122"/>
                <a:ea typeface="微软雅黑" panose="020B0503020204020204" charset="-122"/>
              </a:rPr>
              <a:t>临时线程。</a:t>
            </a:r>
          </a:p>
          <a:p>
            <a:pPr algn="just" fontAlgn="base"/>
            <a:r>
              <a:rPr lang="zh-CN" altLang="en-US" b="0" i="0" dirty="0">
                <a:solidFill>
                  <a:srgbClr val="333333"/>
                </a:solidFill>
                <a:effectLst/>
                <a:latin typeface="微软雅黑" panose="020B0503020204020204" charset="-122"/>
                <a:ea typeface="微软雅黑" panose="020B0503020204020204" charset="-122"/>
              </a:rPr>
              <a:t>创建好</a:t>
            </a:r>
            <a:r>
              <a:rPr lang="en-US" altLang="zh-CN" b="0" i="0" dirty="0">
                <a:solidFill>
                  <a:srgbClr val="333333"/>
                </a:solidFill>
                <a:effectLst/>
                <a:latin typeface="微软雅黑" panose="020B0503020204020204" charset="-122"/>
                <a:ea typeface="微软雅黑" panose="020B0503020204020204" charset="-122"/>
              </a:rPr>
              <a:t>idle</a:t>
            </a:r>
            <a:r>
              <a:rPr lang="zh-CN" altLang="en-US" b="0" i="0" dirty="0">
                <a:solidFill>
                  <a:srgbClr val="333333"/>
                </a:solidFill>
                <a:effectLst/>
                <a:latin typeface="微软雅黑" panose="020B0503020204020204" charset="-122"/>
                <a:ea typeface="微软雅黑" panose="020B0503020204020204" charset="-122"/>
              </a:rPr>
              <a:t>进程后，将</a:t>
            </a:r>
            <a:r>
              <a:rPr lang="en-US" altLang="zh-CN" b="0" i="0" dirty="0">
                <a:solidFill>
                  <a:srgbClr val="333333"/>
                </a:solidFill>
                <a:effectLst/>
                <a:latin typeface="微软雅黑" panose="020B0503020204020204" charset="-122"/>
                <a:ea typeface="微软雅黑" panose="020B0503020204020204" charset="-122"/>
              </a:rPr>
              <a:t>idle</a:t>
            </a:r>
            <a:r>
              <a:rPr lang="zh-CN" altLang="en-US" b="0" i="0" dirty="0">
                <a:solidFill>
                  <a:srgbClr val="333333"/>
                </a:solidFill>
                <a:effectLst/>
                <a:latin typeface="微软雅黑" panose="020B0503020204020204" charset="-122"/>
                <a:ea typeface="微软雅黑" panose="020B0503020204020204" charset="-122"/>
              </a:rPr>
              <a:t>进程</a:t>
            </a:r>
            <a:r>
              <a:rPr lang="en-US" altLang="zh-CN" b="0" i="0" dirty="0">
                <a:solidFill>
                  <a:srgbClr val="333333"/>
                </a:solidFill>
                <a:effectLst/>
                <a:latin typeface="微软雅黑" panose="020B0503020204020204" charset="-122"/>
                <a:ea typeface="微软雅黑" panose="020B0503020204020204" charset="-122"/>
              </a:rPr>
              <a:t>ID</a:t>
            </a:r>
            <a:r>
              <a:rPr lang="zh-CN" altLang="en-US" b="0" i="0" dirty="0">
                <a:solidFill>
                  <a:srgbClr val="333333"/>
                </a:solidFill>
                <a:effectLst/>
                <a:latin typeface="微软雅黑" panose="020B0503020204020204" charset="-122"/>
                <a:ea typeface="微软雅黑" panose="020B0503020204020204" charset="-122"/>
              </a:rPr>
              <a:t>记录在</a:t>
            </a:r>
            <a:r>
              <a:rPr lang="en-US" altLang="zh-CN" b="0" i="0" dirty="0" err="1">
                <a:solidFill>
                  <a:srgbClr val="333333"/>
                </a:solidFill>
                <a:effectLst/>
                <a:latin typeface="微软雅黑" panose="020B0503020204020204" charset="-122"/>
                <a:ea typeface="微软雅黑" panose="020B0503020204020204" charset="-122"/>
              </a:rPr>
              <a:t>g_kernelIdleProcess</a:t>
            </a:r>
            <a:r>
              <a:rPr lang="zh-CN" altLang="en-US" b="0" i="0" dirty="0">
                <a:solidFill>
                  <a:srgbClr val="333333"/>
                </a:solidFill>
                <a:effectLst/>
                <a:latin typeface="微软雅黑" panose="020B0503020204020204" charset="-122"/>
                <a:ea typeface="微软雅黑" panose="020B0503020204020204" charset="-122"/>
              </a:rPr>
              <a:t>中</a:t>
            </a:r>
          </a:p>
        </p:txBody>
      </p:sp>
      <p:sp>
        <p:nvSpPr>
          <p:cNvPr id="4" name="灯片编号占位符 3"/>
          <p:cNvSpPr>
            <a:spLocks noGrp="1"/>
          </p:cNvSpPr>
          <p:nvPr>
            <p:ph type="sldNum" sz="quarter" idx="5"/>
          </p:nvPr>
        </p:nvSpPr>
        <p:spPr/>
        <p:txBody>
          <a:bodyPr/>
          <a:lstStyle/>
          <a:p>
            <a:fld id="{E93FCFC2-CCD7-41BB-BE54-4729DA27F427}" type="slidenum">
              <a:rPr lang="zh-CN" altLang="en-US" smtClean="0"/>
              <a:t>89</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微软雅黑" panose="020B0503020204020204" charset="-122"/>
                <a:ea typeface="微软雅黑" panose="020B0503020204020204" charset="-122"/>
              </a:rPr>
              <a:t>这个函数首先找到就绪的优先级最高的进程，然后再找出这个进程中就绪的优先级最高的线程，最后返回这个优先级最高的线程的</a:t>
            </a:r>
            <a:r>
              <a:rPr lang="en-US" altLang="zh-CN" b="0" i="0" dirty="0">
                <a:solidFill>
                  <a:srgbClr val="333333"/>
                </a:solidFill>
                <a:effectLst/>
                <a:latin typeface="微软雅黑" panose="020B0503020204020204" charset="-122"/>
                <a:ea typeface="微软雅黑" panose="020B0503020204020204" charset="-122"/>
              </a:rPr>
              <a:t>TCB</a:t>
            </a:r>
            <a:r>
              <a:rPr lang="zh-CN" altLang="en-US" b="0" i="0" dirty="0">
                <a:solidFill>
                  <a:srgbClr val="333333"/>
                </a:solidFill>
                <a:effectLst/>
                <a:latin typeface="微软雅黑" panose="020B0503020204020204" charset="-122"/>
                <a:ea typeface="微软雅黑" panose="020B0503020204020204" charset="-122"/>
              </a:rPr>
              <a:t>。注意这里使用了</a:t>
            </a:r>
            <a:r>
              <a:rPr lang="en-US" altLang="zh-CN" b="0" i="0" dirty="0">
                <a:solidFill>
                  <a:srgbClr val="333333"/>
                </a:solidFill>
                <a:effectLst/>
                <a:latin typeface="微软雅黑" panose="020B0503020204020204" charset="-122"/>
                <a:ea typeface="微软雅黑" panose="020B0503020204020204" charset="-122"/>
              </a:rPr>
              <a:t>CLZ</a:t>
            </a:r>
            <a:r>
              <a:rPr lang="zh-CN" altLang="en-US" b="0" i="0" dirty="0">
                <a:solidFill>
                  <a:srgbClr val="333333"/>
                </a:solidFill>
                <a:effectLst/>
                <a:latin typeface="微软雅黑" panose="020B0503020204020204" charset="-122"/>
                <a:ea typeface="微软雅黑" panose="020B0503020204020204" charset="-122"/>
              </a:rPr>
              <a:t>硬件指令在进程</a:t>
            </a:r>
            <a:r>
              <a:rPr lang="en-US" altLang="zh-CN" b="0" i="0" dirty="0">
                <a:solidFill>
                  <a:srgbClr val="333333"/>
                </a:solidFill>
                <a:effectLst/>
                <a:latin typeface="微软雅黑" panose="020B0503020204020204" charset="-122"/>
                <a:ea typeface="微软雅黑" panose="020B0503020204020204" charset="-122"/>
              </a:rPr>
              <a:t>bitmap</a:t>
            </a:r>
            <a:r>
              <a:rPr lang="zh-CN" altLang="en-US" b="0" i="0" dirty="0">
                <a:solidFill>
                  <a:srgbClr val="333333"/>
                </a:solidFill>
                <a:effectLst/>
                <a:latin typeface="微软雅黑" panose="020B0503020204020204" charset="-122"/>
                <a:ea typeface="微软雅黑" panose="020B0503020204020204" charset="-122"/>
              </a:rPr>
              <a:t>和线程</a:t>
            </a:r>
            <a:r>
              <a:rPr lang="en-US" altLang="zh-CN" b="0" i="0" dirty="0">
                <a:solidFill>
                  <a:srgbClr val="333333"/>
                </a:solidFill>
                <a:effectLst/>
                <a:latin typeface="微软雅黑" panose="020B0503020204020204" charset="-122"/>
                <a:ea typeface="微软雅黑" panose="020B0503020204020204" charset="-122"/>
              </a:rPr>
              <a:t>bitmap</a:t>
            </a:r>
            <a:r>
              <a:rPr lang="zh-CN" altLang="en-US" b="0" i="0" dirty="0">
                <a:solidFill>
                  <a:srgbClr val="333333"/>
                </a:solidFill>
                <a:effectLst/>
                <a:latin typeface="微软雅黑" panose="020B0503020204020204" charset="-122"/>
                <a:ea typeface="微软雅黑" panose="020B0503020204020204" charset="-122"/>
              </a:rPr>
              <a:t>中寻找就绪的最高优先级，</a:t>
            </a:r>
            <a:r>
              <a:rPr lang="en-US" altLang="zh-CN" b="0" i="0" dirty="0">
                <a:solidFill>
                  <a:srgbClr val="333333"/>
                </a:solidFill>
                <a:effectLst/>
                <a:latin typeface="微软雅黑" panose="020B0503020204020204" charset="-122"/>
                <a:ea typeface="微软雅黑" panose="020B0503020204020204" charset="-122"/>
              </a:rPr>
              <a:t>CLZ</a:t>
            </a:r>
            <a:r>
              <a:rPr lang="zh-CN" altLang="en-US" b="0" i="0" dirty="0">
                <a:solidFill>
                  <a:srgbClr val="333333"/>
                </a:solidFill>
                <a:effectLst/>
                <a:latin typeface="微软雅黑" panose="020B0503020204020204" charset="-122"/>
                <a:ea typeface="微软雅黑" panose="020B0503020204020204" charset="-122"/>
              </a:rPr>
              <a:t>指令的含义是从最高位开始到第一个为</a:t>
            </a:r>
            <a:r>
              <a:rPr lang="en-US" altLang="zh-CN" b="0" i="0" dirty="0">
                <a:solidFill>
                  <a:srgbClr val="333333"/>
                </a:solidFill>
                <a:effectLst/>
                <a:latin typeface="微软雅黑" panose="020B0503020204020204" charset="-122"/>
                <a:ea typeface="微软雅黑" panose="020B0503020204020204" charset="-122"/>
              </a:rPr>
              <a:t>1</a:t>
            </a:r>
            <a:r>
              <a:rPr lang="zh-CN" altLang="en-US" b="0" i="0" dirty="0">
                <a:solidFill>
                  <a:srgbClr val="333333"/>
                </a:solidFill>
                <a:effectLst/>
                <a:latin typeface="微软雅黑" panose="020B0503020204020204" charset="-122"/>
                <a:ea typeface="微软雅黑" panose="020B0503020204020204" charset="-122"/>
              </a:rPr>
              <a:t>的位之间的</a:t>
            </a:r>
            <a:r>
              <a:rPr lang="en-US" altLang="zh-CN" b="0" i="0" dirty="0">
                <a:solidFill>
                  <a:srgbClr val="333333"/>
                </a:solidFill>
                <a:effectLst/>
                <a:latin typeface="微软雅黑" panose="020B0503020204020204" charset="-122"/>
                <a:ea typeface="微软雅黑" panose="020B0503020204020204" charset="-122"/>
              </a:rPr>
              <a:t>0</a:t>
            </a:r>
            <a:r>
              <a:rPr lang="zh-CN" altLang="en-US" b="0" i="0" dirty="0">
                <a:solidFill>
                  <a:srgbClr val="333333"/>
                </a:solidFill>
                <a:effectLst/>
                <a:latin typeface="微软雅黑" panose="020B0503020204020204" charset="-122"/>
                <a:ea typeface="微软雅黑" panose="020B0503020204020204" charset="-122"/>
              </a:rPr>
              <a:t>的个数，其实这个值就是优先级值，所以现在明白为什么</a:t>
            </a:r>
            <a:r>
              <a:rPr lang="en-US" altLang="zh-CN" b="0" i="0" dirty="0">
                <a:solidFill>
                  <a:srgbClr val="333333"/>
                </a:solidFill>
                <a:effectLst/>
                <a:latin typeface="微软雅黑" panose="020B0503020204020204" charset="-122"/>
                <a:ea typeface="微软雅黑" panose="020B0503020204020204" charset="-122"/>
              </a:rPr>
              <a:t>0~31</a:t>
            </a:r>
            <a:r>
              <a:rPr lang="zh-CN" altLang="en-US" b="0" i="0" dirty="0">
                <a:solidFill>
                  <a:srgbClr val="333333"/>
                </a:solidFill>
                <a:effectLst/>
                <a:latin typeface="微软雅黑" panose="020B0503020204020204" charset="-122"/>
                <a:ea typeface="微软雅黑" panose="020B0503020204020204" charset="-122"/>
              </a:rPr>
              <a:t>优先级和</a:t>
            </a:r>
            <a:r>
              <a:rPr lang="en-US" altLang="zh-CN" b="0" i="0" dirty="0">
                <a:solidFill>
                  <a:srgbClr val="333333"/>
                </a:solidFill>
                <a:effectLst/>
                <a:latin typeface="微软雅黑" panose="020B0503020204020204" charset="-122"/>
                <a:ea typeface="微软雅黑" panose="020B0503020204020204" charset="-122"/>
              </a:rPr>
              <a:t>32</a:t>
            </a:r>
            <a:r>
              <a:rPr lang="zh-CN" altLang="en-US" b="0" i="0" dirty="0">
                <a:solidFill>
                  <a:srgbClr val="333333"/>
                </a:solidFill>
                <a:effectLst/>
                <a:latin typeface="微软雅黑" panose="020B0503020204020204" charset="-122"/>
                <a:ea typeface="微软雅黑" panose="020B0503020204020204" charset="-122"/>
              </a:rPr>
              <a:t>位变量的</a:t>
            </a:r>
            <a:r>
              <a:rPr lang="en-US" altLang="zh-CN" b="0" i="0" dirty="0">
                <a:solidFill>
                  <a:srgbClr val="333333"/>
                </a:solidFill>
                <a:effectLst/>
                <a:latin typeface="微软雅黑" panose="020B0503020204020204" charset="-122"/>
                <a:ea typeface="微软雅黑" panose="020B0503020204020204" charset="-122"/>
              </a:rPr>
              <a:t>bit0~bit31</a:t>
            </a:r>
            <a:r>
              <a:rPr lang="zh-CN" altLang="en-US" b="0" i="0" dirty="0">
                <a:solidFill>
                  <a:srgbClr val="333333"/>
                </a:solidFill>
                <a:effectLst/>
                <a:latin typeface="微软雅黑" panose="020B0503020204020204" charset="-122"/>
                <a:ea typeface="微软雅黑" panose="020B0503020204020204" charset="-122"/>
              </a:rPr>
              <a:t>是反着对应的关系了吧。</a:t>
            </a:r>
            <a:endParaRPr lang="zh-CN" altLang="en-US" dirty="0"/>
          </a:p>
        </p:txBody>
      </p:sp>
      <p:sp>
        <p:nvSpPr>
          <p:cNvPr id="4" name="灯片编号占位符 3"/>
          <p:cNvSpPr>
            <a:spLocks noGrp="1"/>
          </p:cNvSpPr>
          <p:nvPr>
            <p:ph type="sldNum" sz="quarter" idx="5"/>
          </p:nvPr>
        </p:nvSpPr>
        <p:spPr/>
        <p:txBody>
          <a:bodyPr/>
          <a:lstStyle/>
          <a:p>
            <a:fld id="{E93FCFC2-CCD7-41BB-BE54-4729DA27F427}" type="slidenum">
              <a:rPr lang="zh-CN" altLang="en-US" smtClean="0"/>
              <a:t>94</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1485"/>
            <a:ext cx="10365899"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9276" y="3886200"/>
            <a:ext cx="8536623"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367513049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21957" y="6371167"/>
            <a:ext cx="168954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81730" y="402167"/>
            <a:ext cx="3025504"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8271" y="6483351"/>
            <a:ext cx="2845541"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30733322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5175"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5175"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5175"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5175" cy="1991784"/>
          </a:xfrm>
          <a:prstGeom prst="rect">
            <a:avLst/>
          </a:prstGeom>
          <a:noFill/>
          <a:ln>
            <a:noFill/>
          </a:ln>
        </p:spPr>
      </p:pic>
      <p:sp>
        <p:nvSpPr>
          <p:cNvPr id="6" name="Slide Number Placeholder 5"/>
          <p:cNvSpPr>
            <a:spLocks noGrp="1"/>
          </p:cNvSpPr>
          <p:nvPr>
            <p:ph type="sldNum" idx="10"/>
          </p:nvPr>
        </p:nvSpPr>
        <p:spPr>
          <a:xfrm>
            <a:off x="11305944" y="6508751"/>
            <a:ext cx="518719"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36415892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246" y="1712119"/>
            <a:ext cx="11423970"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529" y="6394451"/>
            <a:ext cx="4411223"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563550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1485"/>
            <a:ext cx="10365899"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9276" y="3886200"/>
            <a:ext cx="8536623"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1635504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202855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0"/>
            <a:ext cx="10365899"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335" y="2906185"/>
            <a:ext cx="10365899"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3472232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71451" y="215901"/>
            <a:ext cx="2153211" cy="463551"/>
          </a:xfrm>
          <a:prstGeom prst="rect">
            <a:avLst/>
          </a:prstGeom>
          <a:noFill/>
          <a:ln>
            <a:noFill/>
          </a:ln>
        </p:spPr>
      </p:pic>
      <p:cxnSp>
        <p:nvCxnSpPr>
          <p:cNvPr id="3" name="直接连接符 2"/>
          <p:cNvCxnSpPr/>
          <p:nvPr/>
        </p:nvCxnSpPr>
        <p:spPr>
          <a:xfrm>
            <a:off x="527189" y="842433"/>
            <a:ext cx="11282653" cy="0"/>
          </a:xfrm>
          <a:prstGeom prst="line">
            <a:avLst/>
          </a:prstGeom>
          <a:ln w="12700">
            <a:solidFill>
              <a:schemeClr val="accent2">
                <a:lumMod val="75000"/>
              </a:schemeClr>
            </a:solidFill>
            <a:prstDash val="solid"/>
          </a:ln>
        </p:spPr>
      </p:cxnSp>
      <p:sp>
        <p:nvSpPr>
          <p:cNvPr id="4" name="矩形 3"/>
          <p:cNvSpPr/>
          <p:nvPr/>
        </p:nvSpPr>
        <p:spPr>
          <a:xfrm>
            <a:off x="14821" y="6500284"/>
            <a:ext cx="12195175"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1110586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21" y="6250518"/>
            <a:ext cx="12195175"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982" y="421217"/>
            <a:ext cx="5043213"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3713443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26739326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308881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363482822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2943446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81730" y="402167"/>
            <a:ext cx="3025504"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8271" y="6483351"/>
            <a:ext cx="2845541"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37838158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21957" y="6371167"/>
            <a:ext cx="168954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81730" y="402167"/>
            <a:ext cx="3025504"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8271" y="6483351"/>
            <a:ext cx="2845541"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3714395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5175"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5175"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5175"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5175" cy="1991784"/>
          </a:xfrm>
          <a:prstGeom prst="rect">
            <a:avLst/>
          </a:prstGeom>
          <a:noFill/>
          <a:ln>
            <a:noFill/>
          </a:ln>
        </p:spPr>
      </p:pic>
      <p:sp>
        <p:nvSpPr>
          <p:cNvPr id="6" name="Slide Number Placeholder 5"/>
          <p:cNvSpPr>
            <a:spLocks noGrp="1"/>
          </p:cNvSpPr>
          <p:nvPr>
            <p:ph type="sldNum" idx="10"/>
          </p:nvPr>
        </p:nvSpPr>
        <p:spPr>
          <a:xfrm>
            <a:off x="11305944" y="6508751"/>
            <a:ext cx="518719"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3641778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246" y="1712119"/>
            <a:ext cx="11423970"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529" y="6394451"/>
            <a:ext cx="4411223"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056828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1485"/>
            <a:ext cx="10365899"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9276" y="3886200"/>
            <a:ext cx="8536623"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42837771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3983341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0"/>
            <a:ext cx="10365899"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335" y="2906185"/>
            <a:ext cx="10365899"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878714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71451" y="215901"/>
            <a:ext cx="2153211" cy="463551"/>
          </a:xfrm>
          <a:prstGeom prst="rect">
            <a:avLst/>
          </a:prstGeom>
          <a:noFill/>
          <a:ln>
            <a:noFill/>
          </a:ln>
        </p:spPr>
      </p:pic>
      <p:cxnSp>
        <p:nvCxnSpPr>
          <p:cNvPr id="3" name="直接连接符 2"/>
          <p:cNvCxnSpPr/>
          <p:nvPr/>
        </p:nvCxnSpPr>
        <p:spPr>
          <a:xfrm>
            <a:off x="527189" y="842433"/>
            <a:ext cx="11282653" cy="0"/>
          </a:xfrm>
          <a:prstGeom prst="line">
            <a:avLst/>
          </a:prstGeom>
          <a:ln w="12700">
            <a:solidFill>
              <a:schemeClr val="accent2">
                <a:lumMod val="75000"/>
              </a:schemeClr>
            </a:solidFill>
            <a:prstDash val="solid"/>
          </a:ln>
        </p:spPr>
      </p:cxnSp>
      <p:sp>
        <p:nvSpPr>
          <p:cNvPr id="4" name="矩形 3"/>
          <p:cNvSpPr/>
          <p:nvPr/>
        </p:nvSpPr>
        <p:spPr>
          <a:xfrm>
            <a:off x="14821" y="6500284"/>
            <a:ext cx="12195175"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26392135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21" y="6250518"/>
            <a:ext cx="12195175"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982" y="421217"/>
            <a:ext cx="5043213"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4063268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0"/>
            <a:ext cx="10365899"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335" y="2906185"/>
            <a:ext cx="10365899"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198023770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2498763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346226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1040026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81730" y="402167"/>
            <a:ext cx="3025504"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8271" y="6483351"/>
            <a:ext cx="2845541"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7125343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21957" y="6371167"/>
            <a:ext cx="168954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81730" y="402167"/>
            <a:ext cx="3025504"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8271" y="6483351"/>
            <a:ext cx="2845541"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7316300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5175"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5175"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5175"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5175" cy="1991784"/>
          </a:xfrm>
          <a:prstGeom prst="rect">
            <a:avLst/>
          </a:prstGeom>
          <a:noFill/>
          <a:ln>
            <a:noFill/>
          </a:ln>
        </p:spPr>
      </p:pic>
      <p:sp>
        <p:nvSpPr>
          <p:cNvPr id="6" name="Slide Number Placeholder 5"/>
          <p:cNvSpPr>
            <a:spLocks noGrp="1"/>
          </p:cNvSpPr>
          <p:nvPr>
            <p:ph type="sldNum" idx="10"/>
          </p:nvPr>
        </p:nvSpPr>
        <p:spPr>
          <a:xfrm>
            <a:off x="11305944" y="6508751"/>
            <a:ext cx="518719"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904763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246" y="1712119"/>
            <a:ext cx="11423970"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529" y="6394451"/>
            <a:ext cx="4411223"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260261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1486"/>
            <a:ext cx="10365899"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9276" y="3886200"/>
            <a:ext cx="8536623"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20354412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34562626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0"/>
            <a:ext cx="10365899"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335" y="2906186"/>
            <a:ext cx="10365899"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275830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71451" y="215901"/>
            <a:ext cx="2153211" cy="463551"/>
          </a:xfrm>
          <a:prstGeom prst="rect">
            <a:avLst/>
          </a:prstGeom>
          <a:noFill/>
          <a:ln>
            <a:noFill/>
          </a:ln>
        </p:spPr>
      </p:pic>
      <p:cxnSp>
        <p:nvCxnSpPr>
          <p:cNvPr id="3" name="直接连接符 2"/>
          <p:cNvCxnSpPr/>
          <p:nvPr/>
        </p:nvCxnSpPr>
        <p:spPr>
          <a:xfrm>
            <a:off x="527189" y="842433"/>
            <a:ext cx="11282653" cy="0"/>
          </a:xfrm>
          <a:prstGeom prst="line">
            <a:avLst/>
          </a:prstGeom>
          <a:ln w="12700">
            <a:solidFill>
              <a:schemeClr val="accent2">
                <a:lumMod val="75000"/>
              </a:schemeClr>
            </a:solidFill>
            <a:prstDash val="solid"/>
          </a:ln>
        </p:spPr>
      </p:cxnSp>
      <p:sp>
        <p:nvSpPr>
          <p:cNvPr id="4" name="矩形 3"/>
          <p:cNvSpPr/>
          <p:nvPr/>
        </p:nvSpPr>
        <p:spPr>
          <a:xfrm>
            <a:off x="14821" y="6500284"/>
            <a:ext cx="12195175"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76639715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71451" y="215902"/>
            <a:ext cx="2153211" cy="463551"/>
          </a:xfrm>
          <a:prstGeom prst="rect">
            <a:avLst/>
          </a:prstGeom>
          <a:noFill/>
          <a:ln>
            <a:noFill/>
          </a:ln>
        </p:spPr>
      </p:pic>
      <p:cxnSp>
        <p:nvCxnSpPr>
          <p:cNvPr id="3" name="直接连接符 2"/>
          <p:cNvCxnSpPr/>
          <p:nvPr/>
        </p:nvCxnSpPr>
        <p:spPr>
          <a:xfrm>
            <a:off x="527189" y="842433"/>
            <a:ext cx="11282653" cy="0"/>
          </a:xfrm>
          <a:prstGeom prst="line">
            <a:avLst/>
          </a:prstGeom>
          <a:ln w="12700">
            <a:solidFill>
              <a:schemeClr val="accent2">
                <a:lumMod val="75000"/>
              </a:schemeClr>
            </a:solidFill>
            <a:prstDash val="solid"/>
          </a:ln>
        </p:spPr>
      </p:cxnSp>
      <p:sp>
        <p:nvSpPr>
          <p:cNvPr id="4" name="矩形 3"/>
          <p:cNvSpPr/>
          <p:nvPr/>
        </p:nvSpPr>
        <p:spPr>
          <a:xfrm>
            <a:off x="14821" y="6500284"/>
            <a:ext cx="12195175"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3338411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21" y="6250518"/>
            <a:ext cx="12195175"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982" y="421217"/>
            <a:ext cx="5043213"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21308151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5175"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81732" y="6333067"/>
            <a:ext cx="3313445"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9" y="6333067"/>
            <a:ext cx="3307094"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21958"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9" y="797986"/>
            <a:ext cx="111408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81732"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22121806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5175"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81732" y="6333067"/>
            <a:ext cx="3313445"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9" y="6333067"/>
            <a:ext cx="3307094"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21958"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9" y="797986"/>
            <a:ext cx="111408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81732"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11825007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5175"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81732" y="6333067"/>
            <a:ext cx="3313445"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9" y="6333067"/>
            <a:ext cx="3307094"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21958"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9" y="797986"/>
            <a:ext cx="111408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81732"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37192617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5175"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81732" y="6333067"/>
            <a:ext cx="3313445"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9" y="6333067"/>
            <a:ext cx="3307094"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21958"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81732" y="402167"/>
            <a:ext cx="3025504"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8271" y="6483351"/>
            <a:ext cx="2845541"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27530710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5175"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81732" y="6333067"/>
            <a:ext cx="3313445"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9" y="6333067"/>
            <a:ext cx="3307094"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21958" y="6371167"/>
            <a:ext cx="168954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81732" y="402167"/>
            <a:ext cx="3025504"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8271" y="6483351"/>
            <a:ext cx="2845541"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5759998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5175"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5175"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5175"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5175" cy="1991784"/>
          </a:xfrm>
          <a:prstGeom prst="rect">
            <a:avLst/>
          </a:prstGeom>
          <a:noFill/>
          <a:ln>
            <a:noFill/>
          </a:ln>
        </p:spPr>
      </p:pic>
      <p:sp>
        <p:nvSpPr>
          <p:cNvPr id="6" name="Slide Number Placeholder 5"/>
          <p:cNvSpPr>
            <a:spLocks noGrp="1"/>
          </p:cNvSpPr>
          <p:nvPr>
            <p:ph type="sldNum" idx="10"/>
          </p:nvPr>
        </p:nvSpPr>
        <p:spPr>
          <a:xfrm>
            <a:off x="11305944" y="6508751"/>
            <a:ext cx="518719"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475446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247" y="1712119"/>
            <a:ext cx="11423970"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529" y="6394451"/>
            <a:ext cx="4411223"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5519214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280" y="610869"/>
            <a:ext cx="11462618"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3605" y="84685"/>
            <a:ext cx="2373402"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6325" cy="2268537"/>
          </a:xfrm>
          <a:prstGeom prst="rect">
            <a:avLst/>
          </a:prstGeom>
          <a:noFill/>
          <a:ln>
            <a:noFill/>
          </a:ln>
        </p:spPr>
      </p:pic>
      <p:sp>
        <p:nvSpPr>
          <p:cNvPr id="123906" name="Rectangle 2"/>
          <p:cNvSpPr>
            <a:spLocks noGrp="1" noChangeArrowheads="1"/>
          </p:cNvSpPr>
          <p:nvPr>
            <p:ph type="ctrTitle"/>
          </p:nvPr>
        </p:nvSpPr>
        <p:spPr>
          <a:xfrm>
            <a:off x="340449" y="839154"/>
            <a:ext cx="10365899"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522" y="3213100"/>
            <a:ext cx="103701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3086563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21" y="6250518"/>
            <a:ext cx="12195175"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982" y="421217"/>
            <a:ext cx="5043213"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3456282739"/>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42881438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81" y="1361440"/>
            <a:ext cx="11585416"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465" y="86995"/>
            <a:ext cx="5122608"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559" y="121563"/>
            <a:ext cx="2429507"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11324707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246" y="1712119"/>
            <a:ext cx="11423970"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528" y="6394451"/>
            <a:ext cx="4411223"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8226811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1485"/>
            <a:ext cx="10365899" cy="1468967"/>
          </a:xfrm>
        </p:spPr>
        <p:txBody>
          <a:bodyPr/>
          <a:lstStyle/>
          <a:p>
            <a:r>
              <a:rPr lang="zh-CN"/>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886332590"/>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322342991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0"/>
            <a:ext cx="10365899"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335" y="2906185"/>
            <a:ext cx="10365899"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87561672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71451" y="215901"/>
            <a:ext cx="2153211" cy="463551"/>
          </a:xfrm>
          <a:prstGeom prst="rect">
            <a:avLst/>
          </a:prstGeom>
          <a:noFill/>
          <a:ln>
            <a:noFill/>
          </a:ln>
        </p:spPr>
      </p:pic>
      <p:cxnSp>
        <p:nvCxnSpPr>
          <p:cNvPr id="3" name="直接连接符 2"/>
          <p:cNvCxnSpPr/>
          <p:nvPr/>
        </p:nvCxnSpPr>
        <p:spPr>
          <a:xfrm>
            <a:off x="527189" y="842433"/>
            <a:ext cx="11282653" cy="0"/>
          </a:xfrm>
          <a:prstGeom prst="line">
            <a:avLst/>
          </a:prstGeom>
          <a:ln w="12700">
            <a:solidFill>
              <a:schemeClr val="accent2">
                <a:lumMod val="75000"/>
              </a:schemeClr>
            </a:solidFill>
            <a:prstDash val="solid"/>
          </a:ln>
        </p:spPr>
      </p:cxnSp>
      <p:sp>
        <p:nvSpPr>
          <p:cNvPr id="4" name="矩形 3"/>
          <p:cNvSpPr/>
          <p:nvPr/>
        </p:nvSpPr>
        <p:spPr>
          <a:xfrm>
            <a:off x="14821" y="6500284"/>
            <a:ext cx="12195175"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147390413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21" y="6250518"/>
            <a:ext cx="12195175"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982" y="421217"/>
            <a:ext cx="5043213"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1246124074"/>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210932742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13642927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2952666368"/>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3510253829"/>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81730" y="402167"/>
            <a:ext cx="3025504"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8271" y="6483351"/>
            <a:ext cx="2845541"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216769781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21957" y="6371167"/>
            <a:ext cx="168954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81730" y="402167"/>
            <a:ext cx="3025504"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8271" y="6483351"/>
            <a:ext cx="2845541"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63037631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5175"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5175"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5175"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5175" cy="1991784"/>
          </a:xfrm>
          <a:prstGeom prst="rect">
            <a:avLst/>
          </a:prstGeom>
          <a:noFill/>
          <a:ln>
            <a:noFill/>
          </a:ln>
        </p:spPr>
      </p:pic>
      <p:sp>
        <p:nvSpPr>
          <p:cNvPr id="6" name="Slide Number Placeholder 5"/>
          <p:cNvSpPr>
            <a:spLocks noGrp="1"/>
          </p:cNvSpPr>
          <p:nvPr>
            <p:ph type="sldNum" idx="10"/>
          </p:nvPr>
        </p:nvSpPr>
        <p:spPr>
          <a:xfrm>
            <a:off x="11305944" y="6508751"/>
            <a:ext cx="518719"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362605715"/>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246" y="1712119"/>
            <a:ext cx="11423970"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529" y="6394451"/>
            <a:ext cx="4411223"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21074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407064115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587" y="797985"/>
            <a:ext cx="111408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81730" y="402167"/>
            <a:ext cx="3025504"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8271" y="6483351"/>
            <a:ext cx="2845541"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344196714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5175"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81731" y="6333067"/>
            <a:ext cx="3313445"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5175" cy="0"/>
          </a:xfrm>
          <a:prstGeom prst="line">
            <a:avLst/>
          </a:prstGeom>
          <a:ln w="9525">
            <a:solidFill>
              <a:srgbClr val="8A1520"/>
            </a:solidFill>
            <a:prstDash val="solid"/>
          </a:ln>
        </p:spPr>
      </p:cxnSp>
      <p:sp>
        <p:nvSpPr>
          <p:cNvPr id="5" name="流程图: 手动操作 4"/>
          <p:cNvSpPr/>
          <p:nvPr/>
        </p:nvSpPr>
        <p:spPr>
          <a:xfrm rot="10800000">
            <a:off x="8115298" y="6333067"/>
            <a:ext cx="3307094"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21957" y="6371167"/>
            <a:ext cx="1689540" cy="457200"/>
          </a:xfrm>
          <a:prstGeom prst="rect">
            <a:avLst/>
          </a:prstGeom>
          <a:noFill/>
          <a:ln>
            <a:noFill/>
          </a:ln>
        </p:spPr>
      </p:pic>
      <p:sp>
        <p:nvSpPr>
          <p:cNvPr id="7" name="矩形 10"/>
          <p:cNvSpPr>
            <a:spLocks noChangeArrowheads="1"/>
          </p:cNvSpPr>
          <p:nvPr/>
        </p:nvSpPr>
        <p:spPr>
          <a:xfrm>
            <a:off x="586471" y="146051"/>
            <a:ext cx="906380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81730" y="402167"/>
            <a:ext cx="3025504"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8271" y="6483351"/>
            <a:ext cx="2845541"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67810882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759" y="275167"/>
            <a:ext cx="10975658"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759" y="1600201"/>
            <a:ext cx="10975658"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759" y="6356351"/>
            <a:ext cx="2845541"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6685" y="6356351"/>
            <a:ext cx="3861805"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9875" y="6356351"/>
            <a:ext cx="2845541"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3852802753"/>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ransition/>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759" y="275167"/>
            <a:ext cx="10975658"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759" y="1600201"/>
            <a:ext cx="10975658"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759" y="6356351"/>
            <a:ext cx="2845541"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6685" y="6356351"/>
            <a:ext cx="3861805"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9875" y="6356351"/>
            <a:ext cx="2845541"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156043824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759" y="275167"/>
            <a:ext cx="10975658"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759" y="1600201"/>
            <a:ext cx="10975658"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759" y="6356351"/>
            <a:ext cx="2845541"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6685" y="6356351"/>
            <a:ext cx="3861805"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9875" y="6356351"/>
            <a:ext cx="2845541"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165470044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759" y="275167"/>
            <a:ext cx="10975658"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759" y="1600202"/>
            <a:ext cx="10975658"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759" y="6356351"/>
            <a:ext cx="2845541"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6685" y="6356351"/>
            <a:ext cx="3861805"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9875" y="6356351"/>
            <a:ext cx="2845541"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77137020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81" y="228918"/>
            <a:ext cx="11585416"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81" y="1217931"/>
            <a:ext cx="11585416"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81" y="6537326"/>
            <a:ext cx="489078"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3605" y="-634"/>
            <a:ext cx="2373402" cy="525463"/>
          </a:xfrm>
          <a:prstGeom prst="rect">
            <a:avLst/>
          </a:prstGeom>
          <a:noFill/>
          <a:ln>
            <a:noFill/>
          </a:ln>
        </p:spPr>
      </p:pic>
      <p:sp>
        <p:nvSpPr>
          <p:cNvPr id="7" name="Line 4"/>
          <p:cNvSpPr/>
          <p:nvPr/>
        </p:nvSpPr>
        <p:spPr>
          <a:xfrm flipV="1">
            <a:off x="366280" y="565843"/>
            <a:ext cx="11462618"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33609867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759" y="275167"/>
            <a:ext cx="10975658"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759" y="1600201"/>
            <a:ext cx="10975658"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759" y="6356351"/>
            <a:ext cx="2845541"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6685" y="6356351"/>
            <a:ext cx="3861805"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9875" y="6356351"/>
            <a:ext cx="2845541"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109268249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4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39.png"/><Relationship Id="rId5" Type="http://schemas.openxmlformats.org/officeDocument/2006/relationships/slideLayout" Target="../slideLayouts/slideLayout12.xml"/><Relationship Id="rId4" Type="http://schemas.openxmlformats.org/officeDocument/2006/relationships/tags" Target="../tags/tag10.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141.png"/><Relationship Id="rId4" Type="http://schemas.openxmlformats.org/officeDocument/2006/relationships/image" Target="../media/image140.png"/></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4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42.png"/><Relationship Id="rId5" Type="http://schemas.openxmlformats.org/officeDocument/2006/relationships/slideLayout" Target="../slideLayouts/slideLayout12.xml"/><Relationship Id="rId4" Type="http://schemas.openxmlformats.org/officeDocument/2006/relationships/tags" Target="../tags/tag16.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48.png"/><Relationship Id="rId4" Type="http://schemas.openxmlformats.org/officeDocument/2006/relationships/image" Target="../media/image147.png"/></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2.xml"/><Relationship Id="rId1" Type="http://schemas.openxmlformats.org/officeDocument/2006/relationships/tags" Target="../tags/tag21.xml"/></Relationships>
</file>

<file path=ppt/slides/_rels/slide10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tags" Target="../tags/tag24.xml"/><Relationship Id="rId7" Type="http://schemas.openxmlformats.org/officeDocument/2006/relationships/image" Target="../media/image151.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50.png"/><Relationship Id="rId5" Type="http://schemas.openxmlformats.org/officeDocument/2006/relationships/slideLayout" Target="../slideLayouts/slideLayout12.xml"/><Relationship Id="rId4" Type="http://schemas.openxmlformats.org/officeDocument/2006/relationships/tags" Target="../tags/tag25.xml"/><Relationship Id="rId9" Type="http://schemas.openxmlformats.org/officeDocument/2006/relationships/image" Target="../media/image153.png"/></Relationships>
</file>

<file path=ppt/slides/_rels/slide109.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9.xml"/></Relationships>
</file>

<file path=ppt/slides/_rels/slide11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tags" Target="../tags/tag32.xml"/><Relationship Id="rId7" Type="http://schemas.openxmlformats.org/officeDocument/2006/relationships/image" Target="../media/image159.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61.png"/><Relationship Id="rId5" Type="http://schemas.openxmlformats.org/officeDocument/2006/relationships/slideLayout" Target="../slideLayouts/slideLayout12.xml"/><Relationship Id="rId4" Type="http://schemas.openxmlformats.org/officeDocument/2006/relationships/tags" Target="../tags/tag36.xml"/></Relationships>
</file>

<file path=ppt/slides/_rels/slide114.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8" Type="http://schemas.openxmlformats.org/officeDocument/2006/relationships/tags" Target="../tags/tag47.xml"/><Relationship Id="rId3" Type="http://schemas.openxmlformats.org/officeDocument/2006/relationships/tags" Target="../tags/tag42.xml"/><Relationship Id="rId7" Type="http://schemas.openxmlformats.org/officeDocument/2006/relationships/tags" Target="../tags/tag46.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5" Type="http://schemas.openxmlformats.org/officeDocument/2006/relationships/tags" Target="../tags/tag44.xml"/><Relationship Id="rId10" Type="http://schemas.openxmlformats.org/officeDocument/2006/relationships/image" Target="../media/image162.png"/><Relationship Id="rId4" Type="http://schemas.openxmlformats.org/officeDocument/2006/relationships/tags" Target="../tags/tag43.xml"/><Relationship Id="rId9"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64.png"/><Relationship Id="rId5" Type="http://schemas.openxmlformats.org/officeDocument/2006/relationships/slideLayout" Target="../slideLayouts/slideLayout12.xml"/><Relationship Id="rId4" Type="http://schemas.openxmlformats.org/officeDocument/2006/relationships/tags" Target="../tags/tag51.xml"/></Relationships>
</file>

<file path=ppt/slides/_rels/slide117.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54.xml"/><Relationship Id="rId7" Type="http://schemas.openxmlformats.org/officeDocument/2006/relationships/tags" Target="../tags/tag5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10" Type="http://schemas.openxmlformats.org/officeDocument/2006/relationships/image" Target="../media/image166.png"/><Relationship Id="rId4" Type="http://schemas.openxmlformats.org/officeDocument/2006/relationships/tags" Target="../tags/tag55.xml"/><Relationship Id="rId9" Type="http://schemas.openxmlformats.org/officeDocument/2006/relationships/image" Target="../media/image165.png"/></Relationships>
</file>

<file path=ppt/slides/_rels/slide118.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67.png"/><Relationship Id="rId5" Type="http://schemas.openxmlformats.org/officeDocument/2006/relationships/slideLayout" Target="../slideLayouts/slideLayout4.xml"/><Relationship Id="rId4" Type="http://schemas.openxmlformats.org/officeDocument/2006/relationships/tags" Target="../tags/tag62.xml"/></Relationships>
</file>

<file path=ppt/slides/_rels/slide11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tags" Target="../tags/tag65.xml"/><Relationship Id="rId7" Type="http://schemas.openxmlformats.org/officeDocument/2006/relationships/slideLayout" Target="../slideLayouts/slideLayout12.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10" Type="http://schemas.openxmlformats.org/officeDocument/2006/relationships/image" Target="../media/image170.png"/><Relationship Id="rId4" Type="http://schemas.openxmlformats.org/officeDocument/2006/relationships/tags" Target="../tags/tag66.xml"/><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71.png"/><Relationship Id="rId4"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73.png"/><Relationship Id="rId5" Type="http://schemas.openxmlformats.org/officeDocument/2006/relationships/tags" Target="../tags/tag76.xml"/><Relationship Id="rId10" Type="http://schemas.openxmlformats.org/officeDocument/2006/relationships/image" Target="../media/image172.png"/><Relationship Id="rId4" Type="http://schemas.openxmlformats.org/officeDocument/2006/relationships/tags" Target="../tags/tag75.xml"/><Relationship Id="rId9" Type="http://schemas.openxmlformats.org/officeDocument/2006/relationships/image" Target="../media/image171.png"/></Relationships>
</file>

<file path=ppt/slides/_rels/slide12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tags" Target="../tags/tag81.xml"/><Relationship Id="rId7" Type="http://schemas.openxmlformats.org/officeDocument/2006/relationships/slideLayout" Target="../slideLayouts/slideLayout12.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s>
</file>

<file path=ppt/slides/_rels/slide123.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175.png"/><Relationship Id="rId4"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89.xml"/><Relationship Id="rId1" Type="http://schemas.openxmlformats.org/officeDocument/2006/relationships/tags" Target="../tags/tag88.xml"/><Relationship Id="rId4" Type="http://schemas.openxmlformats.org/officeDocument/2006/relationships/image" Target="../media/image176.png"/></Relationships>
</file>

<file path=ppt/slides/_rels/slide125.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177.png"/><Relationship Id="rId4"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12.xml"/><Relationship Id="rId1" Type="http://schemas.openxmlformats.org/officeDocument/2006/relationships/tags" Target="../tags/tag93.xml"/></Relationships>
</file>

<file path=ppt/slides/_rels/slide12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12.xml"/><Relationship Id="rId1" Type="http://schemas.openxmlformats.org/officeDocument/2006/relationships/tags" Target="../tags/tag94.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image" Target="../media/image179.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image" Target="../media/image18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81.png"/><Relationship Id="rId5" Type="http://schemas.openxmlformats.org/officeDocument/2006/relationships/slideLayout" Target="../slideLayouts/slideLayout12.xml"/><Relationship Id="rId4" Type="http://schemas.openxmlformats.org/officeDocument/2006/relationships/tags" Target="../tags/tag102.xml"/></Relationships>
</file>

<file path=ppt/slides/_rels/slide131.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image" Target="../media/image182.png"/><Relationship Id="rId4"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12.xml"/><Relationship Id="rId1" Type="http://schemas.openxmlformats.org/officeDocument/2006/relationships/tags" Target="../tags/tag106.xml"/></Relationships>
</file>

<file path=ppt/slides/_rels/slide133.xml.rels><?xml version="1.0" encoding="UTF-8" standalone="yes"?>
<Relationships xmlns="http://schemas.openxmlformats.org/package/2006/relationships"><Relationship Id="rId3" Type="http://schemas.openxmlformats.org/officeDocument/2006/relationships/tags" Target="../tags/tag109.xml"/><Relationship Id="rId7" Type="http://schemas.openxmlformats.org/officeDocument/2006/relationships/image" Target="../media/image184.png"/><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notesSlide" Target="../notesSlides/notesSlide59.xml"/><Relationship Id="rId5" Type="http://schemas.openxmlformats.org/officeDocument/2006/relationships/slideLayout" Target="../slideLayouts/slideLayout12.xml"/><Relationship Id="rId4" Type="http://schemas.openxmlformats.org/officeDocument/2006/relationships/tags" Target="../tags/tag110.xml"/></Relationships>
</file>

<file path=ppt/slides/_rels/slide134.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89.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88.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87.png"/><Relationship Id="rId5" Type="http://schemas.openxmlformats.org/officeDocument/2006/relationships/tags" Target="../tags/tag118.xml"/><Relationship Id="rId10" Type="http://schemas.openxmlformats.org/officeDocument/2006/relationships/image" Target="../media/image184.png"/><Relationship Id="rId4" Type="http://schemas.openxmlformats.org/officeDocument/2006/relationships/tags" Target="../tags/tag117.xml"/><Relationship Id="rId9" Type="http://schemas.openxmlformats.org/officeDocument/2006/relationships/slideLayout" Target="../slideLayouts/slideLayout12.xml"/><Relationship Id="rId14" Type="http://schemas.openxmlformats.org/officeDocument/2006/relationships/image" Target="../media/image190.png"/></Relationships>
</file>

<file path=ppt/slides/_rels/slide136.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184.png"/><Relationship Id="rId4"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5.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hyperlink" Target="http://t.zoukankan.com/alan666-p-8312369.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xml"/><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100.png"/><Relationship Id="rId4" Type="http://schemas.openxmlformats.org/officeDocument/2006/relationships/image" Target="../media/image99.png"/></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4978" y="1810585"/>
            <a:ext cx="10945216" cy="864096"/>
          </a:xfrm>
        </p:spPr>
        <p:txBody>
          <a:bodyPr vert="horz" wrap="square" lIns="121920" tIns="60960" rIns="121920" bIns="60960" numCol="1" anchor="t" anchorCtr="0"/>
          <a:lstStyle/>
          <a:p>
            <a:pPr lvl="0" algn="ctr"/>
            <a:r>
              <a:rPr lang="zh-CN" altLang="en-US" sz="4800" dirty="0">
                <a:solidFill>
                  <a:srgbClr val="254061"/>
                </a:solidFill>
                <a:effectLst>
                  <a:outerShdw blurRad="38100" dist="38100" dir="2700000" algn="tl">
                    <a:srgbClr val="000000">
                      <a:alpha val="43137"/>
                    </a:srgbClr>
                  </a:outerShdw>
                </a:effectLst>
                <a:latin typeface="微软雅黑"/>
                <a:ea typeface="微软雅黑"/>
              </a:rPr>
              <a:t>鸿蒙内核启动</a:t>
            </a: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8344"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6/12/2023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1587"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3278"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979" y="139304"/>
            <a:ext cx="5202004" cy="521970"/>
          </a:xfrm>
          <a:prstGeom prst="rect">
            <a:avLst/>
          </a:prstGeom>
          <a:noFill/>
        </p:spPr>
        <p:txBody>
          <a:bodyPr wrap="square" rtlCol="0">
            <a:spAutoFit/>
          </a:bodyPr>
          <a:lstStyle/>
          <a:p>
            <a:r>
              <a:rPr lang="zh-CN" altLang="en-US" sz="2800" b="1" dirty="0">
                <a:solidFill>
                  <a:schemeClr val="accent2"/>
                </a:solidFill>
              </a:rPr>
              <a:t>代码重定位，建立虚拟地址映射</a:t>
            </a:r>
          </a:p>
        </p:txBody>
      </p:sp>
      <p:sp>
        <p:nvSpPr>
          <p:cNvPr id="41" name="矩形 40"/>
          <p:cNvSpPr/>
          <p:nvPr/>
        </p:nvSpPr>
        <p:spPr>
          <a:xfrm>
            <a:off x="366395" y="1115060"/>
            <a:ext cx="11556365" cy="5224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为了建立虚拟地址和物理地址的映射关系，在MMU启动之后，运行地址（PC寄存器指向的地址）被CPU理解为虚拟地址，使用虚拟地址就离不开映射表，所以两个地址的映射关系需要在MMU启动前就创建好，有了偏移量就可以创建映射表。但需要先搞清楚链接地址和运行地址两个概念</a:t>
            </a:r>
          </a:p>
          <a:p>
            <a:pPr algn="ctr"/>
            <a:r>
              <a:rPr lang="zh-CN" altLang="en-US" sz="2400" dirty="0"/>
              <a:t>链接地址：有链接器确定，链接器会将所有输入的.o文件链接成一个.bin文件，他们都是ELF格式的，链接器给每条指令都赋一个地址，这个地址叫做链接地址。链接地址是给编译器用的，用来计算代码中相关地址偏移的；</a:t>
            </a:r>
          </a:p>
          <a:p>
            <a:pPr algn="ctr"/>
            <a:r>
              <a:rPr lang="zh-CN" altLang="en-US" sz="2400" dirty="0"/>
              <a:t>运行地址由加载器确定，内核镜像首先通过烧录工具将内核烧录到flash指定的位置，开机后由uboot，将内核镜像加载到指定地址后开始执行真正的内核代码，这个地址叫做运行地址。</a:t>
            </a:r>
          </a:p>
          <a:p>
            <a:pPr algn="ctr"/>
            <a:r>
              <a:rPr lang="zh-CN" altLang="en-US" sz="2400" dirty="0"/>
              <a:t>这两个地址往往是不一样的，所以需要想办法检验两者是否一样。</a:t>
            </a:r>
          </a:p>
          <a:p>
            <a:pPr algn="ctr"/>
            <a:endParaRPr lang="zh-CN" altLang="en-US" sz="24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1.3.2"/>
          <p:cNvPicPr>
            <a:picLocks noChangeAspect="1"/>
          </p:cNvPicPr>
          <p:nvPr/>
        </p:nvPicPr>
        <p:blipFill>
          <a:blip r:embed="rId6"/>
          <a:stretch>
            <a:fillRect/>
          </a:stretch>
        </p:blipFill>
        <p:spPr>
          <a:xfrm>
            <a:off x="466725" y="3969385"/>
            <a:ext cx="4739640" cy="2385060"/>
          </a:xfrm>
          <a:prstGeom prst="rect">
            <a:avLst/>
          </a:prstGeom>
        </p:spPr>
      </p:pic>
      <p:sp>
        <p:nvSpPr>
          <p:cNvPr id="5" name="文本框 4"/>
          <p:cNvSpPr txBox="1"/>
          <p:nvPr/>
        </p:nvSpPr>
        <p:spPr>
          <a:xfrm>
            <a:off x="129479" y="185579"/>
            <a:ext cx="5202004" cy="521970"/>
          </a:xfrm>
          <a:prstGeom prst="rect">
            <a:avLst/>
          </a:prstGeom>
          <a:noFill/>
        </p:spPr>
        <p:txBody>
          <a:bodyPr wrap="square" rtlCol="0">
            <a:spAutoFit/>
          </a:bodyPr>
          <a:lstStyle/>
          <a:p>
            <a:r>
              <a:rPr lang="en-US" altLang="zh-CN" sz="2800" b="1" dirty="0">
                <a:sym typeface="+mn-ea"/>
              </a:rPr>
              <a:t>1</a:t>
            </a:r>
            <a:r>
              <a:rPr lang="zh-CN" altLang="en-US" sz="2800" b="1" dirty="0">
                <a:sym typeface="+mn-ea"/>
              </a:rPr>
              <a:t>、内核堆初始化</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1"/>
            </p:custDataLst>
          </p:nvPr>
        </p:nvSpPr>
        <p:spPr>
          <a:xfrm>
            <a:off x="5873750" y="521970"/>
            <a:ext cx="5740400" cy="702945"/>
          </a:xfrm>
          <a:prstGeom prst="rect">
            <a:avLst/>
          </a:prstGeom>
          <a:noFill/>
        </p:spPr>
        <p:txBody>
          <a:bodyPr wrap="square" rtlCol="0">
            <a:noAutofit/>
          </a:bodyPr>
          <a:lstStyle/>
          <a:p>
            <a:r>
              <a:rPr lang="zh-CN" altLang="en-US">
                <a:solidFill>
                  <a:schemeClr val="bg1"/>
                </a:solidFill>
              </a:rPr>
              <a:t>OsKHeapInit初始化内核堆</a:t>
            </a:r>
          </a:p>
          <a:p>
            <a:r>
              <a:rPr lang="zh-CN" altLang="en-US">
                <a:solidFill>
                  <a:schemeClr val="bg1"/>
                </a:solidFill>
              </a:rPr>
              <a:t>（</a:t>
            </a:r>
            <a:r>
              <a:rPr lang="en-US" altLang="zh-CN">
                <a:solidFill>
                  <a:schemeClr val="bg1"/>
                </a:solidFill>
              </a:rPr>
              <a:t>2</a:t>
            </a:r>
            <a:r>
              <a:rPr lang="zh-CN" altLang="en-US">
                <a:solidFill>
                  <a:schemeClr val="bg1"/>
                </a:solidFill>
              </a:rPr>
              <a:t>）申请内存（OsVmBootMemAlloc函数）</a:t>
            </a:r>
          </a:p>
        </p:txBody>
      </p:sp>
      <p:grpSp>
        <p:nvGrpSpPr>
          <p:cNvPr id="19" name="组合 18"/>
          <p:cNvGrpSpPr/>
          <p:nvPr/>
        </p:nvGrpSpPr>
        <p:grpSpPr>
          <a:xfrm>
            <a:off x="466725" y="1115060"/>
            <a:ext cx="5760720" cy="2499360"/>
            <a:chOff x="735" y="1756"/>
            <a:chExt cx="9072" cy="3936"/>
          </a:xfrm>
        </p:grpSpPr>
        <p:pic>
          <p:nvPicPr>
            <p:cNvPr id="11" name="图片 10" descr="1.3.1"/>
            <p:cNvPicPr>
              <a:picLocks noChangeAspect="1"/>
            </p:cNvPicPr>
            <p:nvPr/>
          </p:nvPicPr>
          <p:blipFill>
            <a:blip r:embed="rId7"/>
            <a:stretch>
              <a:fillRect/>
            </a:stretch>
          </p:blipFill>
          <p:spPr>
            <a:xfrm>
              <a:off x="735" y="1756"/>
              <a:ext cx="9072" cy="3936"/>
            </a:xfrm>
            <a:prstGeom prst="rect">
              <a:avLst/>
            </a:prstGeom>
          </p:spPr>
        </p:pic>
        <p:sp>
          <p:nvSpPr>
            <p:cNvPr id="12" name="矩形 11"/>
            <p:cNvSpPr/>
            <p:nvPr>
              <p:custDataLst>
                <p:tags r:id="rId3"/>
              </p:custDataLst>
            </p:nvPr>
          </p:nvSpPr>
          <p:spPr>
            <a:xfrm>
              <a:off x="822" y="1756"/>
              <a:ext cx="3809" cy="349"/>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custDataLst>
                <p:tags r:id="rId4"/>
              </p:custDataLst>
            </p:nvPr>
          </p:nvSpPr>
          <p:spPr>
            <a:xfrm>
              <a:off x="4839" y="1756"/>
              <a:ext cx="3821" cy="493"/>
            </a:xfrm>
            <a:prstGeom prst="rect">
              <a:avLst/>
            </a:prstGeom>
            <a:noFill/>
          </p:spPr>
          <p:txBody>
            <a:bodyPr wrap="square" rtlCol="0">
              <a:noAutofit/>
            </a:bodyPr>
            <a:lstStyle/>
            <a:p>
              <a:r>
                <a:rPr lang="zh-CN" altLang="en-US" sz="1400">
                  <a:solidFill>
                    <a:srgbClr val="0070C0"/>
                  </a:solidFill>
                  <a:sym typeface="+mn-ea"/>
                </a:rPr>
                <a:t>使用新的大小通过申请内存</a:t>
              </a:r>
              <a:endParaRPr lang="zh-CN" altLang="en-US" sz="1400">
                <a:solidFill>
                  <a:srgbClr val="0070C0"/>
                </a:solidFill>
              </a:endParaRPr>
            </a:p>
            <a:p>
              <a:endParaRPr lang="zh-CN" altLang="en-US" sz="1400">
                <a:solidFill>
                  <a:srgbClr val="0070C0"/>
                </a:solidFill>
              </a:endParaRPr>
            </a:p>
          </p:txBody>
        </p:sp>
      </p:grpSp>
      <p:sp>
        <p:nvSpPr>
          <p:cNvPr id="17" name="矩形 16"/>
          <p:cNvSpPr/>
          <p:nvPr>
            <p:custDataLst>
              <p:tags r:id="rId2"/>
            </p:custDataLst>
          </p:nvPr>
        </p:nvSpPr>
        <p:spPr>
          <a:xfrm>
            <a:off x="983615" y="4965065"/>
            <a:ext cx="1272540" cy="22161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031875" y="4770755"/>
            <a:ext cx="4630420" cy="275590"/>
          </a:xfrm>
          <a:prstGeom prst="rect">
            <a:avLst/>
          </a:prstGeom>
          <a:noFill/>
        </p:spPr>
        <p:txBody>
          <a:bodyPr wrap="square" rtlCol="0">
            <a:spAutoFit/>
          </a:bodyPr>
          <a:lstStyle/>
          <a:p>
            <a:r>
              <a:rPr lang="zh-CN" altLang="en-US" sz="1200">
                <a:solidFill>
                  <a:srgbClr val="0070C0"/>
                </a:solidFill>
              </a:rPr>
              <a:t>内核堆区初始化变量</a:t>
            </a:r>
          </a:p>
        </p:txBody>
      </p:sp>
      <p:sp>
        <p:nvSpPr>
          <p:cNvPr id="20" name="文本框 19"/>
          <p:cNvSpPr txBox="1"/>
          <p:nvPr/>
        </p:nvSpPr>
        <p:spPr>
          <a:xfrm>
            <a:off x="1247140" y="5742940"/>
            <a:ext cx="2814955" cy="275590"/>
          </a:xfrm>
          <a:prstGeom prst="rect">
            <a:avLst/>
          </a:prstGeom>
          <a:noFill/>
        </p:spPr>
        <p:txBody>
          <a:bodyPr wrap="square" rtlCol="0">
            <a:spAutoFit/>
          </a:bodyPr>
          <a:lstStyle/>
          <a:p>
            <a:r>
              <a:rPr lang="zh-CN" altLang="en-US" sz="1200">
                <a:solidFill>
                  <a:srgbClr val="0070C0"/>
                </a:solidFill>
              </a:rPr>
              <a:t>LOS_Align将地址与边界（字节）对齐</a:t>
            </a:r>
          </a:p>
        </p:txBody>
      </p:sp>
      <p:sp>
        <p:nvSpPr>
          <p:cNvPr id="9" name="文本占位符 8">
            <a:extLst>
              <a:ext uri="{FF2B5EF4-FFF2-40B4-BE49-F238E27FC236}">
                <a16:creationId xmlns:a16="http://schemas.microsoft.com/office/drawing/2014/main" id="{F52DDF07-7556-96F7-FCA7-D059E4F3C595}"/>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776BB799-9D3F-1DF4-DAF5-183228A87E3C}"/>
              </a:ext>
            </a:extLst>
          </p:cNvPr>
          <p:cNvSpPr>
            <a:spLocks noGrp="1"/>
          </p:cNvSpPr>
          <p:nvPr>
            <p:ph type="body" idx="14"/>
          </p:nvPr>
        </p:nvSpPr>
        <p:spPr/>
        <p:txBody>
          <a:bodyPr/>
          <a:lstStyle/>
          <a:p>
            <a:endParaRPr lang="zh-CN" alt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4661" y="222885"/>
            <a:ext cx="5202004" cy="521970"/>
          </a:xfrm>
          <a:prstGeom prst="rect">
            <a:avLst/>
          </a:prstGeom>
          <a:noFill/>
        </p:spPr>
        <p:txBody>
          <a:bodyPr wrap="square" rtlCol="0">
            <a:spAutoFit/>
          </a:bodyPr>
          <a:lstStyle/>
          <a:p>
            <a:r>
              <a:rPr lang="en-US" altLang="zh-CN" sz="2800" b="1" dirty="0">
                <a:sym typeface="+mn-ea"/>
              </a:rPr>
              <a:t>1</a:t>
            </a:r>
            <a:r>
              <a:rPr lang="zh-CN" altLang="en-US" sz="2800" b="1" dirty="0">
                <a:sym typeface="+mn-ea"/>
              </a:rPr>
              <a:t>、内核堆初始化</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1"/>
            </p:custDataLst>
          </p:nvPr>
        </p:nvSpPr>
        <p:spPr>
          <a:xfrm>
            <a:off x="5873750" y="521970"/>
            <a:ext cx="5740400" cy="702945"/>
          </a:xfrm>
          <a:prstGeom prst="rect">
            <a:avLst/>
          </a:prstGeom>
          <a:noFill/>
        </p:spPr>
        <p:txBody>
          <a:bodyPr wrap="square" rtlCol="0">
            <a:noAutofit/>
          </a:bodyPr>
          <a:lstStyle/>
          <a:p>
            <a:r>
              <a:rPr lang="zh-CN" altLang="en-US">
                <a:solidFill>
                  <a:schemeClr val="bg1"/>
                </a:solidFill>
              </a:rPr>
              <a:t>OsKHeapInit初始化内核堆</a:t>
            </a:r>
          </a:p>
          <a:p>
            <a:r>
              <a:rPr lang="zh-CN">
                <a:solidFill>
                  <a:schemeClr val="bg1"/>
                </a:solidFill>
              </a:rPr>
              <a:t>（</a:t>
            </a:r>
            <a:r>
              <a:rPr lang="en-US" altLang="zh-CN">
                <a:solidFill>
                  <a:schemeClr val="bg1"/>
                </a:solidFill>
              </a:rPr>
              <a:t>3</a:t>
            </a:r>
            <a:r>
              <a:rPr lang="zh-CN">
                <a:solidFill>
                  <a:schemeClr val="bg1"/>
                </a:solidFill>
              </a:rPr>
              <a:t>）</a:t>
            </a:r>
          </a:p>
        </p:txBody>
      </p:sp>
      <p:pic>
        <p:nvPicPr>
          <p:cNvPr id="11" name="图片 10" descr="1.3.1"/>
          <p:cNvPicPr>
            <a:picLocks noChangeAspect="1"/>
          </p:cNvPicPr>
          <p:nvPr/>
        </p:nvPicPr>
        <p:blipFill>
          <a:blip r:embed="rId4"/>
          <a:stretch>
            <a:fillRect/>
          </a:stretch>
        </p:blipFill>
        <p:spPr>
          <a:xfrm>
            <a:off x="466725" y="1115060"/>
            <a:ext cx="5760720" cy="2499360"/>
          </a:xfrm>
          <a:prstGeom prst="rect">
            <a:avLst/>
          </a:prstGeom>
        </p:spPr>
      </p:pic>
      <p:sp>
        <p:nvSpPr>
          <p:cNvPr id="6" name="文本框 5"/>
          <p:cNvSpPr txBox="1"/>
          <p:nvPr/>
        </p:nvSpPr>
        <p:spPr>
          <a:xfrm>
            <a:off x="531495" y="3711575"/>
            <a:ext cx="10405745" cy="3138170"/>
          </a:xfrm>
          <a:prstGeom prst="rect">
            <a:avLst/>
          </a:prstGeom>
          <a:noFill/>
        </p:spPr>
        <p:txBody>
          <a:bodyPr wrap="square" rtlCol="0">
            <a:spAutoFit/>
          </a:bodyPr>
          <a:lstStyle/>
          <a:p>
            <a:r>
              <a:rPr lang="zh-CN" altLang="en-US">
                <a:solidFill>
                  <a:schemeClr val="bg1"/>
                </a:solidFill>
              </a:rPr>
              <a:t>内存池初始化</a:t>
            </a:r>
          </a:p>
          <a:p>
            <a:r>
              <a:rPr lang="zh-CN" altLang="en-US">
                <a:solidFill>
                  <a:schemeClr val="bg1"/>
                </a:solidFill>
              </a:rPr>
              <a:t>初始化一块指定的动态内存池，大小为size，然后生成一个内存池控制头、尾节点EndNode，剩余的内存被标记为FreeNode内存节点，EndNode作为内存池末尾的节点，size为0。</a:t>
            </a:r>
          </a:p>
          <a:p>
            <a:r>
              <a:rPr lang="zh-CN" altLang="en-US">
                <a:solidFill>
                  <a:schemeClr val="bg1"/>
                </a:solidFill>
              </a:rPr>
              <a:t>内存池</a:t>
            </a:r>
            <a:r>
              <a:rPr lang="en-US" altLang="zh-CN">
                <a:solidFill>
                  <a:schemeClr val="bg1"/>
                </a:solidFill>
              </a:rPr>
              <a:t>4</a:t>
            </a:r>
            <a:r>
              <a:rPr lang="zh-CN" altLang="en-US">
                <a:solidFill>
                  <a:schemeClr val="bg1"/>
                </a:solidFill>
              </a:rPr>
              <a:t>个字节对齐。</a:t>
            </a:r>
          </a:p>
          <a:p>
            <a:endParaRPr lang="zh-CN" altLang="en-US">
              <a:solidFill>
                <a:schemeClr val="bg1"/>
              </a:solidFill>
            </a:endParaRPr>
          </a:p>
          <a:p>
            <a:r>
              <a:rPr lang="zh-CN" altLang="en-US">
                <a:solidFill>
                  <a:schemeClr val="bg1"/>
                </a:solidFill>
              </a:rPr>
              <a:t>内存池节点部分包含3种类型节点：</a:t>
            </a:r>
          </a:p>
          <a:p>
            <a:r>
              <a:rPr lang="zh-CN" altLang="en-US">
                <a:solidFill>
                  <a:schemeClr val="bg1"/>
                </a:solidFill>
              </a:rPr>
              <a:t>未使用空闲内存节点(OsMemFreeNodeHead)，</a:t>
            </a:r>
          </a:p>
          <a:p>
            <a:r>
              <a:rPr lang="zh-CN" altLang="en-US">
                <a:solidFill>
                  <a:schemeClr val="bg1"/>
                </a:solidFill>
              </a:rPr>
              <a:t>已使用内存节点(OsMemUsedNodeHead) </a:t>
            </a:r>
          </a:p>
          <a:p>
            <a:r>
              <a:rPr lang="zh-CN" altLang="en-US">
                <a:solidFill>
                  <a:schemeClr val="bg1"/>
                </a:solidFill>
              </a:rPr>
              <a:t> 尾节点(OsMemNodeHead)。</a:t>
            </a:r>
          </a:p>
          <a:p>
            <a:r>
              <a:rPr lang="zh-CN" altLang="en-US">
                <a:solidFill>
                  <a:schemeClr val="bg1"/>
                </a:solidFill>
              </a:rPr>
              <a:t>每个内存节点维护一个前序指针，指向内存池中上一个内存节点，维护内存节点的大小和使用标记。</a:t>
            </a:r>
          </a:p>
          <a:p>
            <a:r>
              <a:rPr lang="zh-CN" altLang="en-US">
                <a:solidFill>
                  <a:schemeClr val="bg1"/>
                </a:solidFill>
              </a:rPr>
              <a:t>空闲内存节点和已使用内存节点后面的内存区域是数据域</a:t>
            </a:r>
          </a:p>
        </p:txBody>
      </p:sp>
      <p:sp>
        <p:nvSpPr>
          <p:cNvPr id="9" name="矩形 8"/>
          <p:cNvSpPr/>
          <p:nvPr>
            <p:custDataLst>
              <p:tags r:id="rId2"/>
            </p:custDataLst>
          </p:nvPr>
        </p:nvSpPr>
        <p:spPr>
          <a:xfrm>
            <a:off x="531495" y="2508250"/>
            <a:ext cx="3036570" cy="17081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1.3.3"/>
          <p:cNvPicPr>
            <a:picLocks noChangeAspect="1"/>
          </p:cNvPicPr>
          <p:nvPr/>
        </p:nvPicPr>
        <p:blipFill>
          <a:blip r:embed="rId5"/>
          <a:stretch>
            <a:fillRect/>
          </a:stretch>
        </p:blipFill>
        <p:spPr>
          <a:xfrm>
            <a:off x="6911340" y="1224915"/>
            <a:ext cx="2186940" cy="426720"/>
          </a:xfrm>
          <a:prstGeom prst="rect">
            <a:avLst/>
          </a:prstGeom>
        </p:spPr>
      </p:pic>
      <p:sp>
        <p:nvSpPr>
          <p:cNvPr id="13" name="文本框 12"/>
          <p:cNvSpPr txBox="1"/>
          <p:nvPr/>
        </p:nvSpPr>
        <p:spPr>
          <a:xfrm>
            <a:off x="6591935" y="1804035"/>
            <a:ext cx="4199255" cy="645160"/>
          </a:xfrm>
          <a:prstGeom prst="rect">
            <a:avLst/>
          </a:prstGeom>
          <a:noFill/>
        </p:spPr>
        <p:txBody>
          <a:bodyPr wrap="square" rtlCol="0">
            <a:spAutoFit/>
          </a:bodyPr>
          <a:lstStyle/>
          <a:p>
            <a:r>
              <a:rPr lang="zh-CN" altLang="en-US">
                <a:solidFill>
                  <a:schemeClr val="bg1"/>
                </a:solidFill>
              </a:rPr>
              <a:t>异常交互动态内存池地址的起始地址和</a:t>
            </a:r>
          </a:p>
          <a:p>
            <a:r>
              <a:rPr lang="zh-CN" altLang="en-US">
                <a:solidFill>
                  <a:schemeClr val="bg1"/>
                </a:solidFill>
              </a:rPr>
              <a:t>系统动态内存池地址的起始地址</a:t>
            </a:r>
          </a:p>
        </p:txBody>
      </p:sp>
      <p:sp>
        <p:nvSpPr>
          <p:cNvPr id="14" name="文本占位符 13">
            <a:extLst>
              <a:ext uri="{FF2B5EF4-FFF2-40B4-BE49-F238E27FC236}">
                <a16:creationId xmlns:a16="http://schemas.microsoft.com/office/drawing/2014/main" id="{88648617-2169-1662-30D1-6DC5F99D6619}"/>
              </a:ext>
            </a:extLst>
          </p:cNvPr>
          <p:cNvSpPr>
            <a:spLocks noGrp="1"/>
          </p:cNvSpPr>
          <p:nvPr>
            <p:ph type="body" idx="12"/>
          </p:nvPr>
        </p:nvSpPr>
        <p:spPr/>
        <p:txBody>
          <a:bodyPr/>
          <a:lstStyle/>
          <a:p>
            <a:endParaRPr lang="zh-CN" altLang="en-US"/>
          </a:p>
        </p:txBody>
      </p:sp>
      <p:sp>
        <p:nvSpPr>
          <p:cNvPr id="15" name="文本占位符 14">
            <a:extLst>
              <a:ext uri="{FF2B5EF4-FFF2-40B4-BE49-F238E27FC236}">
                <a16:creationId xmlns:a16="http://schemas.microsoft.com/office/drawing/2014/main" id="{B37C6F38-B5BF-A6CC-E2BB-694365C25A44}"/>
              </a:ext>
            </a:extLst>
          </p:cNvPr>
          <p:cNvSpPr>
            <a:spLocks noGrp="1"/>
          </p:cNvSpPr>
          <p:nvPr>
            <p:ph type="body" idx="14"/>
          </p:nvPr>
        </p:nvSpPr>
        <p:spPr/>
        <p:txBody>
          <a:bodyPr/>
          <a:lstStyle/>
          <a:p>
            <a:endParaRPr lang="zh-CN" altLang="en-US"/>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9768" y="171449"/>
            <a:ext cx="5202004" cy="521970"/>
          </a:xfrm>
          <a:prstGeom prst="rect">
            <a:avLst/>
          </a:prstGeom>
          <a:noFill/>
        </p:spPr>
        <p:txBody>
          <a:bodyPr wrap="square" rtlCol="0">
            <a:spAutoFit/>
          </a:bodyPr>
          <a:lstStyle/>
          <a:p>
            <a:r>
              <a:rPr lang="en-US" altLang="zh-CN" sz="2800" b="1" dirty="0">
                <a:sym typeface="+mn-ea"/>
              </a:rPr>
              <a:t>1</a:t>
            </a:r>
            <a:r>
              <a:rPr lang="zh-CN" altLang="en-US" sz="2800" b="1" dirty="0">
                <a:sym typeface="+mn-ea"/>
              </a:rPr>
              <a:t>、内核堆初始化</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1.4"/>
          <p:cNvPicPr>
            <a:picLocks noChangeAspect="1"/>
          </p:cNvPicPr>
          <p:nvPr/>
        </p:nvPicPr>
        <p:blipFill>
          <a:blip r:embed="rId2"/>
          <a:stretch>
            <a:fillRect/>
          </a:stretch>
        </p:blipFill>
        <p:spPr>
          <a:xfrm>
            <a:off x="2329815" y="2162810"/>
            <a:ext cx="7536180" cy="2899410"/>
          </a:xfrm>
          <a:prstGeom prst="rect">
            <a:avLst/>
          </a:prstGeom>
        </p:spPr>
      </p:pic>
      <p:sp>
        <p:nvSpPr>
          <p:cNvPr id="9" name="文本占位符 8">
            <a:extLst>
              <a:ext uri="{FF2B5EF4-FFF2-40B4-BE49-F238E27FC236}">
                <a16:creationId xmlns:a16="http://schemas.microsoft.com/office/drawing/2014/main" id="{4101A8D8-441D-6654-F14A-677AEABF3592}"/>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9CCF49AA-D580-14CC-D34E-5BCB5B33C4F9}"/>
              </a:ext>
            </a:extLst>
          </p:cNvPr>
          <p:cNvSpPr>
            <a:spLocks noGrp="1"/>
          </p:cNvSpPr>
          <p:nvPr>
            <p:ph type="body" idx="14"/>
          </p:nvPr>
        </p:nvSpPr>
        <p:spPr/>
        <p:txBody>
          <a:bodyPr/>
          <a:lstStyle/>
          <a:p>
            <a:endParaRPr lang="zh-CN" alt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004760" y="1859597"/>
            <a:ext cx="2496992" cy="3153410"/>
          </a:xfrm>
          <a:prstGeom prst="rect">
            <a:avLst/>
          </a:prstGeom>
          <a:noFill/>
        </p:spPr>
        <p:txBody>
          <a:bodyPr wrap="square" rtlCol="0">
            <a:spAutoFit/>
          </a:bodyPr>
          <a:lstStyle/>
          <a:p>
            <a:pPr algn="ctr"/>
            <a:r>
              <a:rPr lang="en-US" altLang="zh-CN" sz="19900" b="1" dirty="0"/>
              <a:t>2</a:t>
            </a:r>
            <a:endParaRPr lang="zh-CN" altLang="en-US" sz="19900" b="1" dirty="0"/>
          </a:p>
        </p:txBody>
      </p:sp>
      <p:sp>
        <p:nvSpPr>
          <p:cNvPr id="16" name="文本框 15"/>
          <p:cNvSpPr txBox="1"/>
          <p:nvPr/>
        </p:nvSpPr>
        <p:spPr>
          <a:xfrm>
            <a:off x="6071870" y="3082925"/>
            <a:ext cx="4404995" cy="706755"/>
          </a:xfrm>
          <a:prstGeom prst="rect">
            <a:avLst/>
          </a:prstGeom>
          <a:noFill/>
        </p:spPr>
        <p:txBody>
          <a:bodyPr wrap="square" rtlCol="0">
            <a:spAutoFit/>
          </a:bodyPr>
          <a:lstStyle/>
          <a:p>
            <a:r>
              <a:rPr lang="zh-CN" altLang="en-US" sz="4000" b="1" dirty="0">
                <a:sym typeface="+mn-ea"/>
              </a:rPr>
              <a:t>系统物理页初始化</a:t>
            </a:r>
            <a:endParaRPr lang="zh-CN" altLang="en-US" sz="4000" b="1" dirty="0"/>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0020" y="159836"/>
            <a:ext cx="5202004" cy="521970"/>
          </a:xfrm>
          <a:prstGeom prst="rect">
            <a:avLst/>
          </a:prstGeom>
          <a:noFill/>
        </p:spPr>
        <p:txBody>
          <a:bodyPr wrap="square" rtlCol="0">
            <a:spAutoFit/>
          </a:bodyPr>
          <a:lstStyle/>
          <a:p>
            <a:r>
              <a:rPr lang="en-US" sz="2800" b="1" dirty="0">
                <a:sym typeface="+mn-ea"/>
              </a:rPr>
              <a:t>2</a:t>
            </a:r>
            <a:r>
              <a:rPr lang="zh-CN" altLang="en-US" sz="2800" b="1" dirty="0">
                <a:sym typeface="+mn-ea"/>
              </a:rPr>
              <a:t>、系统物理页初始化</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887980" y="967105"/>
            <a:ext cx="4823460" cy="645160"/>
          </a:xfrm>
          <a:prstGeom prst="rect">
            <a:avLst/>
          </a:prstGeom>
          <a:noFill/>
        </p:spPr>
        <p:txBody>
          <a:bodyPr wrap="square" rtlCol="0">
            <a:spAutoFit/>
          </a:bodyPr>
          <a:lstStyle/>
          <a:p>
            <a:r>
              <a:rPr lang="zh-CN" altLang="en-US">
                <a:solidFill>
                  <a:schemeClr val="bg1"/>
                </a:solidFill>
              </a:rPr>
              <a:t>内核物理页是内核在使用kmalloc时所使用的，鸿蒙内核物理内存采用了段页式管理。</a:t>
            </a:r>
          </a:p>
        </p:txBody>
      </p:sp>
      <p:grpSp>
        <p:nvGrpSpPr>
          <p:cNvPr id="22" name="组合 21"/>
          <p:cNvGrpSpPr/>
          <p:nvPr/>
        </p:nvGrpSpPr>
        <p:grpSpPr>
          <a:xfrm>
            <a:off x="160020" y="1949450"/>
            <a:ext cx="4244340" cy="1773555"/>
            <a:chOff x="252" y="3070"/>
            <a:chExt cx="6684" cy="2793"/>
          </a:xfrm>
        </p:grpSpPr>
        <p:sp>
          <p:nvSpPr>
            <p:cNvPr id="9" name="文本框 8"/>
            <p:cNvSpPr txBox="1"/>
            <p:nvPr>
              <p:custDataLst>
                <p:tags r:id="rId3"/>
              </p:custDataLst>
            </p:nvPr>
          </p:nvSpPr>
          <p:spPr>
            <a:xfrm>
              <a:off x="252" y="3070"/>
              <a:ext cx="6685" cy="580"/>
            </a:xfrm>
            <a:prstGeom prst="rect">
              <a:avLst/>
            </a:prstGeom>
            <a:noFill/>
          </p:spPr>
          <p:txBody>
            <a:bodyPr wrap="square" rtlCol="0">
              <a:spAutoFit/>
            </a:bodyPr>
            <a:lstStyle/>
            <a:p>
              <a:r>
                <a:rPr lang="zh-CN" altLang="en-US">
                  <a:solidFill>
                    <a:schemeClr val="bg1"/>
                  </a:solidFill>
                </a:rPr>
                <a:t>系统物理页空间用VmPhysArea来描述</a:t>
              </a:r>
            </a:p>
          </p:txBody>
        </p:sp>
        <p:pic>
          <p:nvPicPr>
            <p:cNvPr id="10" name="图片 9" descr="2.1.1"/>
            <p:cNvPicPr>
              <a:picLocks noChangeAspect="1"/>
            </p:cNvPicPr>
            <p:nvPr/>
          </p:nvPicPr>
          <p:blipFill>
            <a:blip r:embed="rId6"/>
            <a:stretch>
              <a:fillRect/>
            </a:stretch>
          </p:blipFill>
          <p:spPr>
            <a:xfrm>
              <a:off x="404" y="3650"/>
              <a:ext cx="6132" cy="2184"/>
            </a:xfrm>
            <a:prstGeom prst="rect">
              <a:avLst/>
            </a:prstGeom>
          </p:spPr>
        </p:pic>
        <p:sp>
          <p:nvSpPr>
            <p:cNvPr id="11" name="文本框 10"/>
            <p:cNvSpPr txBox="1"/>
            <p:nvPr>
              <p:custDataLst>
                <p:tags r:id="rId4"/>
              </p:custDataLst>
            </p:nvPr>
          </p:nvSpPr>
          <p:spPr>
            <a:xfrm>
              <a:off x="1548" y="5139"/>
              <a:ext cx="3086" cy="725"/>
            </a:xfrm>
            <a:prstGeom prst="rect">
              <a:avLst/>
            </a:prstGeom>
            <a:noFill/>
          </p:spPr>
          <p:txBody>
            <a:bodyPr wrap="square" rtlCol="0">
              <a:spAutoFit/>
            </a:bodyPr>
            <a:lstStyle/>
            <a:p>
              <a:r>
                <a:rPr lang="zh-CN" altLang="en-US" sz="1200">
                  <a:solidFill>
                    <a:srgbClr val="0070C0"/>
                  </a:solidFill>
                </a:rPr>
                <a:t>默认起始地址是内存基址</a:t>
              </a:r>
            </a:p>
            <a:p>
              <a:r>
                <a:rPr lang="zh-CN" altLang="en-US" sz="1200">
                  <a:solidFill>
                    <a:srgbClr val="0070C0"/>
                  </a:solidFill>
                </a:rPr>
                <a:t>大小为127MB</a:t>
              </a:r>
            </a:p>
          </p:txBody>
        </p:sp>
      </p:grpSp>
      <p:grpSp>
        <p:nvGrpSpPr>
          <p:cNvPr id="23" name="组合 22"/>
          <p:cNvGrpSpPr/>
          <p:nvPr/>
        </p:nvGrpSpPr>
        <p:grpSpPr>
          <a:xfrm>
            <a:off x="6729730" y="1711960"/>
            <a:ext cx="4894580" cy="2413000"/>
            <a:chOff x="10598" y="2696"/>
            <a:chExt cx="7708" cy="3800"/>
          </a:xfrm>
        </p:grpSpPr>
        <p:pic>
          <p:nvPicPr>
            <p:cNvPr id="13" name="图片 12" descr="2.1.2"/>
            <p:cNvPicPr>
              <a:picLocks noChangeAspect="1"/>
            </p:cNvPicPr>
            <p:nvPr/>
          </p:nvPicPr>
          <p:blipFill>
            <a:blip r:embed="rId7"/>
            <a:stretch>
              <a:fillRect/>
            </a:stretch>
          </p:blipFill>
          <p:spPr>
            <a:xfrm>
              <a:off x="10742" y="3712"/>
              <a:ext cx="4440" cy="2784"/>
            </a:xfrm>
            <a:prstGeom prst="rect">
              <a:avLst/>
            </a:prstGeom>
          </p:spPr>
        </p:pic>
        <p:sp>
          <p:nvSpPr>
            <p:cNvPr id="14" name="文本框 13"/>
            <p:cNvSpPr txBox="1"/>
            <p:nvPr>
              <p:custDataLst>
                <p:tags r:id="rId2"/>
              </p:custDataLst>
            </p:nvPr>
          </p:nvSpPr>
          <p:spPr>
            <a:xfrm>
              <a:off x="10598" y="2696"/>
              <a:ext cx="7709" cy="1016"/>
            </a:xfrm>
            <a:prstGeom prst="rect">
              <a:avLst/>
            </a:prstGeom>
            <a:noFill/>
          </p:spPr>
          <p:txBody>
            <a:bodyPr wrap="square" rtlCol="0">
              <a:spAutoFit/>
            </a:bodyPr>
            <a:lstStyle/>
            <a:p>
              <a:r>
                <a:rPr lang="zh-CN" altLang="en-US">
                  <a:solidFill>
                    <a:schemeClr val="bg1"/>
                  </a:solidFill>
                </a:rPr>
                <a:t>物理页描述（管理一个物理页的信息，主要包括物理页起始地址、大小、状态等信息）</a:t>
              </a:r>
            </a:p>
          </p:txBody>
        </p:sp>
      </p:grpSp>
      <p:cxnSp>
        <p:nvCxnSpPr>
          <p:cNvPr id="17" name="直接箭头连接符 16"/>
          <p:cNvCxnSpPr/>
          <p:nvPr/>
        </p:nvCxnSpPr>
        <p:spPr>
          <a:xfrm flipV="1">
            <a:off x="5041900" y="2531110"/>
            <a:ext cx="1852295" cy="2368550"/>
          </a:xfrm>
          <a:prstGeom prst="straightConnector1">
            <a:avLst/>
          </a:prstGeom>
          <a:ln w="19050">
            <a:solidFill>
              <a:srgbClr val="7030A0"/>
            </a:solidFill>
            <a:headEnd type="none"/>
            <a:tailEnd type="triangle" w="med" len="med"/>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247015" y="4552315"/>
            <a:ext cx="9250680" cy="1012825"/>
            <a:chOff x="389" y="7169"/>
            <a:chExt cx="14568" cy="1595"/>
          </a:xfrm>
        </p:grpSpPr>
        <p:grpSp>
          <p:nvGrpSpPr>
            <p:cNvPr id="20" name="组合 19"/>
            <p:cNvGrpSpPr/>
            <p:nvPr/>
          </p:nvGrpSpPr>
          <p:grpSpPr>
            <a:xfrm>
              <a:off x="389" y="7670"/>
              <a:ext cx="14325" cy="580"/>
              <a:chOff x="404" y="6532"/>
              <a:chExt cx="14325" cy="580"/>
            </a:xfrm>
          </p:grpSpPr>
          <p:sp>
            <p:nvSpPr>
              <p:cNvPr id="12" name="文本框 11"/>
              <p:cNvSpPr txBox="1"/>
              <p:nvPr/>
            </p:nvSpPr>
            <p:spPr>
              <a:xfrm>
                <a:off x="404" y="6532"/>
                <a:ext cx="14325" cy="580"/>
              </a:xfrm>
              <a:prstGeom prst="rect">
                <a:avLst/>
              </a:prstGeom>
              <a:noFill/>
            </p:spPr>
            <p:txBody>
              <a:bodyPr wrap="square" rtlCol="0">
                <a:spAutoFit/>
              </a:bodyPr>
              <a:lstStyle/>
              <a:p>
                <a:r>
                  <a:rPr lang="zh-CN" altLang="en-US">
                    <a:solidFill>
                      <a:schemeClr val="bg1"/>
                    </a:solidFill>
                  </a:rPr>
                  <a:t>申请大块内存g_vmPageArray存放LosVmPage,按4K一页划分物理内存存放在数组中。</a:t>
                </a:r>
              </a:p>
            </p:txBody>
          </p:sp>
          <p:sp>
            <p:nvSpPr>
              <p:cNvPr id="16" name="矩形 15"/>
              <p:cNvSpPr/>
              <p:nvPr>
                <p:custDataLst>
                  <p:tags r:id="rId1"/>
                </p:custDataLst>
              </p:nvPr>
            </p:nvSpPr>
            <p:spPr>
              <a:xfrm>
                <a:off x="6090" y="6611"/>
                <a:ext cx="1996" cy="402"/>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04" y="7169"/>
              <a:ext cx="7320" cy="580"/>
            </a:xfrm>
            <a:prstGeom prst="rect">
              <a:avLst/>
            </a:prstGeom>
            <a:noFill/>
          </p:spPr>
          <p:txBody>
            <a:bodyPr wrap="square" rtlCol="0">
              <a:spAutoFit/>
            </a:bodyPr>
            <a:lstStyle/>
            <a:p>
              <a:r>
                <a:rPr lang="zh-CN" altLang="en-US">
                  <a:solidFill>
                    <a:schemeClr val="bg1"/>
                  </a:solidFill>
                  <a:sym typeface="+mn-ea"/>
                </a:rPr>
                <a:t>调用OsVmPageStartup初始化内核物理页 </a:t>
              </a:r>
              <a:endParaRPr lang="zh-CN" altLang="en-US"/>
            </a:p>
          </p:txBody>
        </p:sp>
        <p:sp>
          <p:nvSpPr>
            <p:cNvPr id="21" name="文本框 20"/>
            <p:cNvSpPr txBox="1"/>
            <p:nvPr/>
          </p:nvSpPr>
          <p:spPr>
            <a:xfrm>
              <a:off x="389" y="8184"/>
              <a:ext cx="14568" cy="580"/>
            </a:xfrm>
            <a:prstGeom prst="rect">
              <a:avLst/>
            </a:prstGeom>
            <a:noFill/>
          </p:spPr>
          <p:txBody>
            <a:bodyPr wrap="square" rtlCol="0">
              <a:spAutoFit/>
            </a:bodyPr>
            <a:lstStyle/>
            <a:p>
              <a:r>
                <a:rPr lang="zh-CN" altLang="en-US">
                  <a:solidFill>
                    <a:schemeClr val="bg1"/>
                  </a:solidFill>
                  <a:sym typeface="+mn-ea"/>
                </a:rPr>
                <a:t>该函数</a:t>
              </a:r>
              <a:r>
                <a:rPr lang="zh-CN" altLang="en-US">
                  <a:solidFill>
                    <a:schemeClr val="bg1"/>
                  </a:solidFill>
                </a:rPr>
                <a:t>完成对物理内存整体初始化，一定运行在实模式下。</a:t>
              </a:r>
            </a:p>
          </p:txBody>
        </p:sp>
      </p:grpSp>
      <p:sp>
        <p:nvSpPr>
          <p:cNvPr id="15" name="文本占位符 14">
            <a:extLst>
              <a:ext uri="{FF2B5EF4-FFF2-40B4-BE49-F238E27FC236}">
                <a16:creationId xmlns:a16="http://schemas.microsoft.com/office/drawing/2014/main" id="{07C11035-4049-F3B3-C69F-31B7B0A5F466}"/>
              </a:ext>
            </a:extLst>
          </p:cNvPr>
          <p:cNvSpPr>
            <a:spLocks noGrp="1"/>
          </p:cNvSpPr>
          <p:nvPr>
            <p:ph type="body" idx="12"/>
          </p:nvPr>
        </p:nvSpPr>
        <p:spPr/>
        <p:txBody>
          <a:bodyPr/>
          <a:lstStyle/>
          <a:p>
            <a:endParaRPr lang="zh-CN" altLang="en-US"/>
          </a:p>
        </p:txBody>
      </p:sp>
      <p:sp>
        <p:nvSpPr>
          <p:cNvPr id="18" name="文本占位符 17">
            <a:extLst>
              <a:ext uri="{FF2B5EF4-FFF2-40B4-BE49-F238E27FC236}">
                <a16:creationId xmlns:a16="http://schemas.microsoft.com/office/drawing/2014/main" id="{1FD52F6F-7FE1-A7EB-5459-B190522623A0}"/>
              </a:ext>
            </a:extLst>
          </p:cNvPr>
          <p:cNvSpPr>
            <a:spLocks noGrp="1"/>
          </p:cNvSpPr>
          <p:nvPr>
            <p:ph type="body" idx="14"/>
          </p:nvPr>
        </p:nvSpPr>
        <p:spPr/>
        <p:txBody>
          <a:bodyPr/>
          <a:lstStyle/>
          <a:p>
            <a:endParaRPr lang="zh-CN" alt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9265" y="167619"/>
            <a:ext cx="5202004" cy="521970"/>
          </a:xfrm>
          <a:prstGeom prst="rect">
            <a:avLst/>
          </a:prstGeom>
          <a:noFill/>
        </p:spPr>
        <p:txBody>
          <a:bodyPr wrap="square" rtlCol="0">
            <a:spAutoFit/>
          </a:bodyPr>
          <a:lstStyle/>
          <a:p>
            <a:r>
              <a:rPr lang="en-US" sz="2800" b="1" dirty="0">
                <a:sym typeface="+mn-ea"/>
              </a:rPr>
              <a:t>2</a:t>
            </a:r>
            <a:r>
              <a:rPr lang="zh-CN" altLang="en-US" sz="2800" b="1" dirty="0">
                <a:sym typeface="+mn-ea"/>
              </a:rPr>
              <a:t>、系统物理页初始化</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1"/>
            </p:custDataLst>
          </p:nvPr>
        </p:nvSpPr>
        <p:spPr>
          <a:xfrm>
            <a:off x="6490970" y="521970"/>
            <a:ext cx="4583430" cy="922020"/>
          </a:xfrm>
          <a:prstGeom prst="rect">
            <a:avLst/>
          </a:prstGeom>
          <a:noFill/>
        </p:spPr>
        <p:txBody>
          <a:bodyPr wrap="square" rtlCol="0">
            <a:spAutoFit/>
          </a:bodyPr>
          <a:lstStyle/>
          <a:p>
            <a:r>
              <a:rPr lang="zh-CN" altLang="en-US">
                <a:solidFill>
                  <a:schemeClr val="bg1"/>
                </a:solidFill>
                <a:sym typeface="+mn-ea"/>
              </a:rPr>
              <a:t>调用OsVmPageStartup初始化内核物理页</a:t>
            </a:r>
          </a:p>
          <a:p>
            <a:r>
              <a:rPr lang="zh-CN" altLang="en-US">
                <a:solidFill>
                  <a:schemeClr val="bg1"/>
                </a:solidFill>
                <a:sym typeface="+mn-ea"/>
              </a:rPr>
              <a:t>（</a:t>
            </a:r>
            <a:r>
              <a:rPr lang="en-US" altLang="zh-CN">
                <a:solidFill>
                  <a:schemeClr val="bg1"/>
                </a:solidFill>
                <a:sym typeface="+mn-ea"/>
              </a:rPr>
              <a:t>1</a:t>
            </a:r>
            <a:r>
              <a:rPr lang="zh-CN" altLang="en-US">
                <a:solidFill>
                  <a:schemeClr val="bg1"/>
                </a:solidFill>
                <a:sym typeface="+mn-ea"/>
              </a:rPr>
              <a:t>） 调用OsVmPhysAreaSizeAdjust</a:t>
            </a:r>
          </a:p>
          <a:p>
            <a:r>
              <a:rPr lang="zh-CN" altLang="en-US">
                <a:solidFill>
                  <a:schemeClr val="bg1"/>
                </a:solidFill>
                <a:sym typeface="+mn-ea"/>
              </a:rPr>
              <a:t> </a:t>
            </a:r>
            <a:r>
              <a:rPr lang="en-US" altLang="zh-CN">
                <a:solidFill>
                  <a:schemeClr val="bg1"/>
                </a:solidFill>
                <a:sym typeface="+mn-ea"/>
              </a:rPr>
              <a:t>         </a:t>
            </a:r>
            <a:r>
              <a:rPr lang="zh-CN" altLang="en-US">
                <a:solidFill>
                  <a:schemeClr val="bg1"/>
                </a:solidFill>
                <a:sym typeface="+mn-ea"/>
              </a:rPr>
              <a:t>调整系统物理页空间</a:t>
            </a:r>
          </a:p>
        </p:txBody>
      </p:sp>
      <p:grpSp>
        <p:nvGrpSpPr>
          <p:cNvPr id="12" name="组合 11"/>
          <p:cNvGrpSpPr/>
          <p:nvPr/>
        </p:nvGrpSpPr>
        <p:grpSpPr>
          <a:xfrm>
            <a:off x="1668145" y="1443990"/>
            <a:ext cx="8511540" cy="5010785"/>
            <a:chOff x="2627" y="2274"/>
            <a:chExt cx="13404" cy="7891"/>
          </a:xfrm>
        </p:grpSpPr>
        <p:pic>
          <p:nvPicPr>
            <p:cNvPr id="8" name="图片 7" descr="2.2.1"/>
            <p:cNvPicPr>
              <a:picLocks noChangeAspect="1"/>
            </p:cNvPicPr>
            <p:nvPr/>
          </p:nvPicPr>
          <p:blipFill>
            <a:blip r:embed="rId4"/>
            <a:stretch>
              <a:fillRect/>
            </a:stretch>
          </p:blipFill>
          <p:spPr>
            <a:xfrm>
              <a:off x="2627" y="2274"/>
              <a:ext cx="13404" cy="576"/>
            </a:xfrm>
            <a:prstGeom prst="rect">
              <a:avLst/>
            </a:prstGeom>
          </p:spPr>
        </p:pic>
        <p:pic>
          <p:nvPicPr>
            <p:cNvPr id="9" name="图片 8" descr="2.2.2"/>
            <p:cNvPicPr>
              <a:picLocks noChangeAspect="1"/>
            </p:cNvPicPr>
            <p:nvPr/>
          </p:nvPicPr>
          <p:blipFill>
            <a:blip r:embed="rId5"/>
            <a:stretch>
              <a:fillRect/>
            </a:stretch>
          </p:blipFill>
          <p:spPr>
            <a:xfrm>
              <a:off x="2627" y="3008"/>
              <a:ext cx="10236" cy="3144"/>
            </a:xfrm>
            <a:prstGeom prst="rect">
              <a:avLst/>
            </a:prstGeom>
          </p:spPr>
        </p:pic>
        <p:pic>
          <p:nvPicPr>
            <p:cNvPr id="10" name="图片 9" descr="2.2.3"/>
            <p:cNvPicPr>
              <a:picLocks noChangeAspect="1"/>
            </p:cNvPicPr>
            <p:nvPr/>
          </p:nvPicPr>
          <p:blipFill>
            <a:blip r:embed="rId6"/>
            <a:stretch>
              <a:fillRect/>
            </a:stretch>
          </p:blipFill>
          <p:spPr>
            <a:xfrm>
              <a:off x="2627" y="6481"/>
              <a:ext cx="10524" cy="3684"/>
            </a:xfrm>
            <a:prstGeom prst="rect">
              <a:avLst/>
            </a:prstGeom>
          </p:spPr>
        </p:pic>
        <p:sp>
          <p:nvSpPr>
            <p:cNvPr id="11" name="文本框 10"/>
            <p:cNvSpPr txBox="1"/>
            <p:nvPr>
              <p:custDataLst>
                <p:tags r:id="rId2"/>
              </p:custDataLst>
            </p:nvPr>
          </p:nvSpPr>
          <p:spPr>
            <a:xfrm>
              <a:off x="6643" y="5224"/>
              <a:ext cx="5372" cy="725"/>
            </a:xfrm>
            <a:prstGeom prst="rect">
              <a:avLst/>
            </a:prstGeom>
            <a:noFill/>
          </p:spPr>
          <p:txBody>
            <a:bodyPr wrap="square" rtlCol="0">
              <a:spAutoFit/>
            </a:bodyPr>
            <a:lstStyle/>
            <a:p>
              <a:r>
                <a:rPr lang="zh-CN" altLang="en-US" sz="1200">
                  <a:solidFill>
                    <a:srgbClr val="0070C0"/>
                  </a:solidFill>
                </a:rPr>
                <a:t>把起始地址设在（对齐的）内存堆后，</a:t>
              </a:r>
            </a:p>
            <a:p>
              <a:r>
                <a:rPr lang="zh-CN" altLang="en-US" sz="1200">
                  <a:solidFill>
                    <a:srgbClr val="0070C0"/>
                  </a:solidFill>
                </a:rPr>
                <a:t>相应地调整首块物理空间大小</a:t>
              </a:r>
            </a:p>
          </p:txBody>
        </p:sp>
      </p:grpSp>
      <p:sp>
        <p:nvSpPr>
          <p:cNvPr id="13" name="文本占位符 12">
            <a:extLst>
              <a:ext uri="{FF2B5EF4-FFF2-40B4-BE49-F238E27FC236}">
                <a16:creationId xmlns:a16="http://schemas.microsoft.com/office/drawing/2014/main" id="{D7787E32-9F49-9C50-61C7-2F6D46947CD2}"/>
              </a:ext>
            </a:extLst>
          </p:cNvPr>
          <p:cNvSpPr>
            <a:spLocks noGrp="1"/>
          </p:cNvSpPr>
          <p:nvPr>
            <p:ph type="body" idx="12"/>
          </p:nvPr>
        </p:nvSpPr>
        <p:spPr/>
        <p:txBody>
          <a:bodyPr/>
          <a:lstStyle/>
          <a:p>
            <a:endParaRPr lang="zh-CN" altLang="en-US"/>
          </a:p>
        </p:txBody>
      </p:sp>
      <p:sp>
        <p:nvSpPr>
          <p:cNvPr id="14" name="文本占位符 13">
            <a:extLst>
              <a:ext uri="{FF2B5EF4-FFF2-40B4-BE49-F238E27FC236}">
                <a16:creationId xmlns:a16="http://schemas.microsoft.com/office/drawing/2014/main" id="{F46E1183-8F9C-EDE5-AD58-164410348C79}"/>
              </a:ext>
            </a:extLst>
          </p:cNvPr>
          <p:cNvSpPr>
            <a:spLocks noGrp="1"/>
          </p:cNvSpPr>
          <p:nvPr>
            <p:ph type="body" idx="14"/>
          </p:nvPr>
        </p:nvSpPr>
        <p:spPr/>
        <p:txBody>
          <a:bodyPr/>
          <a:lstStyle/>
          <a:p>
            <a:endParaRPr lang="zh-CN" altLang="en-US"/>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1064" y="171927"/>
            <a:ext cx="5202004" cy="521970"/>
          </a:xfrm>
          <a:prstGeom prst="rect">
            <a:avLst/>
          </a:prstGeom>
          <a:noFill/>
        </p:spPr>
        <p:txBody>
          <a:bodyPr wrap="square" rtlCol="0">
            <a:spAutoFit/>
          </a:bodyPr>
          <a:lstStyle/>
          <a:p>
            <a:r>
              <a:rPr lang="en-US" sz="2800" b="1" dirty="0">
                <a:sym typeface="+mn-ea"/>
              </a:rPr>
              <a:t>2</a:t>
            </a:r>
            <a:r>
              <a:rPr lang="zh-CN" altLang="en-US" sz="2800" b="1" dirty="0">
                <a:sym typeface="+mn-ea"/>
              </a:rPr>
              <a:t>、系统物理页初始化</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650875" y="1533525"/>
            <a:ext cx="11203940" cy="4182745"/>
            <a:chOff x="1025" y="2415"/>
            <a:chExt cx="17644" cy="6587"/>
          </a:xfrm>
        </p:grpSpPr>
        <p:grpSp>
          <p:nvGrpSpPr>
            <p:cNvPr id="17" name="组合 16"/>
            <p:cNvGrpSpPr/>
            <p:nvPr/>
          </p:nvGrpSpPr>
          <p:grpSpPr>
            <a:xfrm>
              <a:off x="1025" y="2415"/>
              <a:ext cx="10982" cy="1806"/>
              <a:chOff x="1136" y="3592"/>
              <a:chExt cx="10982" cy="1806"/>
            </a:xfrm>
          </p:grpSpPr>
          <p:pic>
            <p:nvPicPr>
              <p:cNvPr id="6" name="图片 5" descr="2.3.1"/>
              <p:cNvPicPr>
                <a:picLocks noChangeAspect="1"/>
              </p:cNvPicPr>
              <p:nvPr/>
            </p:nvPicPr>
            <p:blipFill>
              <a:blip r:embed="rId4"/>
              <a:stretch>
                <a:fillRect/>
              </a:stretch>
            </p:blipFill>
            <p:spPr>
              <a:xfrm>
                <a:off x="1136" y="3592"/>
                <a:ext cx="10983" cy="1807"/>
              </a:xfrm>
              <a:prstGeom prst="rect">
                <a:avLst/>
              </a:prstGeom>
            </p:spPr>
          </p:pic>
          <p:sp>
            <p:nvSpPr>
              <p:cNvPr id="8" name="文本框 7"/>
              <p:cNvSpPr txBox="1"/>
              <p:nvPr/>
            </p:nvSpPr>
            <p:spPr>
              <a:xfrm>
                <a:off x="1227" y="4621"/>
                <a:ext cx="9096" cy="434"/>
              </a:xfrm>
              <a:prstGeom prst="rect">
                <a:avLst/>
              </a:prstGeom>
              <a:noFill/>
            </p:spPr>
            <p:txBody>
              <a:bodyPr wrap="square" rtlCol="0">
                <a:spAutoFit/>
              </a:bodyPr>
              <a:lstStyle/>
              <a:p>
                <a:r>
                  <a:rPr lang="en-US" altLang="zh-CN" sz="1200">
                    <a:solidFill>
                      <a:srgbClr val="0070C0"/>
                    </a:solidFill>
                  </a:rPr>
                  <a:t>PAGE_SIZE=1                                 </a:t>
                </a:r>
                <a:r>
                  <a:rPr lang="zh-CN" altLang="en-US" sz="1200">
                    <a:solidFill>
                      <a:srgbClr val="0070C0"/>
                    </a:solidFill>
                  </a:rPr>
                  <a:t>这个函数前面讲过</a:t>
                </a:r>
                <a:r>
                  <a:rPr lang="en-US" altLang="zh-CN" sz="1200">
                    <a:solidFill>
                      <a:srgbClr val="0070C0"/>
                    </a:solidFill>
                  </a:rPr>
                  <a:t> </a:t>
                </a:r>
              </a:p>
            </p:txBody>
          </p:sp>
        </p:grpSp>
        <p:grpSp>
          <p:nvGrpSpPr>
            <p:cNvPr id="18" name="组合 17"/>
            <p:cNvGrpSpPr/>
            <p:nvPr/>
          </p:nvGrpSpPr>
          <p:grpSpPr>
            <a:xfrm>
              <a:off x="1025" y="4385"/>
              <a:ext cx="11172" cy="3756"/>
              <a:chOff x="1136" y="5921"/>
              <a:chExt cx="11172" cy="3756"/>
            </a:xfrm>
          </p:grpSpPr>
          <p:pic>
            <p:nvPicPr>
              <p:cNvPr id="10" name="图片 9" descr="2.3.2"/>
              <p:cNvPicPr>
                <a:picLocks noChangeAspect="1"/>
              </p:cNvPicPr>
              <p:nvPr/>
            </p:nvPicPr>
            <p:blipFill>
              <a:blip r:embed="rId5"/>
              <a:stretch>
                <a:fillRect/>
              </a:stretch>
            </p:blipFill>
            <p:spPr>
              <a:xfrm>
                <a:off x="1136" y="5921"/>
                <a:ext cx="11172" cy="3756"/>
              </a:xfrm>
              <a:prstGeom prst="rect">
                <a:avLst/>
              </a:prstGeom>
            </p:spPr>
          </p:pic>
          <p:sp>
            <p:nvSpPr>
              <p:cNvPr id="11" name="文本框 10"/>
              <p:cNvSpPr txBox="1"/>
              <p:nvPr>
                <p:custDataLst>
                  <p:tags r:id="rId2"/>
                </p:custDataLst>
              </p:nvPr>
            </p:nvSpPr>
            <p:spPr>
              <a:xfrm>
                <a:off x="3933" y="8445"/>
                <a:ext cx="2166" cy="434"/>
              </a:xfrm>
              <a:prstGeom prst="rect">
                <a:avLst/>
              </a:prstGeom>
              <a:noFill/>
            </p:spPr>
            <p:txBody>
              <a:bodyPr wrap="square" rtlCol="0">
                <a:spAutoFit/>
              </a:bodyPr>
              <a:lstStyle/>
              <a:p>
                <a:r>
                  <a:rPr lang="en-US" altLang="zh-CN" sz="1200">
                    <a:solidFill>
                      <a:srgbClr val="0070C0"/>
                    </a:solidFill>
                  </a:rPr>
                  <a:t>PAGE_SHIFT=12 </a:t>
                </a:r>
              </a:p>
            </p:txBody>
          </p:sp>
        </p:grpSp>
        <p:grpSp>
          <p:nvGrpSpPr>
            <p:cNvPr id="20" name="组合 19"/>
            <p:cNvGrpSpPr/>
            <p:nvPr/>
          </p:nvGrpSpPr>
          <p:grpSpPr>
            <a:xfrm>
              <a:off x="1025" y="8136"/>
              <a:ext cx="17182" cy="866"/>
              <a:chOff x="1025" y="9795"/>
              <a:chExt cx="17182" cy="866"/>
            </a:xfrm>
          </p:grpSpPr>
          <p:sp>
            <p:nvSpPr>
              <p:cNvPr id="12" name="文本框 11"/>
              <p:cNvSpPr txBox="1"/>
              <p:nvPr/>
            </p:nvSpPr>
            <p:spPr>
              <a:xfrm>
                <a:off x="1025" y="9963"/>
                <a:ext cx="17182" cy="580"/>
              </a:xfrm>
              <a:prstGeom prst="rect">
                <a:avLst/>
              </a:prstGeom>
              <a:noFill/>
            </p:spPr>
            <p:txBody>
              <a:bodyPr wrap="square" rtlCol="0">
                <a:spAutoFit/>
              </a:bodyPr>
              <a:lstStyle/>
              <a:p>
                <a:r>
                  <a:rPr lang="zh-CN" altLang="en-US">
                    <a:solidFill>
                      <a:schemeClr val="bg1"/>
                    </a:solidFill>
                  </a:rPr>
                  <a:t>nPage*sizeof（LosVmPage）+nPage*PAGE_SIZE=OsVmPhysPageNumGet（）*PAGE_SIZE</a:t>
                </a:r>
              </a:p>
            </p:txBody>
          </p:sp>
          <p:sp>
            <p:nvSpPr>
              <p:cNvPr id="13" name="矩形 12"/>
              <p:cNvSpPr/>
              <p:nvPr/>
            </p:nvSpPr>
            <p:spPr>
              <a:xfrm>
                <a:off x="1025" y="9795"/>
                <a:ext cx="4967" cy="866"/>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2577" y="4081"/>
              <a:ext cx="6093" cy="1016"/>
            </a:xfrm>
            <a:prstGeom prst="rect">
              <a:avLst/>
            </a:prstGeom>
            <a:noFill/>
          </p:spPr>
          <p:txBody>
            <a:bodyPr wrap="square" rtlCol="0">
              <a:spAutoFit/>
            </a:bodyPr>
            <a:lstStyle/>
            <a:p>
              <a:r>
                <a:rPr lang="zh-CN" altLang="en-US">
                  <a:solidFill>
                    <a:schemeClr val="bg1"/>
                  </a:solidFill>
                </a:rPr>
                <a:t>每个物理页对应一个物理页结构体，相应结构体也占用内存空间。</a:t>
              </a:r>
            </a:p>
          </p:txBody>
        </p:sp>
        <p:cxnSp>
          <p:nvCxnSpPr>
            <p:cNvPr id="15" name="直接箭头连接符 14"/>
            <p:cNvCxnSpPr>
              <a:endCxn id="14" idx="1"/>
            </p:cNvCxnSpPr>
            <p:nvPr/>
          </p:nvCxnSpPr>
          <p:spPr>
            <a:xfrm flipV="1">
              <a:off x="5988" y="4589"/>
              <a:ext cx="6589" cy="34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custDataLst>
              <p:tags r:id="rId1"/>
            </p:custDataLst>
          </p:nvPr>
        </p:nvSpPr>
        <p:spPr>
          <a:xfrm>
            <a:off x="6316980" y="521970"/>
            <a:ext cx="5820410" cy="922020"/>
          </a:xfrm>
          <a:prstGeom prst="rect">
            <a:avLst/>
          </a:prstGeom>
          <a:noFill/>
        </p:spPr>
        <p:txBody>
          <a:bodyPr wrap="square" rtlCol="0">
            <a:spAutoFit/>
          </a:bodyPr>
          <a:lstStyle/>
          <a:p>
            <a:r>
              <a:rPr lang="zh-CN" altLang="en-US">
                <a:solidFill>
                  <a:schemeClr val="bg1"/>
                </a:solidFill>
                <a:sym typeface="+mn-ea"/>
              </a:rPr>
              <a:t>调用OsVmPageStartup初始化内核物理页</a:t>
            </a:r>
          </a:p>
          <a:p>
            <a:r>
              <a:rPr lang="zh-CN" altLang="en-US">
                <a:solidFill>
                  <a:schemeClr val="bg1"/>
                </a:solidFill>
                <a:sym typeface="+mn-ea"/>
              </a:rPr>
              <a:t>（</a:t>
            </a:r>
            <a:r>
              <a:rPr lang="en-US" altLang="zh-CN">
                <a:solidFill>
                  <a:schemeClr val="bg1"/>
                </a:solidFill>
                <a:sym typeface="+mn-ea"/>
              </a:rPr>
              <a:t>2</a:t>
            </a:r>
            <a:r>
              <a:rPr lang="zh-CN" altLang="en-US">
                <a:solidFill>
                  <a:schemeClr val="bg1"/>
                </a:solidFill>
                <a:sym typeface="+mn-ea"/>
              </a:rPr>
              <a:t>）计算当前物理页空间总共需要多少个LosVmPage物理页控制块，并使用申请物理页控制块池。 </a:t>
            </a:r>
            <a:endParaRPr lang="zh-CN" altLang="en-US"/>
          </a:p>
        </p:txBody>
      </p:sp>
      <p:sp>
        <p:nvSpPr>
          <p:cNvPr id="19" name="文本占位符 18">
            <a:extLst>
              <a:ext uri="{FF2B5EF4-FFF2-40B4-BE49-F238E27FC236}">
                <a16:creationId xmlns:a16="http://schemas.microsoft.com/office/drawing/2014/main" id="{93E42690-7445-DAA5-5564-3D1357F5F237}"/>
              </a:ext>
            </a:extLst>
          </p:cNvPr>
          <p:cNvSpPr>
            <a:spLocks noGrp="1"/>
          </p:cNvSpPr>
          <p:nvPr>
            <p:ph type="body" idx="12"/>
          </p:nvPr>
        </p:nvSpPr>
        <p:spPr/>
        <p:txBody>
          <a:bodyPr/>
          <a:lstStyle/>
          <a:p>
            <a:endParaRPr lang="zh-CN" altLang="en-US"/>
          </a:p>
        </p:txBody>
      </p:sp>
      <p:sp>
        <p:nvSpPr>
          <p:cNvPr id="21" name="文本占位符 20">
            <a:extLst>
              <a:ext uri="{FF2B5EF4-FFF2-40B4-BE49-F238E27FC236}">
                <a16:creationId xmlns:a16="http://schemas.microsoft.com/office/drawing/2014/main" id="{796CBEF3-EC47-F5D0-F87E-09207EA175EB}"/>
              </a:ext>
            </a:extLst>
          </p:cNvPr>
          <p:cNvSpPr>
            <a:spLocks noGrp="1"/>
          </p:cNvSpPr>
          <p:nvPr>
            <p:ph type="body" idx="14"/>
          </p:nvPr>
        </p:nvSpPr>
        <p:spPr/>
        <p:txBody>
          <a:bodyPr/>
          <a:lstStyle/>
          <a:p>
            <a:endParaRPr lang="zh-CN" altLang="en-US"/>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9480" y="171449"/>
            <a:ext cx="5202004" cy="521970"/>
          </a:xfrm>
          <a:prstGeom prst="rect">
            <a:avLst/>
          </a:prstGeom>
          <a:noFill/>
        </p:spPr>
        <p:txBody>
          <a:bodyPr wrap="square" rtlCol="0">
            <a:spAutoFit/>
          </a:bodyPr>
          <a:lstStyle/>
          <a:p>
            <a:r>
              <a:rPr lang="en-US" sz="2800" b="1" dirty="0">
                <a:sym typeface="+mn-ea"/>
              </a:rPr>
              <a:t>2</a:t>
            </a:r>
            <a:r>
              <a:rPr lang="zh-CN" altLang="en-US" sz="2800" b="1" dirty="0">
                <a:sym typeface="+mn-ea"/>
              </a:rPr>
              <a:t>、系统物理页初始化</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1"/>
            </p:custDataLst>
          </p:nvPr>
        </p:nvSpPr>
        <p:spPr>
          <a:xfrm>
            <a:off x="6316980" y="521970"/>
            <a:ext cx="5820410" cy="922020"/>
          </a:xfrm>
          <a:prstGeom prst="rect">
            <a:avLst/>
          </a:prstGeom>
          <a:noFill/>
        </p:spPr>
        <p:txBody>
          <a:bodyPr wrap="square" rtlCol="0">
            <a:spAutoFit/>
          </a:bodyPr>
          <a:lstStyle/>
          <a:p>
            <a:r>
              <a:rPr lang="zh-CN" altLang="en-US">
                <a:solidFill>
                  <a:schemeClr val="bg1"/>
                </a:solidFill>
                <a:sym typeface="+mn-ea"/>
              </a:rPr>
              <a:t>调用OsVmPageStartup初始化内核物理页</a:t>
            </a:r>
          </a:p>
          <a:p>
            <a:r>
              <a:rPr lang="zh-CN" altLang="en-US">
                <a:solidFill>
                  <a:schemeClr val="bg1"/>
                </a:solidFill>
                <a:sym typeface="+mn-ea"/>
              </a:rPr>
              <a:t>（</a:t>
            </a:r>
            <a:r>
              <a:rPr lang="en-US" altLang="zh-CN">
                <a:solidFill>
                  <a:schemeClr val="bg1"/>
                </a:solidFill>
                <a:sym typeface="+mn-ea"/>
              </a:rPr>
              <a:t>2</a:t>
            </a:r>
            <a:r>
              <a:rPr lang="zh-CN" altLang="en-US">
                <a:solidFill>
                  <a:schemeClr val="bg1"/>
                </a:solidFill>
                <a:sym typeface="+mn-ea"/>
              </a:rPr>
              <a:t>）计算当前物理页空间总共需要多少个LosVmPage物理页控制块，并使用申请物理页控制块池。 </a:t>
            </a:r>
            <a:endParaRPr lang="zh-CN" altLang="en-US"/>
          </a:p>
        </p:txBody>
      </p:sp>
      <p:pic>
        <p:nvPicPr>
          <p:cNvPr id="8" name="图片 7" descr="2.3.3"/>
          <p:cNvPicPr>
            <a:picLocks noChangeAspect="1"/>
          </p:cNvPicPr>
          <p:nvPr/>
        </p:nvPicPr>
        <p:blipFill>
          <a:blip r:embed="rId3"/>
          <a:stretch>
            <a:fillRect/>
          </a:stretch>
        </p:blipFill>
        <p:spPr>
          <a:xfrm>
            <a:off x="2098040" y="2502535"/>
            <a:ext cx="7659370" cy="2586355"/>
          </a:xfrm>
          <a:prstGeom prst="rect">
            <a:avLst/>
          </a:prstGeom>
        </p:spPr>
      </p:pic>
      <p:sp>
        <p:nvSpPr>
          <p:cNvPr id="10" name="文本占位符 9">
            <a:extLst>
              <a:ext uri="{FF2B5EF4-FFF2-40B4-BE49-F238E27FC236}">
                <a16:creationId xmlns:a16="http://schemas.microsoft.com/office/drawing/2014/main" id="{F5F0B0D0-9C3A-5D17-6789-DCDFBB043940}"/>
              </a:ext>
            </a:extLst>
          </p:cNvPr>
          <p:cNvSpPr>
            <a:spLocks noGrp="1"/>
          </p:cNvSpPr>
          <p:nvPr>
            <p:ph type="body" idx="12"/>
          </p:nvPr>
        </p:nvSpPr>
        <p:spPr/>
        <p:txBody>
          <a:bodyPr/>
          <a:lstStyle/>
          <a:p>
            <a:endParaRPr lang="zh-CN" altLang="en-US"/>
          </a:p>
        </p:txBody>
      </p:sp>
      <p:sp>
        <p:nvSpPr>
          <p:cNvPr id="11" name="文本占位符 10">
            <a:extLst>
              <a:ext uri="{FF2B5EF4-FFF2-40B4-BE49-F238E27FC236}">
                <a16:creationId xmlns:a16="http://schemas.microsoft.com/office/drawing/2014/main" id="{0121006C-F1B4-4AA4-C039-F64E71722973}"/>
              </a:ext>
            </a:extLst>
          </p:cNvPr>
          <p:cNvSpPr>
            <a:spLocks noGrp="1"/>
          </p:cNvSpPr>
          <p:nvPr>
            <p:ph type="body" idx="14"/>
          </p:nvPr>
        </p:nvSpPr>
        <p:spPr/>
        <p:txBody>
          <a:bodyPr/>
          <a:lstStyle/>
          <a:p>
            <a:endParaRPr lang="zh-CN" altLang="en-US"/>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0058" y="171449"/>
            <a:ext cx="5202004" cy="521970"/>
          </a:xfrm>
          <a:prstGeom prst="rect">
            <a:avLst/>
          </a:prstGeom>
          <a:noFill/>
        </p:spPr>
        <p:txBody>
          <a:bodyPr wrap="square" rtlCol="0">
            <a:spAutoFit/>
          </a:bodyPr>
          <a:lstStyle/>
          <a:p>
            <a:r>
              <a:rPr lang="en-US" sz="2800" b="1" dirty="0">
                <a:sym typeface="+mn-ea"/>
              </a:rPr>
              <a:t>2</a:t>
            </a:r>
            <a:r>
              <a:rPr lang="zh-CN" altLang="en-US" sz="2800" b="1" dirty="0">
                <a:sym typeface="+mn-ea"/>
              </a:rPr>
              <a:t>、系统物理页初始化</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1"/>
            </p:custDataLst>
          </p:nvPr>
        </p:nvSpPr>
        <p:spPr>
          <a:xfrm>
            <a:off x="6490970" y="521970"/>
            <a:ext cx="4648200" cy="645160"/>
          </a:xfrm>
          <a:prstGeom prst="rect">
            <a:avLst/>
          </a:prstGeom>
          <a:noFill/>
        </p:spPr>
        <p:txBody>
          <a:bodyPr wrap="square" rtlCol="0">
            <a:spAutoFit/>
          </a:bodyPr>
          <a:lstStyle/>
          <a:p>
            <a:r>
              <a:rPr lang="zh-CN" altLang="en-US">
                <a:solidFill>
                  <a:schemeClr val="bg1"/>
                </a:solidFill>
                <a:sym typeface="+mn-ea"/>
              </a:rPr>
              <a:t>调用OsVmPageStartup初始化内核物理页</a:t>
            </a:r>
          </a:p>
          <a:p>
            <a:r>
              <a:rPr lang="zh-CN" altLang="en-US">
                <a:solidFill>
                  <a:schemeClr val="bg1"/>
                </a:solidFill>
                <a:sym typeface="+mn-ea"/>
              </a:rPr>
              <a:t>（</a:t>
            </a:r>
            <a:r>
              <a:rPr lang="en-US" altLang="zh-CN">
                <a:solidFill>
                  <a:schemeClr val="bg1"/>
                </a:solidFill>
                <a:sym typeface="+mn-ea"/>
              </a:rPr>
              <a:t>3</a:t>
            </a:r>
            <a:r>
              <a:rPr lang="zh-CN" altLang="en-US">
                <a:solidFill>
                  <a:schemeClr val="bg1"/>
                </a:solidFill>
                <a:sym typeface="+mn-ea"/>
              </a:rPr>
              <a:t>）初始化数据结构g_vmPhysSeg</a:t>
            </a:r>
          </a:p>
        </p:txBody>
      </p:sp>
      <p:grpSp>
        <p:nvGrpSpPr>
          <p:cNvPr id="16" name="组合 15"/>
          <p:cNvGrpSpPr/>
          <p:nvPr/>
        </p:nvGrpSpPr>
        <p:grpSpPr>
          <a:xfrm>
            <a:off x="1326515" y="1588770"/>
            <a:ext cx="10178415" cy="4274820"/>
            <a:chOff x="2089" y="1983"/>
            <a:chExt cx="16029" cy="6732"/>
          </a:xfrm>
        </p:grpSpPr>
        <p:pic>
          <p:nvPicPr>
            <p:cNvPr id="6" name="图片 5" descr="2.4.1"/>
            <p:cNvPicPr>
              <a:picLocks noChangeAspect="1"/>
            </p:cNvPicPr>
            <p:nvPr/>
          </p:nvPicPr>
          <p:blipFill>
            <a:blip r:embed="rId6"/>
            <a:stretch>
              <a:fillRect/>
            </a:stretch>
          </p:blipFill>
          <p:spPr>
            <a:xfrm>
              <a:off x="2089" y="2497"/>
              <a:ext cx="2940" cy="1144"/>
            </a:xfrm>
            <a:prstGeom prst="rect">
              <a:avLst/>
            </a:prstGeom>
          </p:spPr>
        </p:pic>
        <p:pic>
          <p:nvPicPr>
            <p:cNvPr id="8" name="图片 7" descr="2.4.2"/>
            <p:cNvPicPr>
              <a:picLocks noChangeAspect="1"/>
            </p:cNvPicPr>
            <p:nvPr/>
          </p:nvPicPr>
          <p:blipFill>
            <a:blip r:embed="rId7"/>
            <a:stretch>
              <a:fillRect/>
            </a:stretch>
          </p:blipFill>
          <p:spPr>
            <a:xfrm>
              <a:off x="2089" y="2003"/>
              <a:ext cx="8903" cy="364"/>
            </a:xfrm>
            <a:prstGeom prst="rect">
              <a:avLst/>
            </a:prstGeom>
          </p:spPr>
        </p:pic>
        <p:sp>
          <p:nvSpPr>
            <p:cNvPr id="9" name="文本框 8"/>
            <p:cNvSpPr txBox="1"/>
            <p:nvPr/>
          </p:nvSpPr>
          <p:spPr>
            <a:xfrm>
              <a:off x="11233" y="1983"/>
              <a:ext cx="5718" cy="434"/>
            </a:xfrm>
            <a:prstGeom prst="rect">
              <a:avLst/>
            </a:prstGeom>
            <a:noFill/>
          </p:spPr>
          <p:txBody>
            <a:bodyPr wrap="square" rtlCol="0">
              <a:spAutoFit/>
            </a:bodyPr>
            <a:lstStyle/>
            <a:p>
              <a:r>
                <a:rPr lang="zh-CN" altLang="en-US" sz="1200">
                  <a:solidFill>
                    <a:srgbClr val="0070C0"/>
                  </a:solidFill>
                </a:rPr>
                <a:t>用于管理物理页控制块的控制块。</a:t>
              </a:r>
            </a:p>
          </p:txBody>
        </p:sp>
        <p:pic>
          <p:nvPicPr>
            <p:cNvPr id="10" name="图片 9" descr="2.4.3"/>
            <p:cNvPicPr>
              <a:picLocks noChangeAspect="1"/>
            </p:cNvPicPr>
            <p:nvPr/>
          </p:nvPicPr>
          <p:blipFill>
            <a:blip r:embed="rId8"/>
            <a:stretch>
              <a:fillRect/>
            </a:stretch>
          </p:blipFill>
          <p:spPr>
            <a:xfrm>
              <a:off x="2089" y="4194"/>
              <a:ext cx="11340" cy="1836"/>
            </a:xfrm>
            <a:prstGeom prst="rect">
              <a:avLst/>
            </a:prstGeom>
          </p:spPr>
        </p:pic>
        <p:sp>
          <p:nvSpPr>
            <p:cNvPr id="11" name="文本框 10"/>
            <p:cNvSpPr txBox="1"/>
            <p:nvPr/>
          </p:nvSpPr>
          <p:spPr>
            <a:xfrm>
              <a:off x="5212" y="2893"/>
              <a:ext cx="6223" cy="483"/>
            </a:xfrm>
            <a:prstGeom prst="rect">
              <a:avLst/>
            </a:prstGeom>
            <a:noFill/>
          </p:spPr>
          <p:txBody>
            <a:bodyPr wrap="square" rtlCol="0">
              <a:spAutoFit/>
            </a:bodyPr>
            <a:lstStyle/>
            <a:p>
              <a:r>
                <a:rPr lang="zh-CN" altLang="en-US" sz="1400">
                  <a:solidFill>
                    <a:schemeClr val="bg1"/>
                  </a:solidFill>
                </a:rPr>
                <a:t>调用这两个函数初始化</a:t>
              </a:r>
            </a:p>
          </p:txBody>
        </p:sp>
        <p:sp>
          <p:nvSpPr>
            <p:cNvPr id="12" name="文本框 11"/>
            <p:cNvSpPr txBox="1"/>
            <p:nvPr>
              <p:custDataLst>
                <p:tags r:id="rId2"/>
              </p:custDataLst>
            </p:nvPr>
          </p:nvSpPr>
          <p:spPr>
            <a:xfrm>
              <a:off x="2089" y="3714"/>
              <a:ext cx="16029" cy="483"/>
            </a:xfrm>
            <a:prstGeom prst="rect">
              <a:avLst/>
            </a:prstGeom>
            <a:noFill/>
          </p:spPr>
          <p:txBody>
            <a:bodyPr wrap="square" rtlCol="0">
              <a:spAutoFit/>
            </a:bodyPr>
            <a:lstStyle/>
            <a:p>
              <a:r>
                <a:rPr lang="zh-CN" altLang="en-US" sz="1400">
                  <a:solidFill>
                    <a:schemeClr val="bg1"/>
                  </a:solidFill>
                </a:rPr>
                <a:t>OsVmPhysSegAdd函数遍历g_</a:t>
              </a:r>
              <a:r>
                <a:rPr sz="1400">
                  <a:solidFill>
                    <a:schemeClr val="bg1"/>
                  </a:solidFill>
                </a:rPr>
                <a:t>physArea</a:t>
              </a:r>
              <a:r>
                <a:rPr lang="zh-CN" altLang="en-US" sz="1400">
                  <a:solidFill>
                    <a:schemeClr val="bg1"/>
                  </a:solidFill>
                </a:rPr>
                <a:t>数组，执行下列操作，创建物理段，由区划分转成段管理，完成</a:t>
              </a:r>
              <a:r>
                <a:rPr lang="zh-CN" altLang="en-US" sz="1400">
                  <a:solidFill>
                    <a:schemeClr val="bg1"/>
                  </a:solidFill>
                  <a:sym typeface="+mn-ea"/>
                </a:rPr>
                <a:t>对物理段的初始化。</a:t>
              </a:r>
              <a:endParaRPr lang="zh-CN" altLang="en-US" sz="1400">
                <a:solidFill>
                  <a:schemeClr val="bg1"/>
                </a:solidFill>
              </a:endParaRPr>
            </a:p>
          </p:txBody>
        </p:sp>
        <p:sp>
          <p:nvSpPr>
            <p:cNvPr id="13" name="文本框 12"/>
            <p:cNvSpPr txBox="1"/>
            <p:nvPr>
              <p:custDataLst>
                <p:tags r:id="rId3"/>
              </p:custDataLst>
            </p:nvPr>
          </p:nvSpPr>
          <p:spPr>
            <a:xfrm>
              <a:off x="2089" y="6073"/>
              <a:ext cx="12432" cy="483"/>
            </a:xfrm>
            <a:prstGeom prst="rect">
              <a:avLst/>
            </a:prstGeom>
            <a:noFill/>
          </p:spPr>
          <p:txBody>
            <a:bodyPr wrap="square" rtlCol="0">
              <a:spAutoFit/>
            </a:bodyPr>
            <a:lstStyle/>
            <a:p>
              <a:r>
                <a:rPr lang="zh-CN" altLang="en-US" sz="1400">
                  <a:solidFill>
                    <a:schemeClr val="bg1"/>
                  </a:solidFill>
                </a:rPr>
                <a:t>OsVmPhysInit函数遍历段，加入空闲链表和设置置换算法，使用LRU(最近最久未使用)算法。</a:t>
              </a:r>
            </a:p>
          </p:txBody>
        </p:sp>
        <p:pic>
          <p:nvPicPr>
            <p:cNvPr id="14" name="图片 13" descr="2.4.4"/>
            <p:cNvPicPr>
              <a:picLocks noChangeAspect="1"/>
            </p:cNvPicPr>
            <p:nvPr/>
          </p:nvPicPr>
          <p:blipFill>
            <a:blip r:embed="rId9"/>
            <a:stretch>
              <a:fillRect/>
            </a:stretch>
          </p:blipFill>
          <p:spPr>
            <a:xfrm>
              <a:off x="2089" y="6603"/>
              <a:ext cx="9024" cy="2112"/>
            </a:xfrm>
            <a:prstGeom prst="rect">
              <a:avLst/>
            </a:prstGeom>
          </p:spPr>
        </p:pic>
        <p:sp>
          <p:nvSpPr>
            <p:cNvPr id="15" name="文本框 14"/>
            <p:cNvSpPr txBox="1"/>
            <p:nvPr>
              <p:custDataLst>
                <p:tags r:id="rId4"/>
              </p:custDataLst>
            </p:nvPr>
          </p:nvSpPr>
          <p:spPr>
            <a:xfrm>
              <a:off x="8385" y="4097"/>
              <a:ext cx="3568" cy="434"/>
            </a:xfrm>
            <a:prstGeom prst="rect">
              <a:avLst/>
            </a:prstGeom>
            <a:noFill/>
          </p:spPr>
          <p:txBody>
            <a:bodyPr wrap="square" rtlCol="0">
              <a:spAutoFit/>
            </a:bodyPr>
            <a:lstStyle/>
            <a:p>
              <a:r>
                <a:rPr lang="en-US" altLang="zh-CN" sz="1200">
                  <a:solidFill>
                    <a:srgbClr val="0070C0"/>
                  </a:solidFill>
                  <a:sym typeface="+mn-ea"/>
                </a:rPr>
                <a:t> g_vmPhysSegNum</a:t>
              </a:r>
              <a:r>
                <a:rPr lang="zh-CN" altLang="en-US" sz="1200">
                  <a:solidFill>
                    <a:srgbClr val="0070C0"/>
                  </a:solidFill>
                  <a:sym typeface="+mn-ea"/>
                </a:rPr>
                <a:t>是段数</a:t>
              </a:r>
            </a:p>
          </p:txBody>
        </p:sp>
      </p:grpSp>
      <p:sp>
        <p:nvSpPr>
          <p:cNvPr id="18" name="文本占位符 17">
            <a:extLst>
              <a:ext uri="{FF2B5EF4-FFF2-40B4-BE49-F238E27FC236}">
                <a16:creationId xmlns:a16="http://schemas.microsoft.com/office/drawing/2014/main" id="{F87626E0-EB06-8D17-1FCC-07DE67FFE9DA}"/>
              </a:ext>
            </a:extLst>
          </p:cNvPr>
          <p:cNvSpPr>
            <a:spLocks noGrp="1"/>
          </p:cNvSpPr>
          <p:nvPr>
            <p:ph type="body" idx="12"/>
          </p:nvPr>
        </p:nvSpPr>
        <p:spPr/>
        <p:txBody>
          <a:bodyPr/>
          <a:lstStyle/>
          <a:p>
            <a:endParaRPr lang="zh-CN" altLang="en-US"/>
          </a:p>
        </p:txBody>
      </p:sp>
      <p:sp>
        <p:nvSpPr>
          <p:cNvPr id="20" name="文本占位符 19">
            <a:extLst>
              <a:ext uri="{FF2B5EF4-FFF2-40B4-BE49-F238E27FC236}">
                <a16:creationId xmlns:a16="http://schemas.microsoft.com/office/drawing/2014/main" id="{A2BD8AA9-7EA6-CE83-4FB1-1E5A90BC4A88}"/>
              </a:ext>
            </a:extLst>
          </p:cNvPr>
          <p:cNvSpPr>
            <a:spLocks noGrp="1"/>
          </p:cNvSpPr>
          <p:nvPr>
            <p:ph type="body" idx="14"/>
          </p:nvPr>
        </p:nvSpPr>
        <p:spPr/>
        <p:txBody>
          <a:bodyPr/>
          <a:lstStyle/>
          <a:p>
            <a:endParaRPr lang="zh-CN" altLang="en-US"/>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0271" y="239395"/>
            <a:ext cx="5202004" cy="521970"/>
          </a:xfrm>
          <a:prstGeom prst="rect">
            <a:avLst/>
          </a:prstGeom>
          <a:noFill/>
        </p:spPr>
        <p:txBody>
          <a:bodyPr wrap="square" rtlCol="0">
            <a:spAutoFit/>
          </a:bodyPr>
          <a:lstStyle/>
          <a:p>
            <a:r>
              <a:rPr lang="en-US" sz="2800" b="1" dirty="0">
                <a:sym typeface="+mn-ea"/>
              </a:rPr>
              <a:t>2</a:t>
            </a:r>
            <a:r>
              <a:rPr lang="zh-CN" altLang="en-US" sz="2800" b="1" dirty="0">
                <a:sym typeface="+mn-ea"/>
              </a:rPr>
              <a:t>、系统物理页初始化</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1"/>
            </p:custDataLst>
          </p:nvPr>
        </p:nvSpPr>
        <p:spPr>
          <a:xfrm>
            <a:off x="6490970" y="521970"/>
            <a:ext cx="4648200" cy="1198880"/>
          </a:xfrm>
          <a:prstGeom prst="rect">
            <a:avLst/>
          </a:prstGeom>
          <a:noFill/>
        </p:spPr>
        <p:txBody>
          <a:bodyPr wrap="square" rtlCol="0">
            <a:spAutoFit/>
          </a:bodyPr>
          <a:lstStyle/>
          <a:p>
            <a:r>
              <a:rPr lang="zh-CN" altLang="en-US">
                <a:solidFill>
                  <a:schemeClr val="bg1"/>
                </a:solidFill>
                <a:sym typeface="+mn-ea"/>
              </a:rPr>
              <a:t>调用OsVmPageStartup初始化内核物理页</a:t>
            </a:r>
          </a:p>
          <a:p>
            <a:r>
              <a:rPr lang="zh-CN" altLang="en-US">
                <a:solidFill>
                  <a:schemeClr val="bg1"/>
                </a:solidFill>
                <a:sym typeface="+mn-ea"/>
              </a:rPr>
              <a:t>（</a:t>
            </a:r>
            <a:r>
              <a:rPr lang="en-US" altLang="zh-CN">
                <a:solidFill>
                  <a:schemeClr val="bg1"/>
                </a:solidFill>
                <a:sym typeface="+mn-ea"/>
              </a:rPr>
              <a:t>4</a:t>
            </a:r>
            <a:r>
              <a:rPr lang="zh-CN" altLang="en-US">
                <a:solidFill>
                  <a:schemeClr val="bg1"/>
                </a:solidFill>
                <a:sym typeface="+mn-ea"/>
              </a:rPr>
              <a:t>）初始化当前物理页空间所对应的物理页控制块，</a:t>
            </a:r>
            <a:r>
              <a:rPr lang="zh-CN" altLang="en-US">
                <a:solidFill>
                  <a:schemeClr val="bg1"/>
                </a:solidFill>
              </a:rPr>
              <a:t>将每个物理页的起始地址记录在物理页控制块中。</a:t>
            </a:r>
            <a:endParaRPr lang="en-US" altLang="zh-CN">
              <a:solidFill>
                <a:schemeClr val="bg1"/>
              </a:solidFill>
            </a:endParaRPr>
          </a:p>
        </p:txBody>
      </p:sp>
      <p:pic>
        <p:nvPicPr>
          <p:cNvPr id="9" name="图片 8" descr="2.5.2"/>
          <p:cNvPicPr>
            <a:picLocks noChangeAspect="1"/>
          </p:cNvPicPr>
          <p:nvPr/>
        </p:nvPicPr>
        <p:blipFill>
          <a:blip r:embed="rId5"/>
          <a:stretch>
            <a:fillRect/>
          </a:stretch>
        </p:blipFill>
        <p:spPr>
          <a:xfrm>
            <a:off x="6573520" y="1824355"/>
            <a:ext cx="5410200" cy="2758440"/>
          </a:xfrm>
          <a:prstGeom prst="rect">
            <a:avLst/>
          </a:prstGeom>
        </p:spPr>
      </p:pic>
      <p:grpSp>
        <p:nvGrpSpPr>
          <p:cNvPr id="10" name="组合 9"/>
          <p:cNvGrpSpPr/>
          <p:nvPr/>
        </p:nvGrpSpPr>
        <p:grpSpPr>
          <a:xfrm>
            <a:off x="751840" y="2157730"/>
            <a:ext cx="5303520" cy="1656080"/>
            <a:chOff x="1184" y="3398"/>
            <a:chExt cx="8352" cy="2608"/>
          </a:xfrm>
        </p:grpSpPr>
        <p:pic>
          <p:nvPicPr>
            <p:cNvPr id="6" name="图片 5" descr="2.5.1"/>
            <p:cNvPicPr>
              <a:picLocks noChangeAspect="1"/>
            </p:cNvPicPr>
            <p:nvPr/>
          </p:nvPicPr>
          <p:blipFill>
            <a:blip r:embed="rId6"/>
            <a:stretch>
              <a:fillRect/>
            </a:stretch>
          </p:blipFill>
          <p:spPr>
            <a:xfrm>
              <a:off x="1184" y="3978"/>
              <a:ext cx="8352" cy="1476"/>
            </a:xfrm>
            <a:prstGeom prst="rect">
              <a:avLst/>
            </a:prstGeom>
          </p:spPr>
        </p:pic>
        <p:sp>
          <p:nvSpPr>
            <p:cNvPr id="8" name="文本框 7"/>
            <p:cNvSpPr txBox="1"/>
            <p:nvPr/>
          </p:nvSpPr>
          <p:spPr>
            <a:xfrm>
              <a:off x="1184" y="3398"/>
              <a:ext cx="2974" cy="580"/>
            </a:xfrm>
            <a:prstGeom prst="rect">
              <a:avLst/>
            </a:prstGeom>
            <a:noFill/>
          </p:spPr>
          <p:txBody>
            <a:bodyPr wrap="square" rtlCol="0">
              <a:spAutoFit/>
            </a:bodyPr>
            <a:lstStyle/>
            <a:p>
              <a:r>
                <a:rPr lang="zh-CN" altLang="en-US">
                  <a:solidFill>
                    <a:schemeClr val="bg1"/>
                  </a:solidFill>
                </a:rPr>
                <a:t>对每一段：</a:t>
              </a:r>
            </a:p>
          </p:txBody>
        </p:sp>
        <p:sp>
          <p:nvSpPr>
            <p:cNvPr id="11" name="文本框 10"/>
            <p:cNvSpPr txBox="1"/>
            <p:nvPr>
              <p:custDataLst>
                <p:tags r:id="rId2"/>
              </p:custDataLst>
            </p:nvPr>
          </p:nvSpPr>
          <p:spPr>
            <a:xfrm>
              <a:off x="1184" y="5572"/>
              <a:ext cx="8172" cy="434"/>
            </a:xfrm>
            <a:prstGeom prst="rect">
              <a:avLst/>
            </a:prstGeom>
            <a:noFill/>
          </p:spPr>
          <p:txBody>
            <a:bodyPr wrap="square" rtlCol="0">
              <a:spAutoFit/>
            </a:bodyPr>
            <a:lstStyle/>
            <a:p>
              <a:r>
                <a:rPr lang="zh-CN" altLang="en-US" sz="1200">
                  <a:solidFill>
                    <a:srgbClr val="0070C0"/>
                  </a:solidFill>
                </a:rPr>
                <a:t>page是映射的最小单位，是物理地址</a:t>
              </a:r>
            </a:p>
          </p:txBody>
        </p:sp>
        <p:sp>
          <p:nvSpPr>
            <p:cNvPr id="13" name="矩形 12"/>
            <p:cNvSpPr/>
            <p:nvPr>
              <p:custDataLst>
                <p:tags r:id="rId3"/>
              </p:custDataLst>
            </p:nvPr>
          </p:nvSpPr>
          <p:spPr>
            <a:xfrm>
              <a:off x="1184" y="5133"/>
              <a:ext cx="5428" cy="317"/>
            </a:xfrm>
            <a:prstGeom prst="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占位符 13">
            <a:extLst>
              <a:ext uri="{FF2B5EF4-FFF2-40B4-BE49-F238E27FC236}">
                <a16:creationId xmlns:a16="http://schemas.microsoft.com/office/drawing/2014/main" id="{9E56C82B-2A6F-6541-9F8E-9F64E7F5310C}"/>
              </a:ext>
            </a:extLst>
          </p:cNvPr>
          <p:cNvSpPr>
            <a:spLocks noGrp="1"/>
          </p:cNvSpPr>
          <p:nvPr>
            <p:ph type="body" idx="12"/>
          </p:nvPr>
        </p:nvSpPr>
        <p:spPr/>
        <p:txBody>
          <a:bodyPr/>
          <a:lstStyle/>
          <a:p>
            <a:endParaRPr lang="zh-CN" altLang="en-US"/>
          </a:p>
        </p:txBody>
      </p:sp>
      <p:sp>
        <p:nvSpPr>
          <p:cNvPr id="15" name="文本占位符 14">
            <a:extLst>
              <a:ext uri="{FF2B5EF4-FFF2-40B4-BE49-F238E27FC236}">
                <a16:creationId xmlns:a16="http://schemas.microsoft.com/office/drawing/2014/main" id="{B2816E09-1E64-B636-F9FF-B9F6D2364561}"/>
              </a:ext>
            </a:extLst>
          </p:cNvPr>
          <p:cNvSpPr>
            <a:spLocks noGrp="1"/>
          </p:cNvSpPr>
          <p:nvPr>
            <p:ph type="body" idx="14"/>
          </p:nvPr>
        </p:nvSpPr>
        <p:spPr/>
        <p:txBody>
          <a:bodyPr/>
          <a:lstStyle/>
          <a:p>
            <a:endParaRPr lang="zh-CN" altLang="en-US"/>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2878" y="204198"/>
            <a:ext cx="5202004" cy="521970"/>
          </a:xfrm>
          <a:prstGeom prst="rect">
            <a:avLst/>
          </a:prstGeom>
          <a:noFill/>
        </p:spPr>
        <p:txBody>
          <a:bodyPr wrap="square" rtlCol="0">
            <a:spAutoFit/>
          </a:bodyPr>
          <a:lstStyle/>
          <a:p>
            <a:r>
              <a:rPr lang="zh-CN" altLang="en-US" sz="2800" b="1" dirty="0"/>
              <a:t>代码重定位，建立虚拟地址映射</a:t>
            </a:r>
          </a:p>
        </p:txBody>
      </p:sp>
      <p:pic>
        <p:nvPicPr>
          <p:cNvPr id="6" name="图片 5"/>
          <p:cNvPicPr>
            <a:picLocks noChangeAspect="1"/>
          </p:cNvPicPr>
          <p:nvPr/>
        </p:nvPicPr>
        <p:blipFill>
          <a:blip r:embed="rId2"/>
          <a:stretch>
            <a:fillRect/>
          </a:stretch>
        </p:blipFill>
        <p:spPr>
          <a:xfrm>
            <a:off x="982980" y="1470025"/>
            <a:ext cx="6820535" cy="4596765"/>
          </a:xfrm>
          <a:prstGeom prst="rect">
            <a:avLst/>
          </a:prstGeom>
        </p:spPr>
      </p:pic>
      <p:sp>
        <p:nvSpPr>
          <p:cNvPr id="7" name="矩形 6"/>
          <p:cNvSpPr/>
          <p:nvPr/>
        </p:nvSpPr>
        <p:spPr>
          <a:xfrm>
            <a:off x="8704580" y="1503680"/>
            <a:ext cx="2710180" cy="385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当内核被加载到内存中时，他的起始地址叫做加载地址，因为内核是被</a:t>
            </a:r>
            <a:r>
              <a:rPr lang="en-US" altLang="zh-CN"/>
              <a:t>uboot</a:t>
            </a:r>
            <a:r>
              <a:rPr lang="zh-CN" altLang="en-US"/>
              <a:t>加载的，</a:t>
            </a:r>
            <a:r>
              <a:rPr lang="en-US" altLang="zh-CN"/>
              <a:t>uboot</a:t>
            </a:r>
            <a:r>
              <a:rPr lang="zh-CN" altLang="en-US"/>
              <a:t>中对</a:t>
            </a:r>
            <a:r>
              <a:rPr lang="en-US" altLang="zh-CN"/>
              <a:t>mmu</a:t>
            </a:r>
            <a:r>
              <a:rPr lang="zh-CN" altLang="en-US"/>
              <a:t>页表不会做太复杂的映射，一般也就是一一映射，也就是物理地址和虚拟地址值是一样的，所以可以认为内核加载地址值是物理地址。</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9983" y="171449"/>
            <a:ext cx="5202004" cy="521970"/>
          </a:xfrm>
          <a:prstGeom prst="rect">
            <a:avLst/>
          </a:prstGeom>
          <a:noFill/>
        </p:spPr>
        <p:txBody>
          <a:bodyPr wrap="square" rtlCol="0">
            <a:spAutoFit/>
          </a:bodyPr>
          <a:lstStyle/>
          <a:p>
            <a:r>
              <a:rPr lang="en-US" sz="2800" b="1" dirty="0">
                <a:sym typeface="+mn-ea"/>
              </a:rPr>
              <a:t>2</a:t>
            </a:r>
            <a:r>
              <a:rPr lang="zh-CN" altLang="en-US" sz="2800" b="1" dirty="0">
                <a:sym typeface="+mn-ea"/>
              </a:rPr>
              <a:t>、系统物理页初始化</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56540" y="2509520"/>
            <a:ext cx="11227435" cy="2186940"/>
            <a:chOff x="404" y="3952"/>
            <a:chExt cx="17681" cy="3444"/>
          </a:xfrm>
        </p:grpSpPr>
        <p:pic>
          <p:nvPicPr>
            <p:cNvPr id="6" name="图片 5" descr="2.6.1"/>
            <p:cNvPicPr>
              <a:picLocks noChangeAspect="1"/>
            </p:cNvPicPr>
            <p:nvPr/>
          </p:nvPicPr>
          <p:blipFill>
            <a:blip r:embed="rId2"/>
            <a:stretch>
              <a:fillRect/>
            </a:stretch>
          </p:blipFill>
          <p:spPr>
            <a:xfrm>
              <a:off x="6865" y="3952"/>
              <a:ext cx="11220" cy="3444"/>
            </a:xfrm>
            <a:prstGeom prst="rect">
              <a:avLst/>
            </a:prstGeom>
          </p:spPr>
        </p:pic>
        <p:sp>
          <p:nvSpPr>
            <p:cNvPr id="8" name="文本框 7"/>
            <p:cNvSpPr txBox="1"/>
            <p:nvPr/>
          </p:nvSpPr>
          <p:spPr>
            <a:xfrm>
              <a:off x="404" y="4892"/>
              <a:ext cx="6360" cy="1016"/>
            </a:xfrm>
            <a:prstGeom prst="rect">
              <a:avLst/>
            </a:prstGeom>
            <a:noFill/>
          </p:spPr>
          <p:txBody>
            <a:bodyPr wrap="square" rtlCol="0">
              <a:spAutoFit/>
            </a:bodyPr>
            <a:lstStyle/>
            <a:p>
              <a:r>
                <a:rPr lang="zh-CN" altLang="en-US">
                  <a:solidFill>
                    <a:schemeClr val="bg1"/>
                  </a:solidFill>
                </a:rPr>
                <a:t>OsVmPageStartup初始化内核物理页结束，当前物理内存空间分配如右图</a:t>
              </a:r>
            </a:p>
          </p:txBody>
        </p:sp>
      </p:grpSp>
      <p:sp>
        <p:nvSpPr>
          <p:cNvPr id="11" name="文本占位符 10">
            <a:extLst>
              <a:ext uri="{FF2B5EF4-FFF2-40B4-BE49-F238E27FC236}">
                <a16:creationId xmlns:a16="http://schemas.microsoft.com/office/drawing/2014/main" id="{BCE8E8BF-6A49-04D3-0BC9-1DF834015E09}"/>
              </a:ext>
            </a:extLst>
          </p:cNvPr>
          <p:cNvSpPr>
            <a:spLocks noGrp="1"/>
          </p:cNvSpPr>
          <p:nvPr>
            <p:ph type="body" idx="12"/>
          </p:nvPr>
        </p:nvSpPr>
        <p:spPr/>
        <p:txBody>
          <a:bodyPr/>
          <a:lstStyle/>
          <a:p>
            <a:endParaRPr lang="zh-CN" altLang="en-US"/>
          </a:p>
        </p:txBody>
      </p:sp>
      <p:sp>
        <p:nvSpPr>
          <p:cNvPr id="12" name="文本占位符 11">
            <a:extLst>
              <a:ext uri="{FF2B5EF4-FFF2-40B4-BE49-F238E27FC236}">
                <a16:creationId xmlns:a16="http://schemas.microsoft.com/office/drawing/2014/main" id="{B466BA9F-00C7-CBF7-4BE2-E7155FBA2946}"/>
              </a:ext>
            </a:extLst>
          </p:cNvPr>
          <p:cNvSpPr>
            <a:spLocks noGrp="1"/>
          </p:cNvSpPr>
          <p:nvPr>
            <p:ph type="body" idx="14"/>
          </p:nvPr>
        </p:nvSpPr>
        <p:spPr/>
        <p:txBody>
          <a:bodyPr/>
          <a:lstStyle/>
          <a:p>
            <a:endParaRPr lang="zh-CN" altLang="en-US"/>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11644" y="2167255"/>
            <a:ext cx="2496992" cy="3153410"/>
          </a:xfrm>
          <a:prstGeom prst="rect">
            <a:avLst/>
          </a:prstGeom>
          <a:noFill/>
        </p:spPr>
        <p:txBody>
          <a:bodyPr wrap="square" rtlCol="0">
            <a:spAutoFit/>
          </a:bodyPr>
          <a:lstStyle/>
          <a:p>
            <a:pPr algn="ctr"/>
            <a:r>
              <a:rPr lang="en-US" altLang="zh-CN" sz="19900" b="1" dirty="0"/>
              <a:t>3</a:t>
            </a:r>
            <a:endParaRPr lang="zh-CN" altLang="en-US" sz="19900" b="1" dirty="0"/>
          </a:p>
        </p:txBody>
      </p:sp>
      <p:sp>
        <p:nvSpPr>
          <p:cNvPr id="2" name="文本框 1"/>
          <p:cNvSpPr txBox="1"/>
          <p:nvPr>
            <p:custDataLst>
              <p:tags r:id="rId1"/>
            </p:custDataLst>
          </p:nvPr>
        </p:nvSpPr>
        <p:spPr>
          <a:xfrm>
            <a:off x="6071870" y="3082925"/>
            <a:ext cx="4431030" cy="1322070"/>
          </a:xfrm>
          <a:prstGeom prst="rect">
            <a:avLst/>
          </a:prstGeom>
          <a:noFill/>
        </p:spPr>
        <p:txBody>
          <a:bodyPr wrap="square" rtlCol="0">
            <a:spAutoFit/>
          </a:bodyPr>
          <a:lstStyle/>
          <a:p>
            <a:r>
              <a:rPr lang="zh-CN" altLang="en-US" sz="4000" b="1" dirty="0">
                <a:sym typeface="+mn-ea"/>
              </a:rPr>
              <a:t>设置页映射</a:t>
            </a:r>
          </a:p>
          <a:p>
            <a:r>
              <a:rPr lang="zh-CN" altLang="en-US" sz="4000" b="1" dirty="0">
                <a:sym typeface="+mn-ea"/>
              </a:rPr>
              <a:t>（虚实映射初始化）</a:t>
            </a:r>
          </a:p>
        </p:txBody>
      </p:sp>
      <p:sp>
        <p:nvSpPr>
          <p:cNvPr id="18" name="文本占位符 17">
            <a:extLst>
              <a:ext uri="{FF2B5EF4-FFF2-40B4-BE49-F238E27FC236}">
                <a16:creationId xmlns:a16="http://schemas.microsoft.com/office/drawing/2014/main" id="{33E3C190-5FC0-6C37-402E-12EE28A3E7B7}"/>
              </a:ext>
            </a:extLst>
          </p:cNvPr>
          <p:cNvSpPr>
            <a:spLocks noGrp="1"/>
          </p:cNvSpPr>
          <p:nvPr>
            <p:ph type="body" idx="14"/>
          </p:nvPr>
        </p:nvSpPr>
        <p:spPr/>
        <p:txBody>
          <a:bodyPr/>
          <a:lstStyle/>
          <a:p>
            <a:endParaRPr lang="zh-CN" altLang="en-US"/>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2863" y="184901"/>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1672590" y="1377950"/>
            <a:ext cx="8339455" cy="4271010"/>
            <a:chOff x="367" y="2849"/>
            <a:chExt cx="13133" cy="6726"/>
          </a:xfrm>
        </p:grpSpPr>
        <p:grpSp>
          <p:nvGrpSpPr>
            <p:cNvPr id="20" name="组合 19"/>
            <p:cNvGrpSpPr/>
            <p:nvPr/>
          </p:nvGrpSpPr>
          <p:grpSpPr>
            <a:xfrm>
              <a:off x="1170" y="3151"/>
              <a:ext cx="12330" cy="6424"/>
              <a:chOff x="1733" y="2656"/>
              <a:chExt cx="12330" cy="6424"/>
            </a:xfrm>
          </p:grpSpPr>
          <p:grpSp>
            <p:nvGrpSpPr>
              <p:cNvPr id="13" name="组合 12"/>
              <p:cNvGrpSpPr/>
              <p:nvPr/>
            </p:nvGrpSpPr>
            <p:grpSpPr>
              <a:xfrm>
                <a:off x="1733" y="2656"/>
                <a:ext cx="12330" cy="6424"/>
                <a:chOff x="1747" y="1562"/>
                <a:chExt cx="12330" cy="6424"/>
              </a:xfrm>
            </p:grpSpPr>
            <p:grpSp>
              <p:nvGrpSpPr>
                <p:cNvPr id="10" name="组合 9"/>
                <p:cNvGrpSpPr/>
                <p:nvPr/>
              </p:nvGrpSpPr>
              <p:grpSpPr>
                <a:xfrm>
                  <a:off x="1747" y="1562"/>
                  <a:ext cx="12330" cy="6424"/>
                  <a:chOff x="1747" y="1562"/>
                  <a:chExt cx="12330" cy="6424"/>
                </a:xfrm>
              </p:grpSpPr>
              <p:sp>
                <p:nvSpPr>
                  <p:cNvPr id="9" name="矩形 8"/>
                  <p:cNvSpPr/>
                  <p:nvPr/>
                </p:nvSpPr>
                <p:spPr>
                  <a:xfrm>
                    <a:off x="1747" y="1562"/>
                    <a:ext cx="12330" cy="6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ECB019B1-382A-4266-B25C-5B523AA43C14-1" descr="wpp"/>
                  <p:cNvPicPr>
                    <a:picLocks noChangeAspect="1"/>
                  </p:cNvPicPr>
                  <p:nvPr/>
                </p:nvPicPr>
                <p:blipFill>
                  <a:blip r:embed="rId5"/>
                  <a:stretch>
                    <a:fillRect/>
                  </a:stretch>
                </p:blipFill>
                <p:spPr>
                  <a:xfrm>
                    <a:off x="1835" y="1664"/>
                    <a:ext cx="8920" cy="2680"/>
                  </a:xfrm>
                  <a:prstGeom prst="rect">
                    <a:avLst/>
                  </a:prstGeom>
                </p:spPr>
              </p:pic>
            </p:grpSp>
            <p:sp>
              <p:nvSpPr>
                <p:cNvPr id="11" name="文本框 10"/>
                <p:cNvSpPr txBox="1"/>
                <p:nvPr/>
              </p:nvSpPr>
              <p:spPr>
                <a:xfrm>
                  <a:off x="2339" y="1735"/>
                  <a:ext cx="3508" cy="580"/>
                </a:xfrm>
                <a:prstGeom prst="rect">
                  <a:avLst/>
                </a:prstGeom>
                <a:noFill/>
              </p:spPr>
              <p:txBody>
                <a:bodyPr wrap="square" rtlCol="0">
                  <a:spAutoFit/>
                </a:bodyPr>
                <a:lstStyle/>
                <a:p>
                  <a:r>
                    <a:rPr lang="zh-CN" altLang="en-US">
                      <a:solidFill>
                        <a:srgbClr val="0070C0"/>
                      </a:solidFill>
                    </a:rPr>
                    <a:t>程序执行时</a:t>
                  </a:r>
                </a:p>
              </p:txBody>
            </p:sp>
            <p:sp>
              <p:nvSpPr>
                <p:cNvPr id="12" name="文本框 11"/>
                <p:cNvSpPr txBox="1"/>
                <p:nvPr>
                  <p:custDataLst>
                    <p:tags r:id="rId3"/>
                  </p:custDataLst>
                </p:nvPr>
              </p:nvSpPr>
              <p:spPr>
                <a:xfrm>
                  <a:off x="5513" y="2527"/>
                  <a:ext cx="1010" cy="580"/>
                </a:xfrm>
                <a:prstGeom prst="rect">
                  <a:avLst/>
                </a:prstGeom>
                <a:noFill/>
              </p:spPr>
              <p:txBody>
                <a:bodyPr wrap="square" rtlCol="0">
                  <a:spAutoFit/>
                </a:bodyPr>
                <a:lstStyle/>
                <a:p>
                  <a:r>
                    <a:rPr lang="zh-CN" altLang="en-US">
                      <a:solidFill>
                        <a:schemeClr val="tx1"/>
                      </a:solidFill>
                    </a:rPr>
                    <a:t>通过</a:t>
                  </a:r>
                </a:p>
              </p:txBody>
            </p:sp>
          </p:grpSp>
          <p:sp>
            <p:nvSpPr>
              <p:cNvPr id="14" name="矩形 13"/>
              <p:cNvSpPr/>
              <p:nvPr/>
            </p:nvSpPr>
            <p:spPr>
              <a:xfrm>
                <a:off x="7667" y="4201"/>
                <a:ext cx="577" cy="376"/>
              </a:xfrm>
              <a:prstGeom prst="rect">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C9F754DE-2CAD-44b6-B708-469DEB6407EB-2" descr="wpp"/>
              <p:cNvPicPr>
                <a:picLocks noChangeAspect="1"/>
              </p:cNvPicPr>
              <p:nvPr/>
            </p:nvPicPr>
            <p:blipFill>
              <a:blip r:embed="rId6"/>
              <a:stretch>
                <a:fillRect/>
              </a:stretch>
            </p:blipFill>
            <p:spPr>
              <a:xfrm>
                <a:off x="5399" y="5933"/>
                <a:ext cx="5112" cy="2983"/>
              </a:xfrm>
              <a:prstGeom prst="rect">
                <a:avLst/>
              </a:prstGeom>
            </p:spPr>
          </p:pic>
          <p:cxnSp>
            <p:nvCxnSpPr>
              <p:cNvPr id="18" name="直接箭头连接符 17"/>
              <p:cNvCxnSpPr>
                <a:endCxn id="14" idx="2"/>
              </p:cNvCxnSpPr>
              <p:nvPr/>
            </p:nvCxnSpPr>
            <p:spPr>
              <a:xfrm flipV="1">
                <a:off x="7955" y="4577"/>
                <a:ext cx="1" cy="17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custDataLst>
                  <p:tags r:id="rId2"/>
                </p:custDataLst>
              </p:nvPr>
            </p:nvSpPr>
            <p:spPr>
              <a:xfrm>
                <a:off x="7955" y="5094"/>
                <a:ext cx="1010" cy="580"/>
              </a:xfrm>
              <a:prstGeom prst="rect">
                <a:avLst/>
              </a:prstGeom>
              <a:noFill/>
            </p:spPr>
            <p:txBody>
              <a:bodyPr wrap="square" rtlCol="0">
                <a:spAutoFit/>
              </a:bodyPr>
              <a:lstStyle/>
              <a:p>
                <a:r>
                  <a:rPr lang="zh-CN" altLang="en-US">
                    <a:solidFill>
                      <a:schemeClr val="tx1"/>
                    </a:solidFill>
                  </a:rPr>
                  <a:t>描述</a:t>
                </a:r>
              </a:p>
            </p:txBody>
          </p:sp>
        </p:grpSp>
        <p:pic>
          <p:nvPicPr>
            <p:cNvPr id="21" name="ECB019B1-382A-4266-B25C-5B523AA43C14-3" descr="wpp"/>
            <p:cNvPicPr>
              <a:picLocks noChangeAspect="1"/>
            </p:cNvPicPr>
            <p:nvPr/>
          </p:nvPicPr>
          <p:blipFill>
            <a:blip r:embed="rId7"/>
            <a:stretch>
              <a:fillRect/>
            </a:stretch>
          </p:blipFill>
          <p:spPr>
            <a:xfrm>
              <a:off x="367" y="5705"/>
              <a:ext cx="4700" cy="2700"/>
            </a:xfrm>
            <a:prstGeom prst="rect">
              <a:avLst/>
            </a:prstGeom>
          </p:spPr>
        </p:pic>
        <p:cxnSp>
          <p:nvCxnSpPr>
            <p:cNvPr id="22" name="直接箭头连接符 21"/>
            <p:cNvCxnSpPr/>
            <p:nvPr/>
          </p:nvCxnSpPr>
          <p:spPr>
            <a:xfrm flipH="1">
              <a:off x="4389" y="7181"/>
              <a:ext cx="246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custDataLst>
                <p:tags r:id="rId1"/>
              </p:custDataLst>
            </p:nvPr>
          </p:nvSpPr>
          <p:spPr>
            <a:xfrm>
              <a:off x="7392" y="4320"/>
              <a:ext cx="736" cy="376"/>
            </a:xfrm>
            <a:prstGeom prst="rect">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ECB019B1-382A-4266-B25C-5B523AA43C14-4" descr="wpp"/>
            <p:cNvPicPr>
              <a:picLocks noChangeAspect="1"/>
            </p:cNvPicPr>
            <p:nvPr/>
          </p:nvPicPr>
          <p:blipFill>
            <a:blip r:embed="rId8"/>
            <a:stretch>
              <a:fillRect/>
            </a:stretch>
          </p:blipFill>
          <p:spPr>
            <a:xfrm>
              <a:off x="9574" y="2849"/>
              <a:ext cx="3720" cy="2740"/>
            </a:xfrm>
            <a:prstGeom prst="rect">
              <a:avLst/>
            </a:prstGeom>
          </p:spPr>
        </p:pic>
        <p:cxnSp>
          <p:nvCxnSpPr>
            <p:cNvPr id="25" name="直接箭头连接符 24"/>
            <p:cNvCxnSpPr>
              <a:stCxn id="23" idx="3"/>
            </p:cNvCxnSpPr>
            <p:nvPr/>
          </p:nvCxnSpPr>
          <p:spPr>
            <a:xfrm>
              <a:off x="8128" y="4508"/>
              <a:ext cx="2412" cy="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5" name="文本占位符 14">
            <a:extLst>
              <a:ext uri="{FF2B5EF4-FFF2-40B4-BE49-F238E27FC236}">
                <a16:creationId xmlns:a16="http://schemas.microsoft.com/office/drawing/2014/main" id="{25F5D0DC-B5D8-AF06-B52E-43CEF7D9D5B2}"/>
              </a:ext>
            </a:extLst>
          </p:cNvPr>
          <p:cNvSpPr>
            <a:spLocks noGrp="1"/>
          </p:cNvSpPr>
          <p:nvPr>
            <p:ph type="body" idx="12"/>
          </p:nvPr>
        </p:nvSpPr>
        <p:spPr/>
        <p:txBody>
          <a:bodyPr/>
          <a:lstStyle/>
          <a:p>
            <a:endParaRPr lang="zh-CN" altLang="en-US"/>
          </a:p>
        </p:txBody>
      </p:sp>
      <p:sp>
        <p:nvSpPr>
          <p:cNvPr id="17" name="文本占位符 16">
            <a:extLst>
              <a:ext uri="{FF2B5EF4-FFF2-40B4-BE49-F238E27FC236}">
                <a16:creationId xmlns:a16="http://schemas.microsoft.com/office/drawing/2014/main" id="{1F7A6A8C-4747-5B62-E390-3C0B522605C7}"/>
              </a:ext>
            </a:extLst>
          </p:cNvPr>
          <p:cNvSpPr>
            <a:spLocks noGrp="1"/>
          </p:cNvSpPr>
          <p:nvPr>
            <p:ph type="body" idx="14"/>
          </p:nvPr>
        </p:nvSpPr>
        <p:spPr/>
        <p:txBody>
          <a:bodyPr/>
          <a:lstStyle/>
          <a:p>
            <a:endParaRPr lang="zh-CN" altLang="en-US"/>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5165" y="210185"/>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509395" y="5109845"/>
            <a:ext cx="9745980" cy="1016000"/>
          </a:xfrm>
          <a:prstGeom prst="rect">
            <a:avLst/>
          </a:prstGeom>
          <a:noFill/>
        </p:spPr>
        <p:txBody>
          <a:bodyPr wrap="square" rtlCol="0">
            <a:noAutofit/>
          </a:bodyPr>
          <a:lstStyle/>
          <a:p>
            <a:r>
              <a:rPr lang="zh-CN" altLang="en-US">
                <a:solidFill>
                  <a:schemeClr val="bg1"/>
                </a:solidFill>
              </a:rPr>
              <a:t>①使TLB失效，清理虚实映射缓存数据，涉及cp15寄存器和汇编；</a:t>
            </a:r>
          </a:p>
          <a:p>
            <a:r>
              <a:rPr lang="zh-CN" altLang="en-US">
                <a:solidFill>
                  <a:schemeClr val="bg1"/>
                </a:solidFill>
              </a:rPr>
              <a:t>②切换到临时TTB；</a:t>
            </a:r>
          </a:p>
          <a:p>
            <a:r>
              <a:rPr lang="zh-CN" altLang="en-US">
                <a:solidFill>
                  <a:schemeClr val="bg1"/>
                </a:solidFill>
              </a:rPr>
              <a:t>③设置内核地址空间的映射；</a:t>
            </a:r>
          </a:p>
          <a:p>
            <a:endParaRPr lang="zh-CN" altLang="en-US">
              <a:solidFill>
                <a:schemeClr val="bg1"/>
              </a:solidFill>
            </a:endParaRPr>
          </a:p>
        </p:txBody>
      </p:sp>
      <p:sp>
        <p:nvSpPr>
          <p:cNvPr id="24" name="文本框 23"/>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grpSp>
        <p:nvGrpSpPr>
          <p:cNvPr id="10" name="组合 9"/>
          <p:cNvGrpSpPr/>
          <p:nvPr/>
        </p:nvGrpSpPr>
        <p:grpSpPr>
          <a:xfrm>
            <a:off x="2784475" y="1470025"/>
            <a:ext cx="6179820" cy="3241040"/>
            <a:chOff x="4385" y="2315"/>
            <a:chExt cx="9732" cy="5104"/>
          </a:xfrm>
        </p:grpSpPr>
        <p:grpSp>
          <p:nvGrpSpPr>
            <p:cNvPr id="26" name="组合 25"/>
            <p:cNvGrpSpPr/>
            <p:nvPr/>
          </p:nvGrpSpPr>
          <p:grpSpPr>
            <a:xfrm>
              <a:off x="4385" y="2315"/>
              <a:ext cx="9732" cy="5104"/>
              <a:chOff x="4385" y="2315"/>
              <a:chExt cx="9732" cy="5104"/>
            </a:xfrm>
          </p:grpSpPr>
          <p:pic>
            <p:nvPicPr>
              <p:cNvPr id="17" name="图片 16" descr="3.0.1"/>
              <p:cNvPicPr>
                <a:picLocks noChangeAspect="1"/>
              </p:cNvPicPr>
              <p:nvPr/>
            </p:nvPicPr>
            <p:blipFill>
              <a:blip r:embed="rId6"/>
              <a:stretch>
                <a:fillRect/>
              </a:stretch>
            </p:blipFill>
            <p:spPr>
              <a:xfrm>
                <a:off x="4385" y="2315"/>
                <a:ext cx="9733" cy="5105"/>
              </a:xfrm>
              <a:prstGeom prst="rect">
                <a:avLst/>
              </a:prstGeom>
            </p:spPr>
          </p:pic>
          <p:sp>
            <p:nvSpPr>
              <p:cNvPr id="18" name="文本框 17"/>
              <p:cNvSpPr txBox="1"/>
              <p:nvPr/>
            </p:nvSpPr>
            <p:spPr>
              <a:xfrm>
                <a:off x="4620" y="3320"/>
                <a:ext cx="578" cy="580"/>
              </a:xfrm>
              <a:prstGeom prst="rect">
                <a:avLst/>
              </a:prstGeom>
              <a:noFill/>
            </p:spPr>
            <p:txBody>
              <a:bodyPr wrap="square" rtlCol="0">
                <a:spAutoFit/>
              </a:bodyPr>
              <a:lstStyle/>
              <a:p>
                <a:r>
                  <a:rPr lang="zh-CN" altLang="en-US">
                    <a:solidFill>
                      <a:srgbClr val="0070C0"/>
                    </a:solidFill>
                  </a:rPr>
                  <a:t>①</a:t>
                </a:r>
              </a:p>
            </p:txBody>
          </p:sp>
          <p:sp>
            <p:nvSpPr>
              <p:cNvPr id="20" name="文本框 19"/>
              <p:cNvSpPr txBox="1"/>
              <p:nvPr>
                <p:custDataLst>
                  <p:tags r:id="rId2"/>
                </p:custDataLst>
              </p:nvPr>
            </p:nvSpPr>
            <p:spPr>
              <a:xfrm>
                <a:off x="4620" y="4343"/>
                <a:ext cx="578" cy="580"/>
              </a:xfrm>
              <a:prstGeom prst="rect">
                <a:avLst/>
              </a:prstGeom>
              <a:noFill/>
            </p:spPr>
            <p:txBody>
              <a:bodyPr wrap="square" rtlCol="0">
                <a:spAutoFit/>
              </a:bodyPr>
              <a:lstStyle/>
              <a:p>
                <a:r>
                  <a:rPr lang="zh-CN" altLang="en-US">
                    <a:solidFill>
                      <a:srgbClr val="0070C0"/>
                    </a:solidFill>
                  </a:rPr>
                  <a:t>②</a:t>
                </a:r>
              </a:p>
            </p:txBody>
          </p:sp>
          <p:sp>
            <p:nvSpPr>
              <p:cNvPr id="21" name="文本框 20"/>
              <p:cNvSpPr txBox="1"/>
              <p:nvPr>
                <p:custDataLst>
                  <p:tags r:id="rId3"/>
                </p:custDataLst>
              </p:nvPr>
            </p:nvSpPr>
            <p:spPr>
              <a:xfrm>
                <a:off x="4620" y="5556"/>
                <a:ext cx="578" cy="580"/>
              </a:xfrm>
              <a:prstGeom prst="rect">
                <a:avLst/>
              </a:prstGeom>
              <a:noFill/>
            </p:spPr>
            <p:txBody>
              <a:bodyPr wrap="square" rtlCol="0">
                <a:spAutoFit/>
              </a:bodyPr>
              <a:lstStyle/>
              <a:p>
                <a:r>
                  <a:rPr lang="zh-CN" altLang="en-US">
                    <a:solidFill>
                      <a:srgbClr val="0070C0"/>
                    </a:solidFill>
                  </a:rPr>
                  <a:t>③</a:t>
                </a:r>
              </a:p>
            </p:txBody>
          </p:sp>
          <p:sp>
            <p:nvSpPr>
              <p:cNvPr id="22" name="文本框 21"/>
              <p:cNvSpPr txBox="1"/>
              <p:nvPr>
                <p:custDataLst>
                  <p:tags r:id="rId4"/>
                </p:custDataLst>
              </p:nvPr>
            </p:nvSpPr>
            <p:spPr>
              <a:xfrm>
                <a:off x="4620" y="6336"/>
                <a:ext cx="578" cy="580"/>
              </a:xfrm>
              <a:prstGeom prst="rect">
                <a:avLst/>
              </a:prstGeom>
              <a:noFill/>
            </p:spPr>
            <p:txBody>
              <a:bodyPr wrap="square" rtlCol="0">
                <a:spAutoFit/>
              </a:bodyPr>
              <a:lstStyle/>
              <a:p>
                <a:r>
                  <a:rPr lang="zh-CN" altLang="en-US">
                    <a:solidFill>
                      <a:srgbClr val="0070C0"/>
                    </a:solidFill>
                  </a:rPr>
                  <a:t>④</a:t>
                </a:r>
              </a:p>
            </p:txBody>
          </p:sp>
          <p:sp>
            <p:nvSpPr>
              <p:cNvPr id="25" name="文本框 24"/>
              <p:cNvSpPr txBox="1"/>
              <p:nvPr/>
            </p:nvSpPr>
            <p:spPr>
              <a:xfrm>
                <a:off x="10843" y="2315"/>
                <a:ext cx="3032" cy="483"/>
              </a:xfrm>
              <a:prstGeom prst="rect">
                <a:avLst/>
              </a:prstGeom>
              <a:noFill/>
            </p:spPr>
            <p:txBody>
              <a:bodyPr wrap="square" rtlCol="0">
                <a:spAutoFit/>
              </a:bodyPr>
              <a:lstStyle/>
              <a:p>
                <a:r>
                  <a:rPr lang="zh-CN" altLang="en-US" sz="1400">
                    <a:solidFill>
                      <a:srgbClr val="0070C0"/>
                    </a:solidFill>
                  </a:rPr>
                  <a:t>初始化mmu</a:t>
                </a:r>
              </a:p>
            </p:txBody>
          </p:sp>
        </p:grpSp>
        <p:sp>
          <p:nvSpPr>
            <p:cNvPr id="9" name="矩形 8"/>
            <p:cNvSpPr/>
            <p:nvPr/>
          </p:nvSpPr>
          <p:spPr>
            <a:xfrm>
              <a:off x="8750" y="4270"/>
              <a:ext cx="5367" cy="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占位符 7">
            <a:extLst>
              <a:ext uri="{FF2B5EF4-FFF2-40B4-BE49-F238E27FC236}">
                <a16:creationId xmlns:a16="http://schemas.microsoft.com/office/drawing/2014/main" id="{758347BE-F56B-1192-35DA-3CD0E507E9BB}"/>
              </a:ext>
            </a:extLst>
          </p:cNvPr>
          <p:cNvSpPr>
            <a:spLocks noGrp="1"/>
          </p:cNvSpPr>
          <p:nvPr>
            <p:ph type="body" idx="12"/>
          </p:nvPr>
        </p:nvSpPr>
        <p:spPr/>
        <p:txBody>
          <a:bodyPr/>
          <a:lstStyle/>
          <a:p>
            <a:endParaRPr lang="zh-CN" altLang="en-US"/>
          </a:p>
        </p:txBody>
      </p:sp>
      <p:sp>
        <p:nvSpPr>
          <p:cNvPr id="11" name="文本占位符 10">
            <a:extLst>
              <a:ext uri="{FF2B5EF4-FFF2-40B4-BE49-F238E27FC236}">
                <a16:creationId xmlns:a16="http://schemas.microsoft.com/office/drawing/2014/main" id="{F14820B5-DCF4-AFB8-72FF-85A99F963AC2}"/>
              </a:ext>
            </a:extLst>
          </p:cNvPr>
          <p:cNvSpPr>
            <a:spLocks noGrp="1"/>
          </p:cNvSpPr>
          <p:nvPr>
            <p:ph type="body" idx="14"/>
          </p:nvPr>
        </p:nvSpPr>
        <p:spPr/>
        <p:txBody>
          <a:bodyPr/>
          <a:lstStyle/>
          <a:p>
            <a:endParaRPr lang="zh-CN" altLang="en-US"/>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3473" y="194231"/>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sp>
        <p:nvSpPr>
          <p:cNvPr id="8" name="文本框 7"/>
          <p:cNvSpPr txBox="1"/>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1</a:t>
            </a:r>
            <a:r>
              <a:rPr lang="zh-CN" altLang="en-US">
                <a:solidFill>
                  <a:schemeClr val="bg1"/>
                </a:solidFill>
              </a:rPr>
              <a:t>）切换临时页表</a:t>
            </a:r>
            <a:r>
              <a:rPr lang="en-US" altLang="zh-CN">
                <a:solidFill>
                  <a:schemeClr val="bg1"/>
                </a:solidFill>
              </a:rPr>
              <a:t>    OsSwitchTmpTTB </a:t>
            </a:r>
          </a:p>
        </p:txBody>
      </p:sp>
      <p:sp>
        <p:nvSpPr>
          <p:cNvPr id="9" name="文本框 8"/>
          <p:cNvSpPr txBox="1"/>
          <p:nvPr/>
        </p:nvSpPr>
        <p:spPr>
          <a:xfrm>
            <a:off x="2784475" y="1329690"/>
            <a:ext cx="7720330" cy="368300"/>
          </a:xfrm>
          <a:prstGeom prst="rect">
            <a:avLst/>
          </a:prstGeom>
          <a:noFill/>
        </p:spPr>
        <p:txBody>
          <a:bodyPr wrap="square" rtlCol="0">
            <a:spAutoFit/>
          </a:bodyPr>
          <a:lstStyle/>
          <a:p>
            <a:r>
              <a:rPr lang="zh-CN" altLang="en-US">
                <a:solidFill>
                  <a:schemeClr val="bg1"/>
                </a:solidFill>
              </a:rPr>
              <a:t>临时页表在系统用mmu到使用虚拟地址运行这段期间使用</a:t>
            </a:r>
          </a:p>
        </p:txBody>
      </p:sp>
      <p:grpSp>
        <p:nvGrpSpPr>
          <p:cNvPr id="17" name="组合 16"/>
          <p:cNvGrpSpPr/>
          <p:nvPr/>
        </p:nvGrpSpPr>
        <p:grpSpPr>
          <a:xfrm>
            <a:off x="675005" y="2714625"/>
            <a:ext cx="9425940" cy="1938020"/>
            <a:chOff x="1063" y="4275"/>
            <a:chExt cx="14844" cy="3052"/>
          </a:xfrm>
        </p:grpSpPr>
        <p:grpSp>
          <p:nvGrpSpPr>
            <p:cNvPr id="15" name="组合 14"/>
            <p:cNvGrpSpPr/>
            <p:nvPr/>
          </p:nvGrpSpPr>
          <p:grpSpPr>
            <a:xfrm>
              <a:off x="1063" y="4275"/>
              <a:ext cx="10878" cy="3053"/>
              <a:chOff x="1063" y="3019"/>
              <a:chExt cx="10878" cy="3053"/>
            </a:xfrm>
          </p:grpSpPr>
          <p:pic>
            <p:nvPicPr>
              <p:cNvPr id="10" name="图片 9" descr="3.1.1"/>
              <p:cNvPicPr>
                <a:picLocks noChangeAspect="1"/>
              </p:cNvPicPr>
              <p:nvPr/>
            </p:nvPicPr>
            <p:blipFill>
              <a:blip r:embed="rId5"/>
              <a:srcRect t="28399" r="6353" b="48906"/>
              <a:stretch>
                <a:fillRect/>
              </a:stretch>
            </p:blipFill>
            <p:spPr>
              <a:xfrm>
                <a:off x="1063" y="3019"/>
                <a:ext cx="10878" cy="1950"/>
              </a:xfrm>
              <a:prstGeom prst="rect">
                <a:avLst/>
              </a:prstGeom>
            </p:spPr>
          </p:pic>
          <p:pic>
            <p:nvPicPr>
              <p:cNvPr id="11" name="图片 10" descr="3.1.2"/>
              <p:cNvPicPr>
                <a:picLocks noChangeAspect="1"/>
              </p:cNvPicPr>
              <p:nvPr/>
            </p:nvPicPr>
            <p:blipFill>
              <a:blip r:embed="rId6"/>
              <a:stretch>
                <a:fillRect/>
              </a:stretch>
            </p:blipFill>
            <p:spPr>
              <a:xfrm>
                <a:off x="1084" y="5400"/>
                <a:ext cx="8256" cy="672"/>
              </a:xfrm>
              <a:prstGeom prst="rect">
                <a:avLst/>
              </a:prstGeom>
            </p:spPr>
          </p:pic>
          <p:sp>
            <p:nvSpPr>
              <p:cNvPr id="12" name="文本框 11"/>
              <p:cNvSpPr txBox="1"/>
              <p:nvPr>
                <p:custDataLst>
                  <p:tags r:id="rId3"/>
                </p:custDataLst>
              </p:nvPr>
            </p:nvSpPr>
            <p:spPr>
              <a:xfrm>
                <a:off x="6123" y="3613"/>
                <a:ext cx="5818" cy="725"/>
              </a:xfrm>
              <a:prstGeom prst="rect">
                <a:avLst/>
              </a:prstGeom>
              <a:noFill/>
            </p:spPr>
            <p:txBody>
              <a:bodyPr wrap="square" rtlCol="0">
                <a:spAutoFit/>
              </a:bodyPr>
              <a:lstStyle/>
              <a:p>
                <a:r>
                  <a:rPr lang="zh-CN" altLang="en-US" sz="1200">
                    <a:solidFill>
                      <a:srgbClr val="0070C0"/>
                    </a:solidFill>
                  </a:rPr>
                  <a:t>从内核堆空间申请</a:t>
                </a:r>
                <a:r>
                  <a:rPr lang="zh-CN" altLang="en-US" sz="1200">
                    <a:solidFill>
                      <a:srgbClr val="0070C0"/>
                    </a:solidFill>
                    <a:highlight>
                      <a:srgbClr val="FFFF00"/>
                    </a:highlight>
                  </a:rPr>
                  <a:t>16KB</a:t>
                </a:r>
                <a:r>
                  <a:rPr lang="zh-CN" altLang="en-US" sz="1200">
                    <a:solidFill>
                      <a:srgbClr val="0070C0"/>
                    </a:solidFill>
                  </a:rPr>
                  <a:t>内存用于临时页表</a:t>
                </a:r>
              </a:p>
              <a:p>
                <a:r>
                  <a:rPr lang="zh-CN" altLang="en-US" sz="1200">
                    <a:solidFill>
                      <a:srgbClr val="0070C0"/>
                    </a:solidFill>
                  </a:rPr>
                  <a:t>按16K</a:t>
                </a:r>
                <a:r>
                  <a:rPr lang="en-US" altLang="zh-CN" sz="1200">
                    <a:solidFill>
                      <a:srgbClr val="0070C0"/>
                    </a:solidFill>
                  </a:rPr>
                  <a:t>B</a:t>
                </a:r>
                <a:r>
                  <a:rPr lang="zh-CN" altLang="en-US" sz="1200">
                    <a:solidFill>
                      <a:srgbClr val="0070C0"/>
                    </a:solidFill>
                  </a:rPr>
                  <a:t>对齐申请16K</a:t>
                </a:r>
                <a:r>
                  <a:rPr lang="en-US" altLang="zh-CN" sz="1200">
                    <a:solidFill>
                      <a:srgbClr val="0070C0"/>
                    </a:solidFill>
                  </a:rPr>
                  <a:t>B</a:t>
                </a:r>
                <a:r>
                  <a:rPr lang="zh-CN" altLang="en-US" sz="1200">
                    <a:solidFill>
                      <a:srgbClr val="0070C0"/>
                    </a:solidFill>
                  </a:rPr>
                  <a:t>大小的内存存放L1页表项</a:t>
                </a:r>
              </a:p>
            </p:txBody>
          </p:sp>
          <p:cxnSp>
            <p:nvCxnSpPr>
              <p:cNvPr id="14" name="直接箭头连接符 13"/>
              <p:cNvCxnSpPr/>
              <p:nvPr/>
            </p:nvCxnSpPr>
            <p:spPr>
              <a:xfrm>
                <a:off x="8634" y="4034"/>
                <a:ext cx="1747" cy="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6" name="文本框 15"/>
            <p:cNvSpPr txBox="1"/>
            <p:nvPr>
              <p:custDataLst>
                <p:tags r:id="rId2"/>
              </p:custDataLst>
            </p:nvPr>
          </p:nvSpPr>
          <p:spPr>
            <a:xfrm>
              <a:off x="10089" y="6228"/>
              <a:ext cx="5818" cy="725"/>
            </a:xfrm>
            <a:prstGeom prst="rect">
              <a:avLst/>
            </a:prstGeom>
            <a:noFill/>
          </p:spPr>
          <p:txBody>
            <a:bodyPr wrap="square" rtlCol="0">
              <a:spAutoFit/>
            </a:bodyPr>
            <a:lstStyle/>
            <a:p>
              <a:r>
                <a:rPr lang="zh-CN" altLang="en-US" sz="1200">
                  <a:solidFill>
                    <a:srgbClr val="FF0000"/>
                  </a:solidFill>
                </a:rPr>
                <a:t>获取内核地址空间。L1页表项由4096个页表项组成，每个4个字节，共需要</a:t>
              </a:r>
              <a:r>
                <a:rPr lang="zh-CN" altLang="en-US" sz="1200">
                  <a:solidFill>
                    <a:srgbClr val="FF0000"/>
                  </a:solidFill>
                  <a:highlight>
                    <a:srgbClr val="FFFF00"/>
                  </a:highlight>
                </a:rPr>
                <a:t>16K</a:t>
              </a:r>
              <a:r>
                <a:rPr lang="en-US" altLang="zh-CN" sz="1200">
                  <a:solidFill>
                    <a:srgbClr val="FF0000"/>
                  </a:solidFill>
                  <a:highlight>
                    <a:srgbClr val="FFFF00"/>
                  </a:highlight>
                </a:rPr>
                <a:t>B</a:t>
              </a:r>
              <a:r>
                <a:rPr lang="zh-CN" altLang="en-US" sz="1200">
                  <a:solidFill>
                    <a:srgbClr val="FF0000"/>
                  </a:solidFill>
                </a:rPr>
                <a:t>大小。</a:t>
              </a:r>
            </a:p>
          </p:txBody>
        </p:sp>
      </p:grpSp>
      <p:sp>
        <p:nvSpPr>
          <p:cNvPr id="18" name="文本占位符 17">
            <a:extLst>
              <a:ext uri="{FF2B5EF4-FFF2-40B4-BE49-F238E27FC236}">
                <a16:creationId xmlns:a16="http://schemas.microsoft.com/office/drawing/2014/main" id="{31718FF9-83DE-FB22-9235-E91D8274CB9C}"/>
              </a:ext>
            </a:extLst>
          </p:cNvPr>
          <p:cNvSpPr>
            <a:spLocks noGrp="1"/>
          </p:cNvSpPr>
          <p:nvPr>
            <p:ph type="body" idx="12"/>
          </p:nvPr>
        </p:nvSpPr>
        <p:spPr/>
        <p:txBody>
          <a:bodyPr/>
          <a:lstStyle/>
          <a:p>
            <a:endParaRPr lang="zh-CN" altLang="en-US"/>
          </a:p>
        </p:txBody>
      </p:sp>
      <p:sp>
        <p:nvSpPr>
          <p:cNvPr id="19" name="文本占位符 18">
            <a:extLst>
              <a:ext uri="{FF2B5EF4-FFF2-40B4-BE49-F238E27FC236}">
                <a16:creationId xmlns:a16="http://schemas.microsoft.com/office/drawing/2014/main" id="{C6DBAE4D-9A8D-90FE-326A-D23FCD57F2C5}"/>
              </a:ext>
            </a:extLst>
          </p:cNvPr>
          <p:cNvSpPr>
            <a:spLocks noGrp="1"/>
          </p:cNvSpPr>
          <p:nvPr>
            <p:ph type="body" idx="14"/>
          </p:nvPr>
        </p:nvSpPr>
        <p:spPr/>
        <p:txBody>
          <a:bodyPr/>
          <a:lstStyle/>
          <a:p>
            <a:endParaRPr lang="zh-CN" altLang="en-US"/>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8762" y="183822"/>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3.1.1"/>
          <p:cNvPicPr>
            <a:picLocks noChangeAspect="1"/>
          </p:cNvPicPr>
          <p:nvPr/>
        </p:nvPicPr>
        <p:blipFill>
          <a:blip r:embed="rId10"/>
          <a:srcRect l="3375" t="52561" r="9246" b="7111"/>
          <a:stretch>
            <a:fillRect/>
          </a:stretch>
        </p:blipFill>
        <p:spPr>
          <a:xfrm>
            <a:off x="365760" y="2200910"/>
            <a:ext cx="7544435" cy="2575560"/>
          </a:xfrm>
          <a:prstGeom prst="rect">
            <a:avLst/>
          </a:prstGeom>
        </p:spPr>
      </p:pic>
      <p:sp>
        <p:nvSpPr>
          <p:cNvPr id="14" name="矩形 13"/>
          <p:cNvSpPr/>
          <p:nvPr>
            <p:custDataLst>
              <p:tags r:id="rId1"/>
            </p:custDataLst>
          </p:nvPr>
        </p:nvSpPr>
        <p:spPr>
          <a:xfrm>
            <a:off x="388620" y="2257425"/>
            <a:ext cx="3428365" cy="238760"/>
          </a:xfrm>
          <a:prstGeom prst="rect">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2"/>
            </p:custDataLst>
          </p:nvPr>
        </p:nvSpPr>
        <p:spPr>
          <a:xfrm>
            <a:off x="388620" y="2496185"/>
            <a:ext cx="7352030" cy="1778635"/>
          </a:xfrm>
          <a:prstGeom prst="rect">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3"/>
            </p:custDataLst>
          </p:nvPr>
        </p:nvSpPr>
        <p:spPr>
          <a:xfrm>
            <a:off x="388620" y="4284345"/>
            <a:ext cx="6160770" cy="486410"/>
          </a:xfrm>
          <a:prstGeom prst="rect">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custDataLst>
              <p:tags r:id="rId4"/>
            </p:custDataLst>
          </p:nvPr>
        </p:nvSpPr>
        <p:spPr>
          <a:xfrm>
            <a:off x="3816985" y="2200910"/>
            <a:ext cx="367030" cy="368300"/>
          </a:xfrm>
          <a:prstGeom prst="rect">
            <a:avLst/>
          </a:prstGeom>
          <a:noFill/>
        </p:spPr>
        <p:txBody>
          <a:bodyPr wrap="square" rtlCol="0">
            <a:spAutoFit/>
          </a:bodyPr>
          <a:lstStyle/>
          <a:p>
            <a:r>
              <a:rPr lang="zh-CN" altLang="en-US">
                <a:solidFill>
                  <a:srgbClr val="0070C0"/>
                </a:solidFill>
              </a:rPr>
              <a:t>①</a:t>
            </a:r>
          </a:p>
        </p:txBody>
      </p:sp>
      <p:sp>
        <p:nvSpPr>
          <p:cNvPr id="11" name="文本框 10"/>
          <p:cNvSpPr txBox="1"/>
          <p:nvPr>
            <p:custDataLst>
              <p:tags r:id="rId5"/>
            </p:custDataLst>
          </p:nvPr>
        </p:nvSpPr>
        <p:spPr>
          <a:xfrm>
            <a:off x="7255510" y="3244850"/>
            <a:ext cx="367030" cy="368300"/>
          </a:xfrm>
          <a:prstGeom prst="rect">
            <a:avLst/>
          </a:prstGeom>
          <a:noFill/>
        </p:spPr>
        <p:txBody>
          <a:bodyPr wrap="square" rtlCol="0">
            <a:spAutoFit/>
          </a:bodyPr>
          <a:lstStyle/>
          <a:p>
            <a:r>
              <a:rPr lang="zh-CN" altLang="en-US">
                <a:solidFill>
                  <a:srgbClr val="0070C0"/>
                </a:solidFill>
              </a:rPr>
              <a:t>②</a:t>
            </a:r>
          </a:p>
        </p:txBody>
      </p:sp>
      <p:sp>
        <p:nvSpPr>
          <p:cNvPr id="12" name="文本框 11"/>
          <p:cNvSpPr txBox="1"/>
          <p:nvPr>
            <p:custDataLst>
              <p:tags r:id="rId6"/>
            </p:custDataLst>
          </p:nvPr>
        </p:nvSpPr>
        <p:spPr>
          <a:xfrm>
            <a:off x="6549390" y="4402455"/>
            <a:ext cx="367030" cy="368300"/>
          </a:xfrm>
          <a:prstGeom prst="rect">
            <a:avLst/>
          </a:prstGeom>
          <a:noFill/>
        </p:spPr>
        <p:txBody>
          <a:bodyPr wrap="square" rtlCol="0">
            <a:spAutoFit/>
          </a:bodyPr>
          <a:lstStyle/>
          <a:p>
            <a:r>
              <a:rPr lang="zh-CN" altLang="en-US">
                <a:solidFill>
                  <a:srgbClr val="0070C0"/>
                </a:solidFill>
              </a:rPr>
              <a:t>③</a:t>
            </a:r>
          </a:p>
        </p:txBody>
      </p:sp>
      <p:sp>
        <p:nvSpPr>
          <p:cNvPr id="13" name="文本框 12"/>
          <p:cNvSpPr txBox="1"/>
          <p:nvPr/>
        </p:nvSpPr>
        <p:spPr>
          <a:xfrm>
            <a:off x="366395" y="4954270"/>
            <a:ext cx="10855960" cy="1198880"/>
          </a:xfrm>
          <a:prstGeom prst="rect">
            <a:avLst/>
          </a:prstGeom>
          <a:noFill/>
        </p:spPr>
        <p:txBody>
          <a:bodyPr wrap="square" rtlCol="0">
            <a:spAutoFit/>
          </a:bodyPr>
          <a:lstStyle/>
          <a:p>
            <a:r>
              <a:rPr lang="zh-CN" altLang="en-US">
                <a:solidFill>
                  <a:schemeClr val="bg1"/>
                </a:solidFill>
              </a:rPr>
              <a:t>①设置内核虚拟内存地址空间的</a:t>
            </a:r>
            <a:r>
              <a:rPr lang="en-US" altLang="zh-CN">
                <a:solidFill>
                  <a:schemeClr val="bg1"/>
                </a:solidFill>
              </a:rPr>
              <a:t>ttb</a:t>
            </a:r>
            <a:r>
              <a:rPr lang="zh-CN" altLang="en-US">
                <a:solidFill>
                  <a:schemeClr val="bg1"/>
                </a:solidFill>
              </a:rPr>
              <a:t>；</a:t>
            </a:r>
          </a:p>
          <a:p>
            <a:r>
              <a:rPr lang="zh-CN" altLang="en-US">
                <a:solidFill>
                  <a:schemeClr val="bg1"/>
                </a:solidFill>
              </a:rPr>
              <a:t>②把g_firstPageTable数据复制到内核地址空间的转换表。如果复制失败，则直接使用g_firstPageTable。</a:t>
            </a:r>
          </a:p>
          <a:p>
            <a:r>
              <a:rPr lang="zh-CN" altLang="en-US">
                <a:solidFill>
                  <a:schemeClr val="bg1"/>
                </a:solidFill>
              </a:rPr>
              <a:t>③设置内核虚拟地址空间的物理内存基地址，然后写入MMU寄存器。</a:t>
            </a:r>
          </a:p>
          <a:p>
            <a:r>
              <a:rPr lang="en-US" altLang="zh-CN">
                <a:solidFill>
                  <a:schemeClr val="bg1"/>
                </a:solidFill>
              </a:rPr>
              <a:t> </a:t>
            </a:r>
            <a:r>
              <a:rPr lang="zh-CN" altLang="en-US">
                <a:solidFill>
                  <a:schemeClr val="bg1"/>
                </a:solidFill>
              </a:rPr>
              <a:t>（临时页表的物理地址设置到系统ttbr0寄存器中，用于保存页表物理基址）</a:t>
            </a:r>
          </a:p>
        </p:txBody>
      </p:sp>
      <p:sp>
        <p:nvSpPr>
          <p:cNvPr id="15" name="文本框 14"/>
          <p:cNvSpPr txBox="1"/>
          <p:nvPr>
            <p:custDataLst>
              <p:tags r:id="rId7"/>
            </p:custDataLst>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1</a:t>
            </a:r>
            <a:r>
              <a:rPr lang="zh-CN" altLang="en-US">
                <a:solidFill>
                  <a:schemeClr val="bg1"/>
                </a:solidFill>
              </a:rPr>
              <a:t>）切换临时页表</a:t>
            </a:r>
            <a:r>
              <a:rPr lang="en-US" altLang="zh-CN">
                <a:solidFill>
                  <a:schemeClr val="bg1"/>
                </a:solidFill>
              </a:rPr>
              <a:t>    OsSwitchTmpTTB </a:t>
            </a:r>
          </a:p>
        </p:txBody>
      </p:sp>
      <p:sp>
        <p:nvSpPr>
          <p:cNvPr id="17" name="文本框 16"/>
          <p:cNvSpPr txBox="1"/>
          <p:nvPr>
            <p:custDataLst>
              <p:tags r:id="rId8"/>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sp>
        <p:nvSpPr>
          <p:cNvPr id="16" name="文本占位符 15">
            <a:extLst>
              <a:ext uri="{FF2B5EF4-FFF2-40B4-BE49-F238E27FC236}">
                <a16:creationId xmlns:a16="http://schemas.microsoft.com/office/drawing/2014/main" id="{BA5533C7-A10C-AFB1-FE0F-55FCCC7E20B2}"/>
              </a:ext>
            </a:extLst>
          </p:cNvPr>
          <p:cNvSpPr>
            <a:spLocks noGrp="1"/>
          </p:cNvSpPr>
          <p:nvPr>
            <p:ph type="body" idx="12"/>
          </p:nvPr>
        </p:nvSpPr>
        <p:spPr/>
        <p:txBody>
          <a:bodyPr/>
          <a:lstStyle/>
          <a:p>
            <a:endParaRPr lang="zh-CN" altLang="en-US"/>
          </a:p>
        </p:txBody>
      </p:sp>
      <p:sp>
        <p:nvSpPr>
          <p:cNvPr id="19" name="文本占位符 18">
            <a:extLst>
              <a:ext uri="{FF2B5EF4-FFF2-40B4-BE49-F238E27FC236}">
                <a16:creationId xmlns:a16="http://schemas.microsoft.com/office/drawing/2014/main" id="{D141BA32-E6F6-BE45-C51E-525BBEC0EB14}"/>
              </a:ext>
            </a:extLst>
          </p:cNvPr>
          <p:cNvSpPr>
            <a:spLocks noGrp="1"/>
          </p:cNvSpPr>
          <p:nvPr>
            <p:ph type="body" idx="14"/>
          </p:nvPr>
        </p:nvSpPr>
        <p:spPr/>
        <p:txBody>
          <a:bodyPr/>
          <a:lstStyle/>
          <a:p>
            <a:endParaRPr lang="zh-CN" altLang="en-US"/>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1064" y="171449"/>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1"/>
            </p:custDataLst>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2</a:t>
            </a:r>
            <a:r>
              <a:rPr lang="zh-CN" altLang="en-US">
                <a:solidFill>
                  <a:schemeClr val="bg1"/>
                </a:solidFill>
              </a:rPr>
              <a:t>）建立内核新的映射关系</a:t>
            </a:r>
            <a:r>
              <a:rPr lang="en-US" altLang="zh-CN">
                <a:solidFill>
                  <a:schemeClr val="bg1"/>
                </a:solidFill>
              </a:rPr>
              <a:t>    OsSetKSectionAttr</a:t>
            </a:r>
          </a:p>
        </p:txBody>
      </p:sp>
      <p:sp>
        <p:nvSpPr>
          <p:cNvPr id="9" name="文本框 8"/>
          <p:cNvSpPr txBox="1"/>
          <p:nvPr>
            <p:custDataLst>
              <p:tags r:id="rId2"/>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pic>
        <p:nvPicPr>
          <p:cNvPr id="12" name="图片 11" descr="3.2.1"/>
          <p:cNvPicPr>
            <a:picLocks noChangeAspect="1"/>
          </p:cNvPicPr>
          <p:nvPr/>
        </p:nvPicPr>
        <p:blipFill>
          <a:blip r:embed="rId6"/>
          <a:stretch>
            <a:fillRect/>
          </a:stretch>
        </p:blipFill>
        <p:spPr>
          <a:xfrm>
            <a:off x="160020" y="2171065"/>
            <a:ext cx="8688070" cy="3034030"/>
          </a:xfrm>
          <a:prstGeom prst="rect">
            <a:avLst/>
          </a:prstGeom>
        </p:spPr>
      </p:pic>
      <p:sp>
        <p:nvSpPr>
          <p:cNvPr id="18" name="文本框 17"/>
          <p:cNvSpPr txBox="1"/>
          <p:nvPr>
            <p:custDataLst>
              <p:tags r:id="rId3"/>
            </p:custDataLst>
          </p:nvPr>
        </p:nvSpPr>
        <p:spPr>
          <a:xfrm>
            <a:off x="5069205" y="2953385"/>
            <a:ext cx="3198495" cy="275590"/>
          </a:xfrm>
          <a:prstGeom prst="rect">
            <a:avLst/>
          </a:prstGeom>
          <a:noFill/>
        </p:spPr>
        <p:txBody>
          <a:bodyPr wrap="square" rtlCol="0">
            <a:spAutoFit/>
          </a:bodyPr>
          <a:lstStyle/>
          <a:p>
            <a:r>
              <a:rPr sz="1200">
                <a:solidFill>
                  <a:srgbClr val="0070C0"/>
                </a:solidFill>
              </a:rPr>
              <a:t>计算相对内核虚拟地址空间基地址的偏移。</a:t>
            </a:r>
          </a:p>
        </p:txBody>
      </p:sp>
      <p:sp>
        <p:nvSpPr>
          <p:cNvPr id="13" name="文本框 12"/>
          <p:cNvSpPr txBox="1"/>
          <p:nvPr>
            <p:custDataLst>
              <p:tags r:id="rId4"/>
            </p:custDataLst>
          </p:nvPr>
        </p:nvSpPr>
        <p:spPr>
          <a:xfrm>
            <a:off x="8909050" y="3754120"/>
            <a:ext cx="2632075" cy="645160"/>
          </a:xfrm>
          <a:prstGeom prst="rect">
            <a:avLst/>
          </a:prstGeom>
          <a:noFill/>
        </p:spPr>
        <p:txBody>
          <a:bodyPr wrap="square" rtlCol="0">
            <a:spAutoFit/>
          </a:bodyPr>
          <a:lstStyle/>
          <a:p>
            <a:r>
              <a:rPr sz="1200">
                <a:solidFill>
                  <a:schemeClr val="bg1"/>
                </a:solidFill>
              </a:rPr>
              <a:t>先计算相对偏移值的text、rodata、data_bss段的虚拟内存地址，</a:t>
            </a:r>
          </a:p>
          <a:p>
            <a:r>
              <a:rPr sz="1200">
                <a:solidFill>
                  <a:schemeClr val="bg1"/>
                </a:solidFill>
              </a:rPr>
              <a:t>然后创建这些段的虚实映射关系。</a:t>
            </a:r>
          </a:p>
        </p:txBody>
      </p:sp>
      <p:sp>
        <p:nvSpPr>
          <p:cNvPr id="10" name="文本占位符 9">
            <a:extLst>
              <a:ext uri="{FF2B5EF4-FFF2-40B4-BE49-F238E27FC236}">
                <a16:creationId xmlns:a16="http://schemas.microsoft.com/office/drawing/2014/main" id="{E82EFDD2-EF78-08ED-A618-7907694A425E}"/>
              </a:ext>
            </a:extLst>
          </p:cNvPr>
          <p:cNvSpPr>
            <a:spLocks noGrp="1"/>
          </p:cNvSpPr>
          <p:nvPr>
            <p:ph type="body" idx="12"/>
          </p:nvPr>
        </p:nvSpPr>
        <p:spPr/>
        <p:txBody>
          <a:bodyPr/>
          <a:lstStyle/>
          <a:p>
            <a:endParaRPr lang="zh-CN" altLang="en-US"/>
          </a:p>
        </p:txBody>
      </p:sp>
      <p:sp>
        <p:nvSpPr>
          <p:cNvPr id="11" name="文本占位符 10">
            <a:extLst>
              <a:ext uri="{FF2B5EF4-FFF2-40B4-BE49-F238E27FC236}">
                <a16:creationId xmlns:a16="http://schemas.microsoft.com/office/drawing/2014/main" id="{E2454BEB-D3AB-2E19-2406-4CA34B6770A9}"/>
              </a:ext>
            </a:extLst>
          </p:cNvPr>
          <p:cNvSpPr>
            <a:spLocks noGrp="1"/>
          </p:cNvSpPr>
          <p:nvPr>
            <p:ph type="body" idx="14"/>
          </p:nvPr>
        </p:nvSpPr>
        <p:spPr/>
        <p:txBody>
          <a:bodyPr/>
          <a:lstStyle/>
          <a:p>
            <a:endParaRPr lang="zh-CN" altLang="en-US"/>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8246" y="154305"/>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pic>
        <p:nvPicPr>
          <p:cNvPr id="6" name="图片 5" descr="3.2.2"/>
          <p:cNvPicPr>
            <a:picLocks noChangeAspect="1"/>
          </p:cNvPicPr>
          <p:nvPr/>
        </p:nvPicPr>
        <p:blipFill>
          <a:blip r:embed="rId9"/>
          <a:stretch>
            <a:fillRect/>
          </a:stretch>
        </p:blipFill>
        <p:spPr>
          <a:xfrm>
            <a:off x="286385" y="1949450"/>
            <a:ext cx="7492365" cy="4223385"/>
          </a:xfrm>
          <a:prstGeom prst="rect">
            <a:avLst/>
          </a:prstGeom>
        </p:spPr>
      </p:pic>
      <p:sp>
        <p:nvSpPr>
          <p:cNvPr id="10" name="文本框 9"/>
          <p:cNvSpPr txBox="1"/>
          <p:nvPr/>
        </p:nvSpPr>
        <p:spPr>
          <a:xfrm>
            <a:off x="311785" y="1581150"/>
            <a:ext cx="2682240" cy="350520"/>
          </a:xfrm>
          <a:prstGeom prst="rect">
            <a:avLst/>
          </a:prstGeom>
          <a:noFill/>
        </p:spPr>
        <p:txBody>
          <a:bodyPr wrap="square" rtlCol="0">
            <a:noAutofit/>
          </a:bodyPr>
          <a:lstStyle/>
          <a:p>
            <a:r>
              <a:rPr lang="zh-CN" altLang="en-US">
                <a:solidFill>
                  <a:schemeClr val="bg1"/>
                </a:solidFill>
              </a:rPr>
              <a:t>内核空间分为3个部分</a:t>
            </a:r>
          </a:p>
        </p:txBody>
      </p:sp>
      <p:sp>
        <p:nvSpPr>
          <p:cNvPr id="11" name="文本框 10"/>
          <p:cNvSpPr txBox="1"/>
          <p:nvPr>
            <p:custDataLst>
              <p:tags r:id="rId2"/>
            </p:custDataLst>
          </p:nvPr>
        </p:nvSpPr>
        <p:spPr>
          <a:xfrm>
            <a:off x="2698115" y="3035300"/>
            <a:ext cx="1334135" cy="262255"/>
          </a:xfrm>
          <a:prstGeom prst="rect">
            <a:avLst/>
          </a:prstGeom>
          <a:noFill/>
        </p:spPr>
        <p:txBody>
          <a:bodyPr wrap="square" rtlCol="0">
            <a:noAutofit/>
          </a:bodyPr>
          <a:lstStyle/>
          <a:p>
            <a:r>
              <a:rPr lang="zh-CN" altLang="en-US" sz="1200">
                <a:solidFill>
                  <a:srgbClr val="0070C0"/>
                </a:solidFill>
              </a:rPr>
              <a:t>内核代码段</a:t>
            </a:r>
          </a:p>
        </p:txBody>
      </p:sp>
      <p:sp>
        <p:nvSpPr>
          <p:cNvPr id="12" name="文本框 11"/>
          <p:cNvSpPr txBox="1"/>
          <p:nvPr>
            <p:custDataLst>
              <p:tags r:id="rId3"/>
            </p:custDataLst>
          </p:nvPr>
        </p:nvSpPr>
        <p:spPr>
          <a:xfrm>
            <a:off x="2698115" y="4293235"/>
            <a:ext cx="1334135" cy="262255"/>
          </a:xfrm>
          <a:prstGeom prst="rect">
            <a:avLst/>
          </a:prstGeom>
          <a:noFill/>
        </p:spPr>
        <p:txBody>
          <a:bodyPr wrap="square" rtlCol="0">
            <a:noAutofit/>
          </a:bodyPr>
          <a:lstStyle/>
          <a:p>
            <a:r>
              <a:rPr lang="zh-CN" altLang="en-US" sz="1200">
                <a:solidFill>
                  <a:srgbClr val="0070C0"/>
                </a:solidFill>
              </a:rPr>
              <a:t>内核只读段</a:t>
            </a:r>
          </a:p>
        </p:txBody>
      </p:sp>
      <p:sp>
        <p:nvSpPr>
          <p:cNvPr id="13" name="文本框 12"/>
          <p:cNvSpPr txBox="1"/>
          <p:nvPr>
            <p:custDataLst>
              <p:tags r:id="rId4"/>
            </p:custDataLst>
          </p:nvPr>
        </p:nvSpPr>
        <p:spPr>
          <a:xfrm>
            <a:off x="2858135" y="5586095"/>
            <a:ext cx="1334135" cy="262255"/>
          </a:xfrm>
          <a:prstGeom prst="rect">
            <a:avLst/>
          </a:prstGeom>
          <a:noFill/>
        </p:spPr>
        <p:txBody>
          <a:bodyPr wrap="square" rtlCol="0">
            <a:noAutofit/>
          </a:bodyPr>
          <a:lstStyle/>
          <a:p>
            <a:r>
              <a:rPr lang="zh-CN" altLang="en-US" sz="1200">
                <a:solidFill>
                  <a:srgbClr val="0070C0"/>
                </a:solidFill>
              </a:rPr>
              <a:t>内核数据段</a:t>
            </a:r>
          </a:p>
        </p:txBody>
      </p:sp>
      <p:pic>
        <p:nvPicPr>
          <p:cNvPr id="14" name="图片 13" descr="5.35"/>
          <p:cNvPicPr>
            <a:picLocks noChangeAspect="1"/>
          </p:cNvPicPr>
          <p:nvPr>
            <p:custDataLst>
              <p:tags r:id="rId5"/>
            </p:custDataLst>
          </p:nvPr>
        </p:nvPicPr>
        <p:blipFill>
          <a:blip r:embed="rId10"/>
          <a:stretch>
            <a:fillRect/>
          </a:stretch>
        </p:blipFill>
        <p:spPr>
          <a:xfrm>
            <a:off x="6849110" y="3631565"/>
            <a:ext cx="5273040" cy="1584960"/>
          </a:xfrm>
          <a:prstGeom prst="rect">
            <a:avLst/>
          </a:prstGeom>
        </p:spPr>
      </p:pic>
      <p:sp>
        <p:nvSpPr>
          <p:cNvPr id="15" name="矩形 14"/>
          <p:cNvSpPr/>
          <p:nvPr>
            <p:custDataLst>
              <p:tags r:id="rId6"/>
            </p:custDataLst>
          </p:nvPr>
        </p:nvSpPr>
        <p:spPr>
          <a:xfrm>
            <a:off x="311785" y="1936115"/>
            <a:ext cx="3043555" cy="148590"/>
          </a:xfrm>
          <a:prstGeom prst="rect">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7"/>
            </p:custDataLst>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2</a:t>
            </a:r>
            <a:r>
              <a:rPr lang="zh-CN" altLang="en-US">
                <a:solidFill>
                  <a:schemeClr val="bg1"/>
                </a:solidFill>
              </a:rPr>
              <a:t>）建立内核新的映射关系</a:t>
            </a:r>
            <a:r>
              <a:rPr lang="en-US" altLang="zh-CN">
                <a:solidFill>
                  <a:schemeClr val="bg1"/>
                </a:solidFill>
              </a:rPr>
              <a:t>    OsSetKSectionAttr</a:t>
            </a:r>
          </a:p>
        </p:txBody>
      </p:sp>
      <p:sp>
        <p:nvSpPr>
          <p:cNvPr id="17" name="文本占位符 16">
            <a:extLst>
              <a:ext uri="{FF2B5EF4-FFF2-40B4-BE49-F238E27FC236}">
                <a16:creationId xmlns:a16="http://schemas.microsoft.com/office/drawing/2014/main" id="{9D334407-E7EB-B315-958E-53AB4F2C0DCD}"/>
              </a:ext>
            </a:extLst>
          </p:cNvPr>
          <p:cNvSpPr>
            <a:spLocks noGrp="1"/>
          </p:cNvSpPr>
          <p:nvPr>
            <p:ph type="body" idx="12"/>
          </p:nvPr>
        </p:nvSpPr>
        <p:spPr/>
        <p:txBody>
          <a:bodyPr/>
          <a:lstStyle/>
          <a:p>
            <a:endParaRPr lang="zh-CN" altLang="en-US"/>
          </a:p>
        </p:txBody>
      </p:sp>
      <p:sp>
        <p:nvSpPr>
          <p:cNvPr id="18" name="文本占位符 17">
            <a:extLst>
              <a:ext uri="{FF2B5EF4-FFF2-40B4-BE49-F238E27FC236}">
                <a16:creationId xmlns:a16="http://schemas.microsoft.com/office/drawing/2014/main" id="{8381E01D-6261-7026-14F0-A057B9161F10}"/>
              </a:ext>
            </a:extLst>
          </p:cNvPr>
          <p:cNvSpPr>
            <a:spLocks noGrp="1"/>
          </p:cNvSpPr>
          <p:nvPr>
            <p:ph type="body" idx="14"/>
          </p:nvPr>
        </p:nvSpPr>
        <p:spPr/>
        <p:txBody>
          <a:bodyPr/>
          <a:lstStyle/>
          <a:p>
            <a:endParaRPr lang="zh-CN" altLang="en-US"/>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3366" y="145743"/>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grpSp>
        <p:nvGrpSpPr>
          <p:cNvPr id="13" name="组合 12"/>
          <p:cNvGrpSpPr/>
          <p:nvPr/>
        </p:nvGrpSpPr>
        <p:grpSpPr>
          <a:xfrm>
            <a:off x="1622425" y="2182495"/>
            <a:ext cx="9700895" cy="3299460"/>
            <a:chOff x="2555" y="3437"/>
            <a:chExt cx="15277" cy="5196"/>
          </a:xfrm>
        </p:grpSpPr>
        <p:pic>
          <p:nvPicPr>
            <p:cNvPr id="6" name="图片 5" descr="3.2.3"/>
            <p:cNvPicPr>
              <a:picLocks noChangeAspect="1"/>
            </p:cNvPicPr>
            <p:nvPr/>
          </p:nvPicPr>
          <p:blipFill>
            <a:blip r:embed="rId6"/>
            <a:stretch>
              <a:fillRect/>
            </a:stretch>
          </p:blipFill>
          <p:spPr>
            <a:xfrm>
              <a:off x="2555" y="3437"/>
              <a:ext cx="9936" cy="5196"/>
            </a:xfrm>
            <a:prstGeom prst="rect">
              <a:avLst/>
            </a:prstGeom>
          </p:spPr>
        </p:pic>
        <p:sp>
          <p:nvSpPr>
            <p:cNvPr id="10" name="矩形 9"/>
            <p:cNvSpPr/>
            <p:nvPr>
              <p:custDataLst>
                <p:tags r:id="rId3"/>
              </p:custDataLst>
            </p:nvPr>
          </p:nvSpPr>
          <p:spPr>
            <a:xfrm>
              <a:off x="2555" y="6106"/>
              <a:ext cx="9935" cy="2527"/>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4"/>
              </p:custDataLst>
            </p:nvPr>
          </p:nvSpPr>
          <p:spPr>
            <a:xfrm>
              <a:off x="12490" y="6106"/>
              <a:ext cx="5342" cy="1161"/>
            </a:xfrm>
            <a:prstGeom prst="rect">
              <a:avLst/>
            </a:prstGeom>
            <a:noFill/>
          </p:spPr>
          <p:txBody>
            <a:bodyPr wrap="square" rtlCol="0">
              <a:spAutoFit/>
            </a:bodyPr>
            <a:lstStyle/>
            <a:p>
              <a:r>
                <a:rPr lang="zh-CN" altLang="en-US" sz="1400">
                  <a:solidFill>
                    <a:schemeClr val="bg1"/>
                  </a:solidFill>
                </a:rPr>
                <a:t>设置内核虚拟地址区间的</a:t>
              </a:r>
            </a:p>
            <a:p>
              <a:r>
                <a:rPr lang="zh-CN" altLang="en-US" sz="1400">
                  <a:solidFill>
                    <a:schemeClr val="bg1"/>
                  </a:solidFill>
                </a:rPr>
                <a:t>虚拟转换基地址和物理转换基地址，</a:t>
              </a:r>
            </a:p>
            <a:p>
              <a:r>
                <a:rPr lang="zh-CN" altLang="en-US" sz="1400">
                  <a:solidFill>
                    <a:schemeClr val="bg1"/>
                  </a:solidFill>
                </a:rPr>
                <a:t>然后解除虚拟地址的虚实映射。</a:t>
              </a:r>
            </a:p>
          </p:txBody>
        </p:sp>
      </p:grpSp>
      <p:sp>
        <p:nvSpPr>
          <p:cNvPr id="12" name="文本框 11"/>
          <p:cNvSpPr txBox="1"/>
          <p:nvPr>
            <p:custDataLst>
              <p:tags r:id="rId2"/>
            </p:custDataLst>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2</a:t>
            </a:r>
            <a:r>
              <a:rPr lang="zh-CN" altLang="en-US">
                <a:solidFill>
                  <a:schemeClr val="bg1"/>
                </a:solidFill>
              </a:rPr>
              <a:t>）建立内核新的映射关系</a:t>
            </a:r>
            <a:r>
              <a:rPr lang="en-US" altLang="zh-CN">
                <a:solidFill>
                  <a:schemeClr val="bg1"/>
                </a:solidFill>
              </a:rPr>
              <a:t>    OsSetKSectionAttr</a:t>
            </a: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3648" y="158115"/>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sp>
        <p:nvSpPr>
          <p:cNvPr id="13" name="文本框 12"/>
          <p:cNvSpPr txBox="1"/>
          <p:nvPr>
            <p:custDataLst>
              <p:tags r:id="rId2"/>
            </p:custDataLst>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2</a:t>
            </a:r>
            <a:r>
              <a:rPr lang="zh-CN" altLang="en-US">
                <a:solidFill>
                  <a:schemeClr val="bg1"/>
                </a:solidFill>
              </a:rPr>
              <a:t>）建立内核新的映射关系</a:t>
            </a:r>
            <a:r>
              <a:rPr lang="en-US" altLang="zh-CN">
                <a:solidFill>
                  <a:schemeClr val="bg1"/>
                </a:solidFill>
              </a:rPr>
              <a:t>    OsSetKSectionAttr</a:t>
            </a:r>
          </a:p>
        </p:txBody>
      </p:sp>
      <p:grpSp>
        <p:nvGrpSpPr>
          <p:cNvPr id="19" name="组合 18"/>
          <p:cNvGrpSpPr/>
          <p:nvPr/>
        </p:nvGrpSpPr>
        <p:grpSpPr>
          <a:xfrm>
            <a:off x="1269365" y="1710690"/>
            <a:ext cx="8138160" cy="3484880"/>
            <a:chOff x="1999" y="2694"/>
            <a:chExt cx="12816" cy="5488"/>
          </a:xfrm>
        </p:grpSpPr>
        <p:grpSp>
          <p:nvGrpSpPr>
            <p:cNvPr id="14" name="组合 13"/>
            <p:cNvGrpSpPr/>
            <p:nvPr/>
          </p:nvGrpSpPr>
          <p:grpSpPr>
            <a:xfrm>
              <a:off x="1999" y="2694"/>
              <a:ext cx="12816" cy="3372"/>
              <a:chOff x="3324" y="4456"/>
              <a:chExt cx="12816" cy="3372"/>
            </a:xfrm>
          </p:grpSpPr>
          <p:pic>
            <p:nvPicPr>
              <p:cNvPr id="6" name="图片 5" descr="3.2.4"/>
              <p:cNvPicPr>
                <a:picLocks noChangeAspect="1"/>
              </p:cNvPicPr>
              <p:nvPr/>
            </p:nvPicPr>
            <p:blipFill>
              <a:blip r:embed="rId8"/>
              <a:stretch>
                <a:fillRect/>
              </a:stretch>
            </p:blipFill>
            <p:spPr>
              <a:xfrm>
                <a:off x="3324" y="4456"/>
                <a:ext cx="12816" cy="3372"/>
              </a:xfrm>
              <a:prstGeom prst="rect">
                <a:avLst/>
              </a:prstGeom>
            </p:spPr>
          </p:pic>
          <p:sp>
            <p:nvSpPr>
              <p:cNvPr id="12" name="文本框 11"/>
              <p:cNvSpPr txBox="1"/>
              <p:nvPr>
                <p:custDataLst>
                  <p:tags r:id="rId4"/>
                </p:custDataLst>
              </p:nvPr>
            </p:nvSpPr>
            <p:spPr>
              <a:xfrm>
                <a:off x="10974" y="4782"/>
                <a:ext cx="3841" cy="434"/>
              </a:xfrm>
              <a:prstGeom prst="rect">
                <a:avLst/>
              </a:prstGeom>
              <a:noFill/>
            </p:spPr>
            <p:txBody>
              <a:bodyPr wrap="square" rtlCol="0">
                <a:spAutoFit/>
              </a:bodyPr>
              <a:lstStyle/>
              <a:p>
                <a:r>
                  <a:rPr lang="zh-CN" altLang="en-US" sz="1200">
                    <a:solidFill>
                      <a:srgbClr val="0070C0"/>
                    </a:solidFill>
                  </a:rPr>
                  <a:t>映射属性是可读、可写、可执行。</a:t>
                </a:r>
              </a:p>
            </p:txBody>
          </p:sp>
          <p:sp>
            <p:nvSpPr>
              <p:cNvPr id="10" name="矩形 9"/>
              <p:cNvSpPr/>
              <p:nvPr>
                <p:custDataLst>
                  <p:tags r:id="rId5"/>
                </p:custDataLst>
              </p:nvPr>
            </p:nvSpPr>
            <p:spPr>
              <a:xfrm>
                <a:off x="3324" y="5658"/>
                <a:ext cx="8041" cy="968"/>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6"/>
                </p:custDataLst>
              </p:nvPr>
            </p:nvSpPr>
            <p:spPr>
              <a:xfrm>
                <a:off x="11273" y="5780"/>
                <a:ext cx="4542" cy="725"/>
              </a:xfrm>
              <a:prstGeom prst="rect">
                <a:avLst/>
              </a:prstGeom>
              <a:noFill/>
            </p:spPr>
            <p:txBody>
              <a:bodyPr wrap="square" rtlCol="0">
                <a:spAutoFit/>
              </a:bodyPr>
              <a:lstStyle/>
              <a:p>
                <a:r>
                  <a:rPr lang="zh-CN" altLang="en-US" sz="1200">
                    <a:solidFill>
                      <a:srgbClr val="0070C0"/>
                    </a:solidFill>
                  </a:rPr>
                  <a:t>按指定的标签对text段之前的内存区间进行虚实映射。</a:t>
                </a:r>
              </a:p>
            </p:txBody>
          </p:sp>
        </p:grpSp>
        <p:pic>
          <p:nvPicPr>
            <p:cNvPr id="15" name="图片 14" descr="3.2.9"/>
            <p:cNvPicPr>
              <a:picLocks noChangeAspect="1"/>
            </p:cNvPicPr>
            <p:nvPr/>
          </p:nvPicPr>
          <p:blipFill>
            <a:blip r:embed="rId9"/>
            <a:stretch>
              <a:fillRect/>
            </a:stretch>
          </p:blipFill>
          <p:spPr>
            <a:xfrm>
              <a:off x="1999" y="7846"/>
              <a:ext cx="9684" cy="336"/>
            </a:xfrm>
            <a:prstGeom prst="rect">
              <a:avLst/>
            </a:prstGeom>
          </p:spPr>
        </p:pic>
        <p:pic>
          <p:nvPicPr>
            <p:cNvPr id="16" name="图片 15" descr="3.2.8"/>
            <p:cNvPicPr>
              <a:picLocks noChangeAspect="1"/>
            </p:cNvPicPr>
            <p:nvPr/>
          </p:nvPicPr>
          <p:blipFill>
            <a:blip r:embed="rId10"/>
            <a:stretch>
              <a:fillRect/>
            </a:stretch>
          </p:blipFill>
          <p:spPr>
            <a:xfrm>
              <a:off x="1999" y="6790"/>
              <a:ext cx="7896" cy="684"/>
            </a:xfrm>
            <a:prstGeom prst="rect">
              <a:avLst/>
            </a:prstGeom>
          </p:spPr>
        </p:pic>
        <p:sp>
          <p:nvSpPr>
            <p:cNvPr id="17" name="矩形 16"/>
            <p:cNvSpPr/>
            <p:nvPr>
              <p:custDataLst>
                <p:tags r:id="rId3"/>
              </p:custDataLst>
            </p:nvPr>
          </p:nvSpPr>
          <p:spPr>
            <a:xfrm>
              <a:off x="1999" y="3071"/>
              <a:ext cx="5182" cy="824"/>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p:cNvCxnSpPr/>
            <p:nvPr/>
          </p:nvCxnSpPr>
          <p:spPr>
            <a:xfrm flipH="1">
              <a:off x="4274" y="3887"/>
              <a:ext cx="14" cy="2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0" name="文本占位符 19">
            <a:extLst>
              <a:ext uri="{FF2B5EF4-FFF2-40B4-BE49-F238E27FC236}">
                <a16:creationId xmlns:a16="http://schemas.microsoft.com/office/drawing/2014/main" id="{BE9F4899-A1B7-4FC9-D4DF-DF0590D5DD92}"/>
              </a:ext>
            </a:extLst>
          </p:cNvPr>
          <p:cNvSpPr>
            <a:spLocks noGrp="1"/>
          </p:cNvSpPr>
          <p:nvPr>
            <p:ph type="body" idx="12"/>
          </p:nvPr>
        </p:nvSpPr>
        <p:spPr/>
        <p:txBody>
          <a:bodyPr/>
          <a:lstStyle/>
          <a:p>
            <a:endParaRPr lang="zh-CN" altLang="en-US"/>
          </a:p>
        </p:txBody>
      </p:sp>
      <p:sp>
        <p:nvSpPr>
          <p:cNvPr id="21" name="文本占位符 20">
            <a:extLst>
              <a:ext uri="{FF2B5EF4-FFF2-40B4-BE49-F238E27FC236}">
                <a16:creationId xmlns:a16="http://schemas.microsoft.com/office/drawing/2014/main" id="{A9BFC2AE-01C0-1DAB-3C79-06DC879F9E8F}"/>
              </a:ext>
            </a:extLst>
          </p:cNvPr>
          <p:cNvSpPr>
            <a:spLocks noGrp="1"/>
          </p:cNvSpPr>
          <p:nvPr>
            <p:ph type="body" idx="14"/>
          </p:nvPr>
        </p:nvSpPr>
        <p:spPr/>
        <p:txBody>
          <a:bodyPr/>
          <a:lstStyle/>
          <a:p>
            <a:endParaRPr lang="zh-CN"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5470" y="121606"/>
            <a:ext cx="5202004" cy="521970"/>
          </a:xfrm>
          <a:prstGeom prst="rect">
            <a:avLst/>
          </a:prstGeom>
          <a:noFill/>
        </p:spPr>
        <p:txBody>
          <a:bodyPr wrap="square" rtlCol="0">
            <a:spAutoFit/>
          </a:bodyPr>
          <a:lstStyle/>
          <a:p>
            <a:r>
              <a:rPr lang="zh-CN" altLang="en-US" sz="2800" b="1" dirty="0"/>
              <a:t>代码重定位，建立虚拟地址映射</a:t>
            </a:r>
          </a:p>
        </p:txBody>
      </p:sp>
      <p:sp>
        <p:nvSpPr>
          <p:cNvPr id="7" name="矩形 6"/>
          <p:cNvSpPr/>
          <p:nvPr/>
        </p:nvSpPr>
        <p:spPr>
          <a:xfrm>
            <a:off x="8668385" y="1824355"/>
            <a:ext cx="2710180" cy="385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一般并不能保证内核加载到内存时所在的地址就是预期的加载地址，如果不是的话，就需要对内核镜像做重定位。</a:t>
            </a:r>
          </a:p>
          <a:p>
            <a:pPr algn="ctr"/>
            <a:endParaRPr lang="zh-CN" altLang="en-US"/>
          </a:p>
          <a:p>
            <a:pPr algn="ctr"/>
            <a:endParaRPr lang="zh-CN" altLang="en-US"/>
          </a:p>
          <a:p>
            <a:pPr algn="ctr"/>
            <a:endParaRPr lang="zh-CN" altLang="en-US"/>
          </a:p>
          <a:p>
            <a:pPr algn="ctr"/>
            <a:endParaRPr lang="zh-CN" altLang="en-US"/>
          </a:p>
        </p:txBody>
      </p:sp>
      <p:pic>
        <p:nvPicPr>
          <p:cNvPr id="8" name="图片 7"/>
          <p:cNvPicPr>
            <a:picLocks noChangeAspect="1"/>
          </p:cNvPicPr>
          <p:nvPr/>
        </p:nvPicPr>
        <p:blipFill>
          <a:blip r:embed="rId3"/>
          <a:stretch>
            <a:fillRect/>
          </a:stretch>
        </p:blipFill>
        <p:spPr>
          <a:xfrm>
            <a:off x="661035" y="1503680"/>
            <a:ext cx="7301230" cy="489204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9769" y="184150"/>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grpSp>
        <p:nvGrpSpPr>
          <p:cNvPr id="15" name="组合 14"/>
          <p:cNvGrpSpPr/>
          <p:nvPr/>
        </p:nvGrpSpPr>
        <p:grpSpPr>
          <a:xfrm>
            <a:off x="2077085" y="2409190"/>
            <a:ext cx="7266305" cy="3130550"/>
            <a:chOff x="3271" y="3794"/>
            <a:chExt cx="11443" cy="4930"/>
          </a:xfrm>
        </p:grpSpPr>
        <p:pic>
          <p:nvPicPr>
            <p:cNvPr id="6" name="图片 5" descr="3.2.5"/>
            <p:cNvPicPr>
              <a:picLocks noChangeAspect="1"/>
            </p:cNvPicPr>
            <p:nvPr/>
          </p:nvPicPr>
          <p:blipFill>
            <a:blip r:embed="rId5"/>
            <a:stretch>
              <a:fillRect/>
            </a:stretch>
          </p:blipFill>
          <p:spPr>
            <a:xfrm>
              <a:off x="3271" y="3794"/>
              <a:ext cx="11442" cy="4930"/>
            </a:xfrm>
            <a:prstGeom prst="rect">
              <a:avLst/>
            </a:prstGeom>
          </p:spPr>
        </p:pic>
        <p:sp>
          <p:nvSpPr>
            <p:cNvPr id="14" name="矩形 13"/>
            <p:cNvSpPr/>
            <p:nvPr>
              <p:custDataLst>
                <p:tags r:id="rId3"/>
              </p:custDataLst>
            </p:nvPr>
          </p:nvSpPr>
          <p:spPr>
            <a:xfrm>
              <a:off x="3782" y="5919"/>
              <a:ext cx="10932" cy="679"/>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244" y="5485"/>
              <a:ext cx="10179" cy="434"/>
            </a:xfrm>
            <a:prstGeom prst="rect">
              <a:avLst/>
            </a:prstGeom>
            <a:noFill/>
          </p:spPr>
          <p:txBody>
            <a:bodyPr wrap="square" rtlCol="0">
              <a:spAutoFit/>
            </a:bodyPr>
            <a:lstStyle/>
            <a:p>
              <a:r>
                <a:rPr lang="zh-CN" altLang="en-US" sz="1200">
                  <a:solidFill>
                    <a:srgbClr val="0070C0"/>
                  </a:solidFill>
                </a:rPr>
                <a:t>这里把</a:t>
              </a:r>
              <a:r>
                <a:rPr lang="zh-CN" altLang="en-US" sz="1200">
                  <a:solidFill>
                    <a:srgbClr val="0070C0"/>
                  </a:solidFill>
                  <a:sym typeface="+mn-ea"/>
                </a:rPr>
                <a:t>text、rodata、data_bss段的内存区间都映射完了</a:t>
              </a:r>
            </a:p>
          </p:txBody>
        </p:sp>
      </p:grpSp>
      <p:sp>
        <p:nvSpPr>
          <p:cNvPr id="13" name="文本框 12"/>
          <p:cNvSpPr txBox="1"/>
          <p:nvPr>
            <p:custDataLst>
              <p:tags r:id="rId2"/>
            </p:custDataLst>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2</a:t>
            </a:r>
            <a:r>
              <a:rPr lang="zh-CN" altLang="en-US">
                <a:solidFill>
                  <a:schemeClr val="bg1"/>
                </a:solidFill>
              </a:rPr>
              <a:t>）建立内核新的映射关系</a:t>
            </a:r>
            <a:r>
              <a:rPr lang="en-US" altLang="zh-CN">
                <a:solidFill>
                  <a:schemeClr val="bg1"/>
                </a:solidFill>
              </a:rPr>
              <a:t>    OsSetKSectionAttr</a:t>
            </a:r>
          </a:p>
        </p:txBody>
      </p:sp>
      <p:sp>
        <p:nvSpPr>
          <p:cNvPr id="11" name="文本占位符 10">
            <a:extLst>
              <a:ext uri="{FF2B5EF4-FFF2-40B4-BE49-F238E27FC236}">
                <a16:creationId xmlns:a16="http://schemas.microsoft.com/office/drawing/2014/main" id="{5A54422B-D20A-B447-064E-4E8C73073634}"/>
              </a:ext>
            </a:extLst>
          </p:cNvPr>
          <p:cNvSpPr>
            <a:spLocks noGrp="1"/>
          </p:cNvSpPr>
          <p:nvPr>
            <p:ph type="body" idx="12"/>
          </p:nvPr>
        </p:nvSpPr>
        <p:spPr/>
        <p:txBody>
          <a:bodyPr/>
          <a:lstStyle/>
          <a:p>
            <a:endParaRPr lang="zh-CN" altLang="en-US"/>
          </a:p>
        </p:txBody>
      </p:sp>
      <p:sp>
        <p:nvSpPr>
          <p:cNvPr id="12" name="文本占位符 11">
            <a:extLst>
              <a:ext uri="{FF2B5EF4-FFF2-40B4-BE49-F238E27FC236}">
                <a16:creationId xmlns:a16="http://schemas.microsoft.com/office/drawing/2014/main" id="{710101D2-4E4D-2E07-AAB4-7A8D035897C6}"/>
              </a:ext>
            </a:extLst>
          </p:cNvPr>
          <p:cNvSpPr>
            <a:spLocks noGrp="1"/>
          </p:cNvSpPr>
          <p:nvPr>
            <p:ph type="body" idx="14"/>
          </p:nvPr>
        </p:nvSpPr>
        <p:spPr/>
        <p:txBody>
          <a:bodyPr/>
          <a:lstStyle/>
          <a:p>
            <a:endParaRPr lang="zh-CN" altLang="en-US"/>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8473" y="124888"/>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grpSp>
        <p:nvGrpSpPr>
          <p:cNvPr id="12" name="组合 11"/>
          <p:cNvGrpSpPr/>
          <p:nvPr/>
        </p:nvGrpSpPr>
        <p:grpSpPr>
          <a:xfrm>
            <a:off x="288925" y="1767205"/>
            <a:ext cx="7247255" cy="488315"/>
            <a:chOff x="3271" y="7955"/>
            <a:chExt cx="11413" cy="769"/>
          </a:xfrm>
        </p:grpSpPr>
        <p:pic>
          <p:nvPicPr>
            <p:cNvPr id="6" name="图片 5" descr="3.2.5"/>
            <p:cNvPicPr>
              <a:picLocks noChangeAspect="1"/>
            </p:cNvPicPr>
            <p:nvPr/>
          </p:nvPicPr>
          <p:blipFill>
            <a:blip r:embed="rId9"/>
            <a:srcRect t="84402" r="253"/>
            <a:stretch>
              <a:fillRect/>
            </a:stretch>
          </p:blipFill>
          <p:spPr>
            <a:xfrm>
              <a:off x="3271" y="7955"/>
              <a:ext cx="11413" cy="769"/>
            </a:xfrm>
            <a:prstGeom prst="rect">
              <a:avLst/>
            </a:prstGeom>
          </p:spPr>
        </p:pic>
        <p:sp>
          <p:nvSpPr>
            <p:cNvPr id="14" name="矩形 13"/>
            <p:cNvSpPr/>
            <p:nvPr>
              <p:custDataLst>
                <p:tags r:id="rId7"/>
              </p:custDataLst>
            </p:nvPr>
          </p:nvSpPr>
          <p:spPr>
            <a:xfrm>
              <a:off x="3781" y="8045"/>
              <a:ext cx="10298" cy="391"/>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custDataLst>
              <p:tags r:id="rId2"/>
            </p:custDataLst>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2</a:t>
            </a:r>
            <a:r>
              <a:rPr lang="zh-CN" altLang="en-US">
                <a:solidFill>
                  <a:schemeClr val="bg1"/>
                </a:solidFill>
              </a:rPr>
              <a:t>）建立内核新的映射关系</a:t>
            </a:r>
            <a:r>
              <a:rPr lang="en-US" altLang="zh-CN">
                <a:solidFill>
                  <a:schemeClr val="bg1"/>
                </a:solidFill>
              </a:rPr>
              <a:t>    OsSetKSectionAttr</a:t>
            </a:r>
          </a:p>
        </p:txBody>
      </p:sp>
      <p:pic>
        <p:nvPicPr>
          <p:cNvPr id="13" name="图片 12" descr="5.381"/>
          <p:cNvPicPr>
            <a:picLocks noChangeAspect="1"/>
          </p:cNvPicPr>
          <p:nvPr>
            <p:custDataLst>
              <p:tags r:id="rId3"/>
            </p:custDataLst>
          </p:nvPr>
        </p:nvPicPr>
        <p:blipFill>
          <a:blip r:embed="rId10"/>
          <a:stretch>
            <a:fillRect/>
          </a:stretch>
        </p:blipFill>
        <p:spPr>
          <a:xfrm>
            <a:off x="288925" y="2426970"/>
            <a:ext cx="8268335" cy="3928110"/>
          </a:xfrm>
          <a:prstGeom prst="rect">
            <a:avLst/>
          </a:prstGeom>
        </p:spPr>
      </p:pic>
      <p:sp>
        <p:nvSpPr>
          <p:cNvPr id="15" name="矩形 14"/>
          <p:cNvSpPr/>
          <p:nvPr>
            <p:custDataLst>
              <p:tags r:id="rId4"/>
            </p:custDataLst>
          </p:nvPr>
        </p:nvSpPr>
        <p:spPr>
          <a:xfrm>
            <a:off x="612775" y="5614670"/>
            <a:ext cx="7943850" cy="21209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5"/>
            </p:custDataLst>
          </p:nvPr>
        </p:nvSpPr>
        <p:spPr>
          <a:xfrm>
            <a:off x="8557260" y="5249545"/>
            <a:ext cx="2541905" cy="1186180"/>
          </a:xfrm>
          <a:prstGeom prst="rect">
            <a:avLst/>
          </a:prstGeom>
          <a:noFill/>
        </p:spPr>
        <p:txBody>
          <a:bodyPr wrap="square" rtlCol="0">
            <a:noAutofit/>
          </a:bodyPr>
          <a:lstStyle/>
          <a:p>
            <a:r>
              <a:rPr lang="zh-CN" altLang="en-US" sz="1200">
                <a:solidFill>
                  <a:schemeClr val="bg1"/>
                </a:solidFill>
              </a:rPr>
              <a:t>申请虚拟地址区间</a:t>
            </a:r>
          </a:p>
          <a:p>
            <a:r>
              <a:rPr lang="zh-CN" altLang="en-US" sz="1200">
                <a:solidFill>
                  <a:schemeClr val="bg1"/>
                </a:solidFill>
              </a:rPr>
              <a:t>这里不是真的分配物理内存，而是逻辑上画一个连续的区域，标记这个区域可以拿用，表示内存已经归你了。</a:t>
            </a:r>
          </a:p>
        </p:txBody>
      </p:sp>
      <p:pic>
        <p:nvPicPr>
          <p:cNvPr id="17" name="图片 16" descr="5.00"/>
          <p:cNvPicPr>
            <a:picLocks noChangeAspect="1"/>
          </p:cNvPicPr>
          <p:nvPr>
            <p:custDataLst>
              <p:tags r:id="rId6"/>
            </p:custDataLst>
          </p:nvPr>
        </p:nvPicPr>
        <p:blipFill>
          <a:blip r:embed="rId11"/>
          <a:stretch>
            <a:fillRect/>
          </a:stretch>
        </p:blipFill>
        <p:spPr>
          <a:xfrm>
            <a:off x="6216015" y="2790825"/>
            <a:ext cx="5663565" cy="2448560"/>
          </a:xfrm>
          <a:prstGeom prst="rect">
            <a:avLst/>
          </a:prstGeom>
        </p:spPr>
      </p:pic>
      <p:sp>
        <p:nvSpPr>
          <p:cNvPr id="10" name="文本占位符 9">
            <a:extLst>
              <a:ext uri="{FF2B5EF4-FFF2-40B4-BE49-F238E27FC236}">
                <a16:creationId xmlns:a16="http://schemas.microsoft.com/office/drawing/2014/main" id="{8D2A6749-3186-AE3C-0B6C-6BC8136182E4}"/>
              </a:ext>
            </a:extLst>
          </p:cNvPr>
          <p:cNvSpPr>
            <a:spLocks noGrp="1"/>
          </p:cNvSpPr>
          <p:nvPr>
            <p:ph type="body" idx="12"/>
          </p:nvPr>
        </p:nvSpPr>
        <p:spPr/>
        <p:txBody>
          <a:bodyPr/>
          <a:lstStyle/>
          <a:p>
            <a:endParaRPr lang="zh-CN" altLang="en-US"/>
          </a:p>
        </p:txBody>
      </p:sp>
      <p:sp>
        <p:nvSpPr>
          <p:cNvPr id="18" name="文本占位符 17">
            <a:extLst>
              <a:ext uri="{FF2B5EF4-FFF2-40B4-BE49-F238E27FC236}">
                <a16:creationId xmlns:a16="http://schemas.microsoft.com/office/drawing/2014/main" id="{5D166F22-DED3-ECA0-3033-67DE48E137B1}"/>
              </a:ext>
            </a:extLst>
          </p:cNvPr>
          <p:cNvSpPr>
            <a:spLocks noGrp="1"/>
          </p:cNvSpPr>
          <p:nvPr>
            <p:ph type="body" idx="14"/>
          </p:nvPr>
        </p:nvSpPr>
        <p:spPr/>
        <p:txBody>
          <a:bodyPr/>
          <a:lstStyle/>
          <a:p>
            <a:endParaRPr lang="zh-CN" altLang="en-US"/>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1064" y="109855"/>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sp>
        <p:nvSpPr>
          <p:cNvPr id="13" name="文本框 12"/>
          <p:cNvSpPr txBox="1"/>
          <p:nvPr>
            <p:custDataLst>
              <p:tags r:id="rId2"/>
            </p:custDataLst>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3</a:t>
            </a:r>
            <a:r>
              <a:rPr lang="zh-CN" altLang="en-US">
                <a:solidFill>
                  <a:schemeClr val="bg1"/>
                </a:solidFill>
              </a:rPr>
              <a:t>）释放临时TTB</a:t>
            </a:r>
            <a:r>
              <a:rPr lang="en-US" altLang="zh-CN">
                <a:solidFill>
                  <a:schemeClr val="bg1"/>
                </a:solidFill>
              </a:rPr>
              <a:t>    OsKSectionNewAttrEnable</a:t>
            </a:r>
          </a:p>
        </p:txBody>
      </p:sp>
      <p:pic>
        <p:nvPicPr>
          <p:cNvPr id="6" name="图片 5" descr="3.2.11"/>
          <p:cNvPicPr>
            <a:picLocks noChangeAspect="1"/>
          </p:cNvPicPr>
          <p:nvPr/>
        </p:nvPicPr>
        <p:blipFill>
          <a:blip r:embed="rId8"/>
          <a:stretch>
            <a:fillRect/>
          </a:stretch>
        </p:blipFill>
        <p:spPr>
          <a:xfrm>
            <a:off x="1451610" y="1949450"/>
            <a:ext cx="8961120" cy="3749040"/>
          </a:xfrm>
          <a:prstGeom prst="rect">
            <a:avLst/>
          </a:prstGeom>
        </p:spPr>
      </p:pic>
      <p:sp>
        <p:nvSpPr>
          <p:cNvPr id="8" name="文本框 7"/>
          <p:cNvSpPr txBox="1"/>
          <p:nvPr>
            <p:custDataLst>
              <p:tags r:id="rId3"/>
            </p:custDataLst>
          </p:nvPr>
        </p:nvSpPr>
        <p:spPr>
          <a:xfrm>
            <a:off x="4894580" y="2346325"/>
            <a:ext cx="3520440" cy="275590"/>
          </a:xfrm>
          <a:prstGeom prst="rect">
            <a:avLst/>
          </a:prstGeom>
          <a:noFill/>
        </p:spPr>
        <p:txBody>
          <a:bodyPr wrap="square" rtlCol="0">
            <a:spAutoFit/>
          </a:bodyPr>
          <a:lstStyle/>
          <a:p>
            <a:r>
              <a:rPr lang="zh-CN" altLang="en-US" sz="1200">
                <a:solidFill>
                  <a:srgbClr val="0070C0"/>
                </a:solidFill>
              </a:rPr>
              <a:t>获取内核虚拟进程空间</a:t>
            </a:r>
          </a:p>
        </p:txBody>
      </p:sp>
      <p:sp>
        <p:nvSpPr>
          <p:cNvPr id="10" name="文本框 9"/>
          <p:cNvSpPr txBox="1"/>
          <p:nvPr>
            <p:custDataLst>
              <p:tags r:id="rId4"/>
            </p:custDataLst>
          </p:nvPr>
        </p:nvSpPr>
        <p:spPr>
          <a:xfrm>
            <a:off x="7025640" y="3088005"/>
            <a:ext cx="3520440" cy="460375"/>
          </a:xfrm>
          <a:prstGeom prst="rect">
            <a:avLst/>
          </a:prstGeom>
          <a:noFill/>
        </p:spPr>
        <p:txBody>
          <a:bodyPr wrap="square" rtlCol="0">
            <a:spAutoFit/>
          </a:bodyPr>
          <a:lstStyle/>
          <a:p>
            <a:r>
              <a:rPr lang="zh-CN" altLang="en-US" sz="1200">
                <a:solidFill>
                  <a:srgbClr val="0070C0"/>
                </a:solidFill>
              </a:rPr>
              <a:t>设置进程空间MMU的虚拟地址转化表基地址TTB，设置物理内存地址转换表基地址</a:t>
            </a:r>
          </a:p>
        </p:txBody>
      </p:sp>
      <p:sp>
        <p:nvSpPr>
          <p:cNvPr id="11" name="文本框 10"/>
          <p:cNvSpPr txBox="1"/>
          <p:nvPr>
            <p:custDataLst>
              <p:tags r:id="rId5"/>
            </p:custDataLst>
          </p:nvPr>
        </p:nvSpPr>
        <p:spPr>
          <a:xfrm>
            <a:off x="3224530" y="1356360"/>
            <a:ext cx="5767070" cy="645160"/>
          </a:xfrm>
          <a:prstGeom prst="rect">
            <a:avLst/>
          </a:prstGeom>
          <a:noFill/>
        </p:spPr>
        <p:txBody>
          <a:bodyPr wrap="square" rtlCol="0">
            <a:spAutoFit/>
          </a:bodyPr>
          <a:lstStyle/>
          <a:p>
            <a:r>
              <a:rPr lang="zh-CN" altLang="en-US">
                <a:solidFill>
                  <a:schemeClr val="bg1"/>
                </a:solidFill>
              </a:rPr>
              <a:t>操作页表寄存器ttbr0将页表切换为新的内核页表，</a:t>
            </a:r>
          </a:p>
          <a:p>
            <a:r>
              <a:rPr lang="zh-CN" altLang="en-US">
                <a:solidFill>
                  <a:schemeClr val="bg1"/>
                </a:solidFill>
              </a:rPr>
              <a:t>并刷新tlb，最后将之前使用的临时页表内存释放。</a:t>
            </a:r>
          </a:p>
        </p:txBody>
      </p:sp>
      <p:sp>
        <p:nvSpPr>
          <p:cNvPr id="12" name="文本框 11"/>
          <p:cNvSpPr txBox="1"/>
          <p:nvPr>
            <p:custDataLst>
              <p:tags r:id="rId6"/>
            </p:custDataLst>
          </p:nvPr>
        </p:nvSpPr>
        <p:spPr>
          <a:xfrm>
            <a:off x="5195570" y="3712210"/>
            <a:ext cx="3520440" cy="275590"/>
          </a:xfrm>
          <a:prstGeom prst="rect">
            <a:avLst/>
          </a:prstGeom>
          <a:noFill/>
        </p:spPr>
        <p:txBody>
          <a:bodyPr wrap="square" rtlCol="0">
            <a:spAutoFit/>
          </a:bodyPr>
          <a:lstStyle/>
          <a:p>
            <a:r>
              <a:rPr lang="zh-CN" altLang="en-US" sz="1200">
                <a:solidFill>
                  <a:srgbClr val="0070C0"/>
                </a:solidFill>
              </a:rPr>
              <a:t>从CP15 C2寄存器读取TTB地址，取高20位。</a:t>
            </a:r>
          </a:p>
        </p:txBody>
      </p:sp>
      <p:sp>
        <p:nvSpPr>
          <p:cNvPr id="15" name="文本占位符 14">
            <a:extLst>
              <a:ext uri="{FF2B5EF4-FFF2-40B4-BE49-F238E27FC236}">
                <a16:creationId xmlns:a16="http://schemas.microsoft.com/office/drawing/2014/main" id="{2A43CD04-F4BC-7407-A1D2-133D2E1B7482}"/>
              </a:ext>
            </a:extLst>
          </p:cNvPr>
          <p:cNvSpPr>
            <a:spLocks noGrp="1"/>
          </p:cNvSpPr>
          <p:nvPr>
            <p:ph type="body" idx="12"/>
          </p:nvPr>
        </p:nvSpPr>
        <p:spPr/>
        <p:txBody>
          <a:bodyPr/>
          <a:lstStyle/>
          <a:p>
            <a:endParaRPr lang="zh-CN" altLang="en-US"/>
          </a:p>
        </p:txBody>
      </p:sp>
      <p:sp>
        <p:nvSpPr>
          <p:cNvPr id="16" name="文本占位符 15">
            <a:extLst>
              <a:ext uri="{FF2B5EF4-FFF2-40B4-BE49-F238E27FC236}">
                <a16:creationId xmlns:a16="http://schemas.microsoft.com/office/drawing/2014/main" id="{27543EB9-2E38-4D36-768C-AE20CEE900CD}"/>
              </a:ext>
            </a:extLst>
          </p:cNvPr>
          <p:cNvSpPr>
            <a:spLocks noGrp="1"/>
          </p:cNvSpPr>
          <p:nvPr>
            <p:ph type="body" idx="14"/>
          </p:nvPr>
        </p:nvSpPr>
        <p:spPr/>
        <p:txBody>
          <a:bodyPr/>
          <a:lstStyle/>
          <a:p>
            <a:endParaRPr lang="zh-CN" altLang="en-US"/>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6963" y="154305"/>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sp>
        <p:nvSpPr>
          <p:cNvPr id="13" name="文本框 12"/>
          <p:cNvSpPr txBox="1"/>
          <p:nvPr>
            <p:custDataLst>
              <p:tags r:id="rId2"/>
            </p:custDataLst>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2</a:t>
            </a:r>
            <a:r>
              <a:rPr lang="zh-CN" altLang="en-US">
                <a:solidFill>
                  <a:schemeClr val="bg1"/>
                </a:solidFill>
              </a:rPr>
              <a:t>）建立内核新的映射关系</a:t>
            </a:r>
            <a:r>
              <a:rPr lang="en-US" altLang="zh-CN">
                <a:solidFill>
                  <a:schemeClr val="bg1"/>
                </a:solidFill>
              </a:rPr>
              <a:t>    OsSetKSectionAttr</a:t>
            </a:r>
          </a:p>
        </p:txBody>
      </p:sp>
      <p:pic>
        <p:nvPicPr>
          <p:cNvPr id="8" name="图片 7" descr="3.2.10"/>
          <p:cNvPicPr>
            <a:picLocks noChangeAspect="1"/>
          </p:cNvPicPr>
          <p:nvPr/>
        </p:nvPicPr>
        <p:blipFill>
          <a:blip r:embed="rId5"/>
          <a:stretch>
            <a:fillRect/>
          </a:stretch>
        </p:blipFill>
        <p:spPr>
          <a:xfrm>
            <a:off x="2481580" y="1954530"/>
            <a:ext cx="6904355" cy="3645535"/>
          </a:xfrm>
          <a:prstGeom prst="rect">
            <a:avLst/>
          </a:prstGeom>
        </p:spPr>
      </p:pic>
      <p:sp>
        <p:nvSpPr>
          <p:cNvPr id="11" name="文本框 10"/>
          <p:cNvSpPr txBox="1"/>
          <p:nvPr>
            <p:custDataLst>
              <p:tags r:id="rId3"/>
            </p:custDataLst>
          </p:nvPr>
        </p:nvSpPr>
        <p:spPr>
          <a:xfrm>
            <a:off x="4345940" y="1954530"/>
            <a:ext cx="3502660" cy="275590"/>
          </a:xfrm>
          <a:prstGeom prst="rect">
            <a:avLst/>
          </a:prstGeom>
          <a:noFill/>
        </p:spPr>
        <p:txBody>
          <a:bodyPr wrap="square" rtlCol="0">
            <a:spAutoFit/>
          </a:bodyPr>
          <a:lstStyle/>
          <a:p>
            <a:r>
              <a:rPr lang="zh-CN" altLang="en-US" sz="1200"/>
              <a:t>跟前面三个的映射是一样的</a:t>
            </a:r>
            <a:r>
              <a:rPr lang="en-US" altLang="zh-CN" sz="1200"/>
              <a:t>  </a:t>
            </a:r>
            <a:r>
              <a:rPr lang="zh-CN" altLang="en-US" sz="1200"/>
              <a:t>略</a:t>
            </a:r>
          </a:p>
        </p:txBody>
      </p:sp>
      <p:sp>
        <p:nvSpPr>
          <p:cNvPr id="12" name="文本框 11"/>
          <p:cNvSpPr txBox="1"/>
          <p:nvPr/>
        </p:nvSpPr>
        <p:spPr>
          <a:xfrm>
            <a:off x="2512060" y="5851525"/>
            <a:ext cx="4594225" cy="368300"/>
          </a:xfrm>
          <a:prstGeom prst="rect">
            <a:avLst/>
          </a:prstGeom>
          <a:noFill/>
        </p:spPr>
        <p:txBody>
          <a:bodyPr wrap="square" rtlCol="0">
            <a:spAutoFit/>
          </a:bodyPr>
          <a:lstStyle/>
          <a:p>
            <a:r>
              <a:rPr lang="zh-CN" altLang="en-US">
                <a:solidFill>
                  <a:schemeClr val="bg1"/>
                </a:solidFill>
              </a:rPr>
              <a:t>剩余物理页区域是内核kmalloc时使用到的</a:t>
            </a:r>
          </a:p>
        </p:txBody>
      </p:sp>
      <p:sp>
        <p:nvSpPr>
          <p:cNvPr id="10" name="文本占位符 9">
            <a:extLst>
              <a:ext uri="{FF2B5EF4-FFF2-40B4-BE49-F238E27FC236}">
                <a16:creationId xmlns:a16="http://schemas.microsoft.com/office/drawing/2014/main" id="{F2FEDC69-C886-691C-EFA5-33896B5A0857}"/>
              </a:ext>
            </a:extLst>
          </p:cNvPr>
          <p:cNvSpPr>
            <a:spLocks noGrp="1"/>
          </p:cNvSpPr>
          <p:nvPr>
            <p:ph type="body" idx="12"/>
          </p:nvPr>
        </p:nvSpPr>
        <p:spPr/>
        <p:txBody>
          <a:bodyPr/>
          <a:lstStyle/>
          <a:p>
            <a:endParaRPr lang="zh-CN" altLang="en-US"/>
          </a:p>
        </p:txBody>
      </p:sp>
      <p:sp>
        <p:nvSpPr>
          <p:cNvPr id="14" name="文本占位符 13">
            <a:extLst>
              <a:ext uri="{FF2B5EF4-FFF2-40B4-BE49-F238E27FC236}">
                <a16:creationId xmlns:a16="http://schemas.microsoft.com/office/drawing/2014/main" id="{34260587-F2E6-3DAD-DAEB-75EE1A7DE139}"/>
              </a:ext>
            </a:extLst>
          </p:cNvPr>
          <p:cNvSpPr>
            <a:spLocks noGrp="1"/>
          </p:cNvSpPr>
          <p:nvPr>
            <p:ph type="body" idx="14"/>
          </p:nvPr>
        </p:nvSpPr>
        <p:spPr/>
        <p:txBody>
          <a:bodyPr/>
          <a:lstStyle/>
          <a:p>
            <a:endParaRPr lang="zh-CN" altLang="en-US"/>
          </a:p>
        </p:txBody>
      </p:sp>
    </p:spTree>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1567" y="184150"/>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调用OsInitMappingStartUp将内核空间切换成页映射</a:t>
            </a:r>
          </a:p>
        </p:txBody>
      </p:sp>
      <p:sp>
        <p:nvSpPr>
          <p:cNvPr id="6" name="文本框 5"/>
          <p:cNvSpPr txBox="1"/>
          <p:nvPr>
            <p:custDataLst>
              <p:tags r:id="rId2"/>
            </p:custDataLst>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3</a:t>
            </a:r>
            <a:r>
              <a:rPr lang="zh-CN" altLang="en-US">
                <a:solidFill>
                  <a:schemeClr val="bg1"/>
                </a:solidFill>
              </a:rPr>
              <a:t>）释放临时TTB</a:t>
            </a:r>
            <a:r>
              <a:rPr lang="en-US" altLang="zh-CN">
                <a:solidFill>
                  <a:schemeClr val="bg1"/>
                </a:solidFill>
              </a:rPr>
              <a:t>    OsKSectionNewAttrEnable</a:t>
            </a:r>
          </a:p>
        </p:txBody>
      </p:sp>
      <p:pic>
        <p:nvPicPr>
          <p:cNvPr id="8" name="图片 7" descr="3.2.12"/>
          <p:cNvPicPr>
            <a:picLocks noChangeAspect="1"/>
          </p:cNvPicPr>
          <p:nvPr/>
        </p:nvPicPr>
        <p:blipFill>
          <a:blip r:embed="rId4"/>
          <a:stretch>
            <a:fillRect/>
          </a:stretch>
        </p:blipFill>
        <p:spPr>
          <a:xfrm>
            <a:off x="2628265" y="1352550"/>
            <a:ext cx="7145020" cy="5419090"/>
          </a:xfrm>
          <a:prstGeom prst="rect">
            <a:avLst/>
          </a:prstGeom>
        </p:spPr>
      </p:pic>
      <p:sp>
        <p:nvSpPr>
          <p:cNvPr id="11" name="文本占位符 10">
            <a:extLst>
              <a:ext uri="{FF2B5EF4-FFF2-40B4-BE49-F238E27FC236}">
                <a16:creationId xmlns:a16="http://schemas.microsoft.com/office/drawing/2014/main" id="{FF685C92-3510-AE11-4014-37716DA7AFA6}"/>
              </a:ext>
            </a:extLst>
          </p:cNvPr>
          <p:cNvSpPr>
            <a:spLocks noGrp="1"/>
          </p:cNvSpPr>
          <p:nvPr>
            <p:ph type="body" idx="12"/>
          </p:nvPr>
        </p:nvSpPr>
        <p:spPr/>
        <p:txBody>
          <a:bodyPr/>
          <a:lstStyle/>
          <a:p>
            <a:endParaRPr lang="zh-CN" altLang="en-US"/>
          </a:p>
        </p:txBody>
      </p:sp>
      <p:sp>
        <p:nvSpPr>
          <p:cNvPr id="12" name="文本占位符 11">
            <a:extLst>
              <a:ext uri="{FF2B5EF4-FFF2-40B4-BE49-F238E27FC236}">
                <a16:creationId xmlns:a16="http://schemas.microsoft.com/office/drawing/2014/main" id="{1C0595E8-39E5-BB80-EAEE-0710B7E7B795}"/>
              </a:ext>
            </a:extLst>
          </p:cNvPr>
          <p:cNvSpPr>
            <a:spLocks noGrp="1"/>
          </p:cNvSpPr>
          <p:nvPr>
            <p:ph type="body" idx="14"/>
          </p:nvPr>
        </p:nvSpPr>
        <p:spPr/>
        <p:txBody>
          <a:bodyPr/>
          <a:lstStyle/>
          <a:p>
            <a:endParaRPr lang="zh-CN" altLang="en-US"/>
          </a:p>
        </p:txBody>
      </p:sp>
    </p:spTree>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1856" y="145415"/>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虚实映射函数LOS_ArchMmuMap</a:t>
            </a:r>
          </a:p>
        </p:txBody>
      </p:sp>
      <p:grpSp>
        <p:nvGrpSpPr>
          <p:cNvPr id="11" name="组合 10"/>
          <p:cNvGrpSpPr/>
          <p:nvPr/>
        </p:nvGrpSpPr>
        <p:grpSpPr>
          <a:xfrm>
            <a:off x="2070100" y="890270"/>
            <a:ext cx="8054340" cy="5905500"/>
            <a:chOff x="3260" y="1402"/>
            <a:chExt cx="12684" cy="9300"/>
          </a:xfrm>
        </p:grpSpPr>
        <p:pic>
          <p:nvPicPr>
            <p:cNvPr id="6" name="图片 5" descr="3.3.1"/>
            <p:cNvPicPr>
              <a:picLocks noChangeAspect="1"/>
            </p:cNvPicPr>
            <p:nvPr/>
          </p:nvPicPr>
          <p:blipFill>
            <a:blip r:embed="rId5"/>
            <a:stretch>
              <a:fillRect/>
            </a:stretch>
          </p:blipFill>
          <p:spPr>
            <a:xfrm>
              <a:off x="3260" y="1402"/>
              <a:ext cx="12684" cy="9300"/>
            </a:xfrm>
            <a:prstGeom prst="rect">
              <a:avLst/>
            </a:prstGeom>
          </p:spPr>
        </p:pic>
        <p:sp>
          <p:nvSpPr>
            <p:cNvPr id="8" name="文本框 7"/>
            <p:cNvSpPr txBox="1"/>
            <p:nvPr>
              <p:custDataLst>
                <p:tags r:id="rId2"/>
              </p:custDataLst>
            </p:nvPr>
          </p:nvSpPr>
          <p:spPr>
            <a:xfrm>
              <a:off x="7303" y="3299"/>
              <a:ext cx="6369" cy="1250"/>
            </a:xfrm>
            <a:prstGeom prst="rect">
              <a:avLst/>
            </a:prstGeom>
            <a:noFill/>
          </p:spPr>
          <p:txBody>
            <a:bodyPr wrap="square" rtlCol="0">
              <a:noAutofit/>
            </a:bodyPr>
            <a:lstStyle/>
            <a:p>
              <a:r>
                <a:rPr lang="zh-CN" altLang="en-US" sz="1200">
                  <a:solidFill>
                    <a:srgbClr val="0070C0"/>
                  </a:solidFill>
                </a:rPr>
                <a:t>archMmu为MMU配置结构体；</a:t>
              </a:r>
            </a:p>
            <a:p>
              <a:r>
                <a:rPr lang="zh-CN" altLang="en-US" sz="1200">
                  <a:solidFill>
                    <a:srgbClr val="0070C0"/>
                  </a:solidFill>
                </a:rPr>
                <a:t>vaddr和paddr分别是虚拟内存和物理内存的开始地址；</a:t>
              </a:r>
            </a:p>
            <a:p>
              <a:r>
                <a:rPr lang="zh-CN" altLang="en-US" sz="1200">
                  <a:solidFill>
                    <a:srgbClr val="0070C0"/>
                  </a:solidFill>
                </a:rPr>
                <a:t>count为虚拟地址和物理地址映射的数量；</a:t>
              </a:r>
            </a:p>
            <a:p>
              <a:r>
                <a:rPr lang="zh-CN" altLang="en-US" sz="1200">
                  <a:solidFill>
                    <a:srgbClr val="0070C0"/>
                  </a:solidFill>
                </a:rPr>
                <a:t>flags为映射标签。</a:t>
              </a:r>
            </a:p>
          </p:txBody>
        </p:sp>
        <p:sp>
          <p:nvSpPr>
            <p:cNvPr id="10" name="文本框 9"/>
            <p:cNvSpPr txBox="1"/>
            <p:nvPr>
              <p:custDataLst>
                <p:tags r:id="rId3"/>
              </p:custDataLst>
            </p:nvPr>
          </p:nvSpPr>
          <p:spPr>
            <a:xfrm>
              <a:off x="7502" y="9693"/>
              <a:ext cx="6369" cy="745"/>
            </a:xfrm>
            <a:prstGeom prst="rect">
              <a:avLst/>
            </a:prstGeom>
            <a:noFill/>
          </p:spPr>
          <p:txBody>
            <a:bodyPr wrap="square" rtlCol="0">
              <a:noAutofit/>
            </a:bodyPr>
            <a:lstStyle/>
            <a:p>
              <a:r>
                <a:rPr lang="zh-CN" altLang="en-US" sz="1200">
                  <a:solidFill>
                    <a:srgbClr val="0070C0"/>
                  </a:solidFill>
                </a:rPr>
                <a:t>进行函数参数校验，不支持NON-SECURE的标记，</a:t>
              </a:r>
            </a:p>
            <a:p>
              <a:r>
                <a:rPr lang="zh-CN" altLang="en-US" sz="1200">
                  <a:solidFill>
                    <a:srgbClr val="0070C0"/>
                  </a:solidFill>
                </a:rPr>
                <a:t>虚拟地址和物理地址需要内存页4KiB对齐。</a:t>
              </a:r>
            </a:p>
          </p:txBody>
        </p:sp>
      </p:grpSp>
      <p:sp>
        <p:nvSpPr>
          <p:cNvPr id="13" name="文本占位符 12">
            <a:extLst>
              <a:ext uri="{FF2B5EF4-FFF2-40B4-BE49-F238E27FC236}">
                <a16:creationId xmlns:a16="http://schemas.microsoft.com/office/drawing/2014/main" id="{0410088D-D3B9-F372-80A3-FEC62BE14A93}"/>
              </a:ext>
            </a:extLst>
          </p:cNvPr>
          <p:cNvSpPr>
            <a:spLocks noGrp="1"/>
          </p:cNvSpPr>
          <p:nvPr>
            <p:ph type="body" idx="12"/>
          </p:nvPr>
        </p:nvSpPr>
        <p:spPr/>
        <p:txBody>
          <a:bodyPr/>
          <a:lstStyle/>
          <a:p>
            <a:endParaRPr lang="zh-CN" altLang="en-US"/>
          </a:p>
        </p:txBody>
      </p:sp>
      <p:sp>
        <p:nvSpPr>
          <p:cNvPr id="14" name="文本占位符 13">
            <a:extLst>
              <a:ext uri="{FF2B5EF4-FFF2-40B4-BE49-F238E27FC236}">
                <a16:creationId xmlns:a16="http://schemas.microsoft.com/office/drawing/2014/main" id="{A7D2519D-F093-E4F0-6DED-6A5CBF1FBB34}"/>
              </a:ext>
            </a:extLst>
          </p:cNvPr>
          <p:cNvSpPr>
            <a:spLocks noGrp="1"/>
          </p:cNvSpPr>
          <p:nvPr>
            <p:ph type="body" idx="14"/>
          </p:nvPr>
        </p:nvSpPr>
        <p:spPr/>
        <p:txBody>
          <a:bodyPr/>
          <a:lstStyle/>
          <a:p>
            <a:endParaRPr lang="zh-CN" altLang="en-US"/>
          </a:p>
        </p:txBody>
      </p: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4662" y="171449"/>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虚实映射函数LOS_ArchMmuMap</a:t>
            </a:r>
          </a:p>
        </p:txBody>
      </p:sp>
      <p:pic>
        <p:nvPicPr>
          <p:cNvPr id="6" name="图片 5" descr="3.3.2"/>
          <p:cNvPicPr>
            <a:picLocks noChangeAspect="1"/>
          </p:cNvPicPr>
          <p:nvPr/>
        </p:nvPicPr>
        <p:blipFill>
          <a:blip r:embed="rId3"/>
          <a:stretch>
            <a:fillRect/>
          </a:stretch>
        </p:blipFill>
        <p:spPr>
          <a:xfrm>
            <a:off x="160020" y="1470025"/>
            <a:ext cx="9105900" cy="4922520"/>
          </a:xfrm>
          <a:prstGeom prst="rect">
            <a:avLst/>
          </a:prstGeom>
        </p:spPr>
      </p:pic>
      <p:sp>
        <p:nvSpPr>
          <p:cNvPr id="8" name="文本框 7"/>
          <p:cNvSpPr txBox="1"/>
          <p:nvPr/>
        </p:nvSpPr>
        <p:spPr>
          <a:xfrm>
            <a:off x="9265920" y="2073275"/>
            <a:ext cx="2787015" cy="3138170"/>
          </a:xfrm>
          <a:prstGeom prst="rect">
            <a:avLst/>
          </a:prstGeom>
          <a:noFill/>
        </p:spPr>
        <p:txBody>
          <a:bodyPr wrap="square" rtlCol="0">
            <a:spAutoFit/>
          </a:bodyPr>
          <a:lstStyle/>
          <a:p>
            <a:r>
              <a:rPr lang="zh-CN" altLang="en-US">
                <a:solidFill>
                  <a:schemeClr val="bg1"/>
                </a:solidFill>
              </a:rPr>
              <a:t>③处：</a:t>
            </a:r>
          </a:p>
          <a:p>
            <a:r>
              <a:rPr lang="zh-CN" altLang="en-US">
                <a:solidFill>
                  <a:schemeClr val="bg1"/>
                </a:solidFill>
              </a:rPr>
              <a:t>如果是段映射，则调用OsMapSection建立映射关系。这个函数首先将系统的映射标志转换为体系架构相关的属性，然后和物理地址组合成页表项值填入到对应的页表项，最后调整虚拟地址、物理地址和剩余映射大小，参与下一次映射。</a:t>
            </a:r>
          </a:p>
        </p:txBody>
      </p:sp>
      <p:sp>
        <p:nvSpPr>
          <p:cNvPr id="11" name="文本占位符 10">
            <a:extLst>
              <a:ext uri="{FF2B5EF4-FFF2-40B4-BE49-F238E27FC236}">
                <a16:creationId xmlns:a16="http://schemas.microsoft.com/office/drawing/2014/main" id="{5BE0C26E-8070-EEFC-AB07-30374660B2DB}"/>
              </a:ext>
            </a:extLst>
          </p:cNvPr>
          <p:cNvSpPr>
            <a:spLocks noGrp="1"/>
          </p:cNvSpPr>
          <p:nvPr>
            <p:ph type="body" idx="12"/>
          </p:nvPr>
        </p:nvSpPr>
        <p:spPr/>
        <p:txBody>
          <a:bodyPr/>
          <a:lstStyle/>
          <a:p>
            <a:endParaRPr lang="zh-CN" altLang="en-US"/>
          </a:p>
        </p:txBody>
      </p:sp>
      <p:sp>
        <p:nvSpPr>
          <p:cNvPr id="12" name="文本占位符 11">
            <a:extLst>
              <a:ext uri="{FF2B5EF4-FFF2-40B4-BE49-F238E27FC236}">
                <a16:creationId xmlns:a16="http://schemas.microsoft.com/office/drawing/2014/main" id="{00543113-26E9-4CB9-1DBE-7BA91CF2BB35}"/>
              </a:ext>
            </a:extLst>
          </p:cNvPr>
          <p:cNvSpPr>
            <a:spLocks noGrp="1"/>
          </p:cNvSpPr>
          <p:nvPr>
            <p:ph type="body" idx="14"/>
          </p:nvPr>
        </p:nvSpPr>
        <p:spPr/>
        <p:txBody>
          <a:bodyPr/>
          <a:lstStyle/>
          <a:p>
            <a:endParaRPr lang="zh-CN" altLang="en-US"/>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2862" y="184150"/>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虚实映射函数LOS_ArchMmuMap</a:t>
            </a:r>
          </a:p>
        </p:txBody>
      </p:sp>
      <p:pic>
        <p:nvPicPr>
          <p:cNvPr id="6" name="图片 5" descr="3.3.2"/>
          <p:cNvPicPr>
            <a:picLocks noChangeAspect="1"/>
          </p:cNvPicPr>
          <p:nvPr/>
        </p:nvPicPr>
        <p:blipFill>
          <a:blip r:embed="rId3"/>
          <a:stretch>
            <a:fillRect/>
          </a:stretch>
        </p:blipFill>
        <p:spPr>
          <a:xfrm>
            <a:off x="160020" y="1470025"/>
            <a:ext cx="9105900" cy="4922520"/>
          </a:xfrm>
          <a:prstGeom prst="rect">
            <a:avLst/>
          </a:prstGeom>
        </p:spPr>
      </p:pic>
      <p:sp>
        <p:nvSpPr>
          <p:cNvPr id="8" name="文本框 7"/>
          <p:cNvSpPr txBox="1"/>
          <p:nvPr/>
        </p:nvSpPr>
        <p:spPr>
          <a:xfrm>
            <a:off x="9265920" y="2829560"/>
            <a:ext cx="2787015" cy="922020"/>
          </a:xfrm>
          <a:prstGeom prst="rect">
            <a:avLst/>
          </a:prstGeom>
          <a:noFill/>
        </p:spPr>
        <p:txBody>
          <a:bodyPr wrap="square" rtlCol="0">
            <a:spAutoFit/>
          </a:bodyPr>
          <a:lstStyle/>
          <a:p>
            <a:r>
              <a:rPr lang="zh-CN" altLang="en-US">
                <a:solidFill>
                  <a:schemeClr val="bg1"/>
                </a:solidFill>
              </a:rPr>
              <a:t>④处：</a:t>
            </a:r>
          </a:p>
          <a:p>
            <a:r>
              <a:rPr lang="zh-CN" altLang="en-US">
                <a:solidFill>
                  <a:schemeClr val="bg1"/>
                </a:solidFill>
              </a:rPr>
              <a:t>使用的是页映射，则首先获得页目录项的地址。</a:t>
            </a:r>
          </a:p>
        </p:txBody>
      </p:sp>
      <p:sp>
        <p:nvSpPr>
          <p:cNvPr id="11" name="文本占位符 10">
            <a:extLst>
              <a:ext uri="{FF2B5EF4-FFF2-40B4-BE49-F238E27FC236}">
                <a16:creationId xmlns:a16="http://schemas.microsoft.com/office/drawing/2014/main" id="{DD6D41A7-CCD8-EBE0-773B-024C10115C82}"/>
              </a:ext>
            </a:extLst>
          </p:cNvPr>
          <p:cNvSpPr>
            <a:spLocks noGrp="1"/>
          </p:cNvSpPr>
          <p:nvPr>
            <p:ph type="body" idx="12"/>
          </p:nvPr>
        </p:nvSpPr>
        <p:spPr/>
        <p:txBody>
          <a:bodyPr/>
          <a:lstStyle/>
          <a:p>
            <a:endParaRPr lang="zh-CN" altLang="en-US"/>
          </a:p>
        </p:txBody>
      </p:sp>
      <p:sp>
        <p:nvSpPr>
          <p:cNvPr id="12" name="文本占位符 11">
            <a:extLst>
              <a:ext uri="{FF2B5EF4-FFF2-40B4-BE49-F238E27FC236}">
                <a16:creationId xmlns:a16="http://schemas.microsoft.com/office/drawing/2014/main" id="{AFE2FB00-571F-0003-B306-76FB39075489}"/>
              </a:ext>
            </a:extLst>
          </p:cNvPr>
          <p:cNvSpPr>
            <a:spLocks noGrp="1"/>
          </p:cNvSpPr>
          <p:nvPr>
            <p:ph type="body" idx="14"/>
          </p:nvPr>
        </p:nvSpPr>
        <p:spPr/>
        <p:txBody>
          <a:bodyPr/>
          <a:lstStyle/>
          <a:p>
            <a:endParaRPr lang="zh-CN" altLang="en-US"/>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8246" y="184150"/>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虚实映射函数LOS_ArchMmuMap</a:t>
            </a:r>
          </a:p>
        </p:txBody>
      </p:sp>
      <p:sp>
        <p:nvSpPr>
          <p:cNvPr id="13" name="文本框 12"/>
          <p:cNvSpPr txBox="1"/>
          <p:nvPr>
            <p:custDataLst>
              <p:tags r:id="rId2"/>
            </p:custDataLst>
          </p:nvPr>
        </p:nvSpPr>
        <p:spPr>
          <a:xfrm>
            <a:off x="2628265" y="984250"/>
            <a:ext cx="7472680"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1</a:t>
            </a:r>
            <a:r>
              <a:rPr lang="zh-CN" altLang="en-US">
                <a:solidFill>
                  <a:schemeClr val="bg1"/>
                </a:solidFill>
              </a:rPr>
              <a:t>）</a:t>
            </a:r>
            <a:r>
              <a:rPr lang="zh-CN" altLang="en-US">
                <a:solidFill>
                  <a:schemeClr val="bg1"/>
                </a:solidFill>
                <a:sym typeface="+mn-ea"/>
              </a:rPr>
              <a:t>OsMapSection生成L1 section类型页表项并保存。</a:t>
            </a:r>
          </a:p>
        </p:txBody>
      </p:sp>
      <p:pic>
        <p:nvPicPr>
          <p:cNvPr id="6" name="图片 5" descr="3.3.3"/>
          <p:cNvPicPr>
            <a:picLocks noChangeAspect="1"/>
          </p:cNvPicPr>
          <p:nvPr/>
        </p:nvPicPr>
        <p:blipFill>
          <a:blip r:embed="rId4"/>
          <a:stretch>
            <a:fillRect/>
          </a:stretch>
        </p:blipFill>
        <p:spPr>
          <a:xfrm>
            <a:off x="600075" y="1949450"/>
            <a:ext cx="10995025" cy="3535045"/>
          </a:xfrm>
          <a:prstGeom prst="rect">
            <a:avLst/>
          </a:prstGeom>
        </p:spPr>
      </p:pic>
      <p:sp>
        <p:nvSpPr>
          <p:cNvPr id="10" name="文本占位符 9">
            <a:extLst>
              <a:ext uri="{FF2B5EF4-FFF2-40B4-BE49-F238E27FC236}">
                <a16:creationId xmlns:a16="http://schemas.microsoft.com/office/drawing/2014/main" id="{EC65F830-C241-623A-FDA5-AFB8DB2D1717}"/>
              </a:ext>
            </a:extLst>
          </p:cNvPr>
          <p:cNvSpPr>
            <a:spLocks noGrp="1"/>
          </p:cNvSpPr>
          <p:nvPr>
            <p:ph type="body" idx="12"/>
          </p:nvPr>
        </p:nvSpPr>
        <p:spPr/>
        <p:txBody>
          <a:bodyPr/>
          <a:lstStyle/>
          <a:p>
            <a:endParaRPr lang="zh-CN" altLang="en-US"/>
          </a:p>
        </p:txBody>
      </p:sp>
      <p:sp>
        <p:nvSpPr>
          <p:cNvPr id="11" name="文本占位符 10">
            <a:extLst>
              <a:ext uri="{FF2B5EF4-FFF2-40B4-BE49-F238E27FC236}">
                <a16:creationId xmlns:a16="http://schemas.microsoft.com/office/drawing/2014/main" id="{5B1B5675-029E-F9F5-162E-67597748EF2C}"/>
              </a:ext>
            </a:extLst>
          </p:cNvPr>
          <p:cNvSpPr>
            <a:spLocks noGrp="1"/>
          </p:cNvSpPr>
          <p:nvPr>
            <p:ph type="body" idx="14"/>
          </p:nvPr>
        </p:nvSpPr>
        <p:spPr/>
        <p:txBody>
          <a:bodyPr/>
          <a:lstStyle/>
          <a:p>
            <a:endParaRPr lang="zh-CN" altLang="en-US"/>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7970" y="179479"/>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虚实映射函数LOS_ArchMmuMap</a:t>
            </a:r>
          </a:p>
        </p:txBody>
      </p:sp>
      <p:sp>
        <p:nvSpPr>
          <p:cNvPr id="13" name="文本框 12"/>
          <p:cNvSpPr txBox="1"/>
          <p:nvPr>
            <p:custDataLst>
              <p:tags r:id="rId2"/>
            </p:custDataLst>
          </p:nvPr>
        </p:nvSpPr>
        <p:spPr>
          <a:xfrm>
            <a:off x="2628265" y="984250"/>
            <a:ext cx="9269095"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2</a:t>
            </a:r>
            <a:r>
              <a:rPr lang="zh-CN" altLang="en-US">
                <a:solidFill>
                  <a:schemeClr val="bg1"/>
                </a:solidFill>
              </a:rPr>
              <a:t>）</a:t>
            </a:r>
            <a:r>
              <a:rPr lang="zh-CN" altLang="en-US">
                <a:solidFill>
                  <a:schemeClr val="bg1"/>
                </a:solidFill>
                <a:sym typeface="+mn-ea"/>
              </a:rPr>
              <a:t>OsMapL1PTE大致分为两个部分，后一部分就是OsMapL2PageContinous干的事</a:t>
            </a:r>
          </a:p>
        </p:txBody>
      </p:sp>
      <p:pic>
        <p:nvPicPr>
          <p:cNvPr id="6" name="图片 5" descr="3.3.4"/>
          <p:cNvPicPr>
            <a:picLocks noChangeAspect="1"/>
          </p:cNvPicPr>
          <p:nvPr/>
        </p:nvPicPr>
        <p:blipFill>
          <a:blip r:embed="rId4"/>
          <a:stretch>
            <a:fillRect/>
          </a:stretch>
        </p:blipFill>
        <p:spPr>
          <a:xfrm>
            <a:off x="862965" y="1649730"/>
            <a:ext cx="10469245" cy="4789170"/>
          </a:xfrm>
          <a:prstGeom prst="rect">
            <a:avLst/>
          </a:prstGeom>
        </p:spPr>
      </p:pic>
      <p:sp>
        <p:nvSpPr>
          <p:cNvPr id="10" name="文本占位符 9">
            <a:extLst>
              <a:ext uri="{FF2B5EF4-FFF2-40B4-BE49-F238E27FC236}">
                <a16:creationId xmlns:a16="http://schemas.microsoft.com/office/drawing/2014/main" id="{48132DAF-48F2-4C24-3B1E-8A61CFFF6C30}"/>
              </a:ext>
            </a:extLst>
          </p:cNvPr>
          <p:cNvSpPr>
            <a:spLocks noGrp="1"/>
          </p:cNvSpPr>
          <p:nvPr>
            <p:ph type="body" idx="12"/>
          </p:nvPr>
        </p:nvSpPr>
        <p:spPr/>
        <p:txBody>
          <a:bodyPr/>
          <a:lstStyle/>
          <a:p>
            <a:endParaRPr lang="zh-CN" altLang="en-US"/>
          </a:p>
        </p:txBody>
      </p:sp>
      <p:sp>
        <p:nvSpPr>
          <p:cNvPr id="11" name="文本占位符 10">
            <a:extLst>
              <a:ext uri="{FF2B5EF4-FFF2-40B4-BE49-F238E27FC236}">
                <a16:creationId xmlns:a16="http://schemas.microsoft.com/office/drawing/2014/main" id="{5FA0B8ED-EEBA-32B9-55D6-CFBC2C462528}"/>
              </a:ext>
            </a:extLst>
          </p:cNvPr>
          <p:cNvSpPr>
            <a:spLocks noGrp="1"/>
          </p:cNvSpPr>
          <p:nvPr>
            <p:ph type="body" idx="14"/>
          </p:nvPr>
        </p:nvSpPr>
        <p:spPr/>
        <p:txBody>
          <a:bodyPr/>
          <a:lstStyle/>
          <a:p>
            <a:endParaRPr lang="zh-CN"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8274" y="236220"/>
            <a:ext cx="5202004" cy="521970"/>
          </a:xfrm>
          <a:prstGeom prst="rect">
            <a:avLst/>
          </a:prstGeom>
          <a:noFill/>
        </p:spPr>
        <p:txBody>
          <a:bodyPr wrap="square" rtlCol="0">
            <a:spAutoFit/>
          </a:bodyPr>
          <a:lstStyle/>
          <a:p>
            <a:r>
              <a:rPr lang="zh-CN" altLang="en-US" sz="2800" b="1" dirty="0"/>
              <a:t>代码重定位，建立虚拟地址映射</a:t>
            </a:r>
          </a:p>
        </p:txBody>
      </p:sp>
      <p:sp>
        <p:nvSpPr>
          <p:cNvPr id="7" name="矩形 6"/>
          <p:cNvSpPr/>
          <p:nvPr/>
        </p:nvSpPr>
        <p:spPr>
          <a:xfrm>
            <a:off x="982345" y="2339975"/>
            <a:ext cx="10814685" cy="40208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adr     r11, pa_va_offset  ：</a:t>
            </a:r>
          </a:p>
          <a:p>
            <a:pPr algn="ctr"/>
            <a:r>
              <a:rPr lang="zh-CN" altLang="en-US" sz="2400"/>
              <a:t> 表示获取pa_va_offset变量当前运行地址，mmu已被关闭，所以这时的r11的值表示了pa_va_offset的物理地址；这个变量的大小为四个字节。</a:t>
            </a:r>
          </a:p>
          <a:p>
            <a:pPr algn="ctr"/>
            <a:endParaRPr lang="zh-CN" altLang="en-US" sz="2400"/>
          </a:p>
          <a:p>
            <a:pPr algn="ctr"/>
            <a:r>
              <a:rPr lang="zh-CN" altLang="en-US" sz="2400"/>
              <a:t> ldr     r0, [r11]   </a:t>
            </a:r>
          </a:p>
          <a:p>
            <a:pPr algn="ctr"/>
            <a:r>
              <a:rPr lang="zh-CN" altLang="en-US" sz="2400"/>
              <a:t>r0=*r11，获取的是pa_va_offset变量的虚拟地址</a:t>
            </a:r>
          </a:p>
          <a:p>
            <a:pPr algn="ctr"/>
            <a:endParaRPr lang="zh-CN" altLang="en-US" sz="2400"/>
          </a:p>
          <a:p>
            <a:pPr algn="ctr"/>
            <a:r>
              <a:rPr lang="zh-CN" altLang="en-US" sz="2400"/>
              <a:t>sub     r11, r11, r0  ：</a:t>
            </a:r>
          </a:p>
          <a:p>
            <a:pPr algn="ctr"/>
            <a:r>
              <a:rPr lang="zh-CN" altLang="en-US" sz="2400"/>
              <a:t>表示r11=r11-r0;即物理地址-虚拟地址的值放入r11，此时r11表示的是物理地址与虚拟地址之间的差值，即映射偏移量；</a:t>
            </a:r>
          </a:p>
        </p:txBody>
      </p:sp>
      <p:sp>
        <p:nvSpPr>
          <p:cNvPr id="17" name="文本框 16"/>
          <p:cNvSpPr txBox="1"/>
          <p:nvPr/>
        </p:nvSpPr>
        <p:spPr>
          <a:xfrm>
            <a:off x="1509395" y="1239520"/>
            <a:ext cx="9825990"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rPr>
              <a:t>r11</a:t>
            </a:r>
            <a:r>
              <a:rPr lang="zh-CN" altLang="en-US" sz="2400" dirty="0">
                <a:solidFill>
                  <a:schemeClr val="bg1"/>
                </a:solidFill>
              </a:rPr>
              <a:t>的值是内核虚拟地址和物理地址之间的差值，如果不需要重定位的话，用以下三条指令计算：</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0775" y="220345"/>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lang="zh-CN" altLang="en-US">
                <a:solidFill>
                  <a:schemeClr val="bg1"/>
                </a:solidFill>
                <a:sym typeface="+mn-ea"/>
              </a:rPr>
              <a:t>虚实映射函数LOS_ArchMmuMap</a:t>
            </a:r>
          </a:p>
        </p:txBody>
      </p:sp>
      <p:sp>
        <p:nvSpPr>
          <p:cNvPr id="13" name="文本框 12"/>
          <p:cNvSpPr txBox="1"/>
          <p:nvPr>
            <p:custDataLst>
              <p:tags r:id="rId2"/>
            </p:custDataLst>
          </p:nvPr>
        </p:nvSpPr>
        <p:spPr>
          <a:xfrm>
            <a:off x="2628265" y="984250"/>
            <a:ext cx="9269095" cy="368300"/>
          </a:xfrm>
          <a:prstGeom prst="rect">
            <a:avLst/>
          </a:prstGeom>
          <a:noFill/>
        </p:spPr>
        <p:txBody>
          <a:bodyPr wrap="square" rtlCol="0">
            <a:spAutoFit/>
          </a:bodyPr>
          <a:lstStyle/>
          <a:p>
            <a:r>
              <a:rPr lang="zh-CN" altLang="en-US">
                <a:solidFill>
                  <a:schemeClr val="bg1"/>
                </a:solidFill>
              </a:rPr>
              <a:t>（</a:t>
            </a:r>
            <a:r>
              <a:rPr lang="en-US" altLang="zh-CN">
                <a:solidFill>
                  <a:schemeClr val="bg1"/>
                </a:solidFill>
              </a:rPr>
              <a:t>3</a:t>
            </a:r>
            <a:r>
              <a:rPr lang="zh-CN" altLang="en-US">
                <a:solidFill>
                  <a:schemeClr val="bg1"/>
                </a:solidFill>
              </a:rPr>
              <a:t>）</a:t>
            </a:r>
            <a:r>
              <a:rPr lang="zh-CN" altLang="en-US">
                <a:solidFill>
                  <a:schemeClr val="bg1"/>
                </a:solidFill>
                <a:sym typeface="+mn-ea"/>
              </a:rPr>
              <a:t>OsMapL2PageContinous设置二级页表项</a:t>
            </a:r>
          </a:p>
        </p:txBody>
      </p:sp>
      <p:grpSp>
        <p:nvGrpSpPr>
          <p:cNvPr id="11" name="组合 10"/>
          <p:cNvGrpSpPr/>
          <p:nvPr/>
        </p:nvGrpSpPr>
        <p:grpSpPr>
          <a:xfrm>
            <a:off x="1509395" y="2517775"/>
            <a:ext cx="9029700" cy="2720340"/>
            <a:chOff x="772" y="2665"/>
            <a:chExt cx="14220" cy="4284"/>
          </a:xfrm>
        </p:grpSpPr>
        <p:pic>
          <p:nvPicPr>
            <p:cNvPr id="8" name="图片 7" descr="6.2.3"/>
            <p:cNvPicPr>
              <a:picLocks noChangeAspect="1"/>
            </p:cNvPicPr>
            <p:nvPr>
              <p:custDataLst>
                <p:tags r:id="rId3"/>
              </p:custDataLst>
            </p:nvPr>
          </p:nvPicPr>
          <p:blipFill>
            <a:blip r:embed="rId6"/>
            <a:stretch>
              <a:fillRect/>
            </a:stretch>
          </p:blipFill>
          <p:spPr>
            <a:xfrm>
              <a:off x="772" y="2665"/>
              <a:ext cx="14220" cy="4284"/>
            </a:xfrm>
            <a:prstGeom prst="rect">
              <a:avLst/>
            </a:prstGeom>
          </p:spPr>
        </p:pic>
        <p:sp>
          <p:nvSpPr>
            <p:cNvPr id="10" name="文本框 9"/>
            <p:cNvSpPr txBox="1"/>
            <p:nvPr>
              <p:custDataLst>
                <p:tags r:id="rId4"/>
              </p:custDataLst>
            </p:nvPr>
          </p:nvSpPr>
          <p:spPr>
            <a:xfrm>
              <a:off x="2395" y="5312"/>
              <a:ext cx="12243" cy="434"/>
            </a:xfrm>
            <a:prstGeom prst="rect">
              <a:avLst/>
            </a:prstGeom>
            <a:noFill/>
          </p:spPr>
          <p:txBody>
            <a:bodyPr wrap="square" rtlCol="0">
              <a:spAutoFit/>
            </a:bodyPr>
            <a:lstStyle/>
            <a:p>
              <a:r>
                <a:rPr lang="zh-CN" altLang="en-US" sz="1200">
                  <a:solidFill>
                    <a:srgbClr val="0070C0"/>
                  </a:solidFill>
                </a:rPr>
                <a:t>根据虚拟地址、物理地址、大小、映射属性一一生成二级页目录项，并写入对应的页目录项</a:t>
              </a:r>
            </a:p>
          </p:txBody>
        </p:sp>
      </p:grpSp>
      <p:sp>
        <p:nvSpPr>
          <p:cNvPr id="12" name="文本占位符 11">
            <a:extLst>
              <a:ext uri="{FF2B5EF4-FFF2-40B4-BE49-F238E27FC236}">
                <a16:creationId xmlns:a16="http://schemas.microsoft.com/office/drawing/2014/main" id="{3CE10937-A24F-50AF-4E8A-4318A1F61A06}"/>
              </a:ext>
            </a:extLst>
          </p:cNvPr>
          <p:cNvSpPr>
            <a:spLocks noGrp="1"/>
          </p:cNvSpPr>
          <p:nvPr>
            <p:ph type="body" idx="12"/>
          </p:nvPr>
        </p:nvSpPr>
        <p:spPr/>
        <p:txBody>
          <a:bodyPr/>
          <a:lstStyle/>
          <a:p>
            <a:endParaRPr lang="zh-CN" altLang="en-US"/>
          </a:p>
        </p:txBody>
      </p:sp>
      <p:sp>
        <p:nvSpPr>
          <p:cNvPr id="14" name="文本占位符 13">
            <a:extLst>
              <a:ext uri="{FF2B5EF4-FFF2-40B4-BE49-F238E27FC236}">
                <a16:creationId xmlns:a16="http://schemas.microsoft.com/office/drawing/2014/main" id="{38291B96-48DD-9C1C-52D1-0CCD79D45C54}"/>
              </a:ext>
            </a:extLst>
          </p:cNvPr>
          <p:cNvSpPr>
            <a:spLocks noGrp="1"/>
          </p:cNvSpPr>
          <p:nvPr>
            <p:ph type="body" idx="14"/>
          </p:nvPr>
        </p:nvSpPr>
        <p:spPr/>
        <p:txBody>
          <a:bodyPr/>
          <a:lstStyle/>
          <a:p>
            <a:endParaRPr lang="zh-CN" altLang="en-US"/>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0272" y="183515"/>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1"/>
            </p:custDataLst>
          </p:nvPr>
        </p:nvSpPr>
        <p:spPr>
          <a:xfrm>
            <a:off x="5748655" y="521970"/>
            <a:ext cx="5703570" cy="368300"/>
          </a:xfrm>
          <a:prstGeom prst="rect">
            <a:avLst/>
          </a:prstGeom>
          <a:noFill/>
        </p:spPr>
        <p:txBody>
          <a:bodyPr wrap="square" rtlCol="0">
            <a:spAutoFit/>
          </a:bodyPr>
          <a:lstStyle/>
          <a:p>
            <a:r>
              <a:rPr>
                <a:solidFill>
                  <a:schemeClr val="bg1"/>
                </a:solidFill>
                <a:sym typeface="+mn-ea"/>
              </a:rPr>
              <a:t>页表基址寄存器切换</a:t>
            </a:r>
            <a:endParaRPr lang="zh-CN" altLang="en-US">
              <a:solidFill>
                <a:schemeClr val="bg1"/>
              </a:solidFill>
              <a:sym typeface="+mn-ea"/>
            </a:endParaRPr>
          </a:p>
        </p:txBody>
      </p:sp>
      <p:sp>
        <p:nvSpPr>
          <p:cNvPr id="11" name="文本框 10"/>
          <p:cNvSpPr txBox="1"/>
          <p:nvPr>
            <p:custDataLst>
              <p:tags r:id="rId2"/>
            </p:custDataLst>
          </p:nvPr>
        </p:nvSpPr>
        <p:spPr>
          <a:xfrm>
            <a:off x="2256155" y="967105"/>
            <a:ext cx="7692390" cy="645160"/>
          </a:xfrm>
          <a:prstGeom prst="rect">
            <a:avLst/>
          </a:prstGeom>
          <a:noFill/>
        </p:spPr>
        <p:txBody>
          <a:bodyPr wrap="square" rtlCol="0">
            <a:spAutoFit/>
          </a:bodyPr>
          <a:lstStyle/>
          <a:p>
            <a:r>
              <a:rPr lang="zh-CN" altLang="en-US">
                <a:solidFill>
                  <a:schemeClr val="bg1"/>
                </a:solidFill>
                <a:sym typeface="+mn-ea"/>
              </a:rPr>
              <a:t>OsInitMappingStartUp调用完毕，</a:t>
            </a:r>
            <a:r>
              <a:rPr lang="zh-CN" altLang="en-US">
                <a:solidFill>
                  <a:schemeClr val="bg1"/>
                </a:solidFill>
              </a:rPr>
              <a:t>新的页表初始化完成并且设置到了ttbr0寄存器中，现在要使用ttbr1作为页表基址寄存器</a:t>
            </a:r>
          </a:p>
        </p:txBody>
      </p:sp>
      <p:pic>
        <p:nvPicPr>
          <p:cNvPr id="12" name="图片 11" descr="3.4.1"/>
          <p:cNvPicPr>
            <a:picLocks noChangeAspect="1"/>
          </p:cNvPicPr>
          <p:nvPr/>
        </p:nvPicPr>
        <p:blipFill>
          <a:blip r:embed="rId5"/>
          <a:stretch>
            <a:fillRect/>
          </a:stretch>
        </p:blipFill>
        <p:spPr>
          <a:xfrm>
            <a:off x="2308860" y="1612265"/>
            <a:ext cx="7322820" cy="4358640"/>
          </a:xfrm>
          <a:prstGeom prst="rect">
            <a:avLst/>
          </a:prstGeom>
        </p:spPr>
      </p:pic>
      <p:sp>
        <p:nvSpPr>
          <p:cNvPr id="14" name="文本框 13"/>
          <p:cNvSpPr txBox="1"/>
          <p:nvPr>
            <p:custDataLst>
              <p:tags r:id="rId3"/>
            </p:custDataLst>
          </p:nvPr>
        </p:nvSpPr>
        <p:spPr>
          <a:xfrm>
            <a:off x="2388235" y="6113145"/>
            <a:ext cx="7243445" cy="460375"/>
          </a:xfrm>
          <a:prstGeom prst="rect">
            <a:avLst/>
          </a:prstGeom>
          <a:noFill/>
        </p:spPr>
        <p:txBody>
          <a:bodyPr wrap="square" rtlCol="0">
            <a:spAutoFit/>
          </a:bodyPr>
          <a:lstStyle/>
          <a:p>
            <a:r>
              <a:rPr lang="zh-CN" altLang="en-US" sz="1200">
                <a:solidFill>
                  <a:schemeClr val="accent1"/>
                </a:solidFill>
              </a:rPr>
              <a:t>内核的起始虚拟地址用KERNEL_ASPACE_BASE定义，默认值是0x40000000，在这个地址之下的虚拟地址对于内核而言都是无用的，这部分地址空间可以用TTBR0，在内核虚拟地址之上的空间使用TTBR1。</a:t>
            </a:r>
            <a:endParaRPr lang="en-US" altLang="zh-CN" sz="1200">
              <a:solidFill>
                <a:schemeClr val="accent1"/>
              </a:solidFill>
            </a:endParaRPr>
          </a:p>
        </p:txBody>
      </p:sp>
      <p:sp>
        <p:nvSpPr>
          <p:cNvPr id="8" name="文本占位符 7">
            <a:extLst>
              <a:ext uri="{FF2B5EF4-FFF2-40B4-BE49-F238E27FC236}">
                <a16:creationId xmlns:a16="http://schemas.microsoft.com/office/drawing/2014/main" id="{BC95BF60-FC2C-0A99-FDB6-8FD6BD3A8627}"/>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5867D844-D81E-E116-EDD7-0E6B61BA9AE1}"/>
              </a:ext>
            </a:extLst>
          </p:cNvPr>
          <p:cNvSpPr>
            <a:spLocks noGrp="1"/>
          </p:cNvSpPr>
          <p:nvPr>
            <p:ph type="body" idx="14"/>
          </p:nvPr>
        </p:nvSpPr>
        <p:spPr/>
        <p:txBody>
          <a:bodyPr/>
          <a:lstStyle/>
          <a:p>
            <a:endParaRPr lang="zh-CN" altLang="en-US"/>
          </a:p>
        </p:txBody>
      </p:sp>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5165" y="184150"/>
            <a:ext cx="5202004" cy="521970"/>
          </a:xfrm>
          <a:prstGeom prst="rect">
            <a:avLst/>
          </a:prstGeom>
          <a:noFill/>
        </p:spPr>
        <p:txBody>
          <a:bodyPr wrap="square" rtlCol="0">
            <a:spAutoFit/>
          </a:bodyPr>
          <a:lstStyle/>
          <a:p>
            <a:r>
              <a:rPr lang="en-US" altLang="zh-CN" sz="2800" b="1" dirty="0">
                <a:sym typeface="+mn-ea"/>
              </a:rPr>
              <a:t>3</a:t>
            </a:r>
            <a:r>
              <a:rPr lang="zh-CN" altLang="en-US" sz="2800" b="1" dirty="0">
                <a:sym typeface="+mn-ea"/>
              </a:rPr>
              <a:t>、设置页映射</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3.4.2"/>
          <p:cNvPicPr>
            <a:picLocks noChangeAspect="1"/>
          </p:cNvPicPr>
          <p:nvPr/>
        </p:nvPicPr>
        <p:blipFill>
          <a:blip r:embed="rId3"/>
          <a:stretch>
            <a:fillRect/>
          </a:stretch>
        </p:blipFill>
        <p:spPr>
          <a:xfrm>
            <a:off x="1450975" y="1824355"/>
            <a:ext cx="9826625" cy="4010660"/>
          </a:xfrm>
          <a:prstGeom prst="rect">
            <a:avLst/>
          </a:prstGeom>
        </p:spPr>
      </p:pic>
      <p:sp>
        <p:nvSpPr>
          <p:cNvPr id="11" name="文本框 10"/>
          <p:cNvSpPr txBox="1"/>
          <p:nvPr>
            <p:custDataLst>
              <p:tags r:id="rId1"/>
            </p:custDataLst>
          </p:nvPr>
        </p:nvSpPr>
        <p:spPr>
          <a:xfrm>
            <a:off x="5748655" y="521970"/>
            <a:ext cx="5703570" cy="368300"/>
          </a:xfrm>
          <a:prstGeom prst="rect">
            <a:avLst/>
          </a:prstGeom>
          <a:noFill/>
        </p:spPr>
        <p:txBody>
          <a:bodyPr wrap="square" rtlCol="0">
            <a:spAutoFit/>
          </a:bodyPr>
          <a:lstStyle/>
          <a:p>
            <a:r>
              <a:rPr>
                <a:solidFill>
                  <a:schemeClr val="bg1"/>
                </a:solidFill>
                <a:sym typeface="+mn-ea"/>
              </a:rPr>
              <a:t>页表基址寄存器切换</a:t>
            </a:r>
            <a:endParaRPr lang="zh-CN" altLang="en-US">
              <a:solidFill>
                <a:schemeClr val="bg1"/>
              </a:solidFill>
              <a:sym typeface="+mn-ea"/>
            </a:endParaRPr>
          </a:p>
        </p:txBody>
      </p:sp>
      <p:sp>
        <p:nvSpPr>
          <p:cNvPr id="8" name="文本占位符 7">
            <a:extLst>
              <a:ext uri="{FF2B5EF4-FFF2-40B4-BE49-F238E27FC236}">
                <a16:creationId xmlns:a16="http://schemas.microsoft.com/office/drawing/2014/main" id="{339FD3FD-5520-5238-87C2-F63059215102}"/>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3C59B3CA-85D9-D6ED-19D4-0A2C26FFBC78}"/>
              </a:ext>
            </a:extLst>
          </p:cNvPr>
          <p:cNvSpPr>
            <a:spLocks noGrp="1"/>
          </p:cNvSpPr>
          <p:nvPr>
            <p:ph type="body" idx="14"/>
          </p:nvPr>
        </p:nvSpPr>
        <p:spPr/>
        <p:txBody>
          <a:bodyPr/>
          <a:lstStyle/>
          <a:p>
            <a:endParaRPr lang="zh-CN" altLang="en-US"/>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8853" y="171449"/>
            <a:ext cx="5202004" cy="521970"/>
          </a:xfrm>
          <a:prstGeom prst="rect">
            <a:avLst/>
          </a:prstGeom>
          <a:noFill/>
        </p:spPr>
        <p:txBody>
          <a:bodyPr wrap="square" rtlCol="0">
            <a:spAutoFit/>
          </a:bodyPr>
          <a:lstStyle/>
          <a:p>
            <a:r>
              <a:rPr lang="zh-CN" altLang="en-US" sz="2800" b="1" dirty="0"/>
              <a:t>共享内存初始化</a:t>
            </a:r>
          </a:p>
        </p:txBody>
      </p:sp>
      <p:sp>
        <p:nvSpPr>
          <p:cNvPr id="41" name="矩形 40"/>
          <p:cNvSpPr/>
          <p:nvPr/>
        </p:nvSpPr>
        <p:spPr>
          <a:xfrm>
            <a:off x="9008745" y="2285365"/>
            <a:ext cx="2640965" cy="2661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a:t>为全局变量g_shmSegs</a:t>
            </a:r>
          </a:p>
          <a:p>
            <a:pPr algn="just"/>
            <a:r>
              <a:rPr lang="zh-CN" altLang="en-US"/>
              <a:t>向内核堆空间申请了</a:t>
            </a:r>
          </a:p>
          <a:p>
            <a:pPr algn="just"/>
            <a:r>
              <a:rPr lang="zh-CN" altLang="en-US"/>
              <a:t>g_shmInfo.shmmni个</a:t>
            </a:r>
          </a:p>
          <a:p>
            <a:pPr algn="just"/>
            <a:r>
              <a:rPr lang="zh-CN" altLang="en-US"/>
              <a:t>struct shmIDSource，</a:t>
            </a:r>
          </a:p>
          <a:p>
            <a:pPr algn="just"/>
            <a:r>
              <a:rPr lang="zh-CN" altLang="en-US"/>
              <a:t>再给每个</a:t>
            </a:r>
            <a:r>
              <a:rPr lang="zh-CN" altLang="en-US">
                <a:sym typeface="+mn-ea"/>
              </a:rPr>
              <a:t>shmIDSource</a:t>
            </a:r>
          </a:p>
          <a:p>
            <a:pPr algn="just"/>
            <a:r>
              <a:rPr lang="zh-CN" altLang="en-US">
                <a:sym typeface="+mn-ea"/>
              </a:rPr>
              <a:t>初始化。</a:t>
            </a:r>
          </a:p>
          <a:p>
            <a:pPr algn="just"/>
            <a:r>
              <a:rPr lang="zh-CN" altLang="en-US">
                <a:sym typeface="+mn-ea"/>
              </a:rPr>
              <a:t>共享内存使用页数初始化为</a:t>
            </a:r>
            <a:r>
              <a:rPr lang="en-US" altLang="zh-CN">
                <a:sym typeface="+mn-ea"/>
              </a:rPr>
              <a:t>0</a:t>
            </a:r>
            <a:r>
              <a:rPr lang="zh-CN" altLang="en-US">
                <a:sym typeface="+mn-ea"/>
              </a:rPr>
              <a:t>。</a:t>
            </a:r>
          </a:p>
        </p:txBody>
      </p:sp>
      <p:sp>
        <p:nvSpPr>
          <p:cNvPr id="6" name="文本框 5"/>
          <p:cNvSpPr txBox="1"/>
          <p:nvPr/>
        </p:nvSpPr>
        <p:spPr>
          <a:xfrm>
            <a:off x="11783695" y="6472555"/>
            <a:ext cx="266065" cy="368300"/>
          </a:xfrm>
          <a:prstGeom prst="rect">
            <a:avLst/>
          </a:prstGeom>
          <a:noFill/>
        </p:spPr>
        <p:txBody>
          <a:bodyPr wrap="square" rtlCol="0">
            <a:spAutoFit/>
          </a:bodyPr>
          <a:lstStyle/>
          <a:p>
            <a:r>
              <a:rPr lang="en-US" altLang="zh-CN">
                <a:solidFill>
                  <a:schemeClr val="bg1"/>
                </a:solidFill>
              </a:rPr>
              <a:t>1</a:t>
            </a:r>
          </a:p>
        </p:txBody>
      </p:sp>
      <p:pic>
        <p:nvPicPr>
          <p:cNvPr id="7" name="图片 6" descr="1"/>
          <p:cNvPicPr>
            <a:picLocks noChangeAspect="1"/>
          </p:cNvPicPr>
          <p:nvPr>
            <p:custDataLst>
              <p:tags r:id="rId1"/>
            </p:custDataLst>
          </p:nvPr>
        </p:nvPicPr>
        <p:blipFill>
          <a:blip r:embed="rId7"/>
          <a:stretch>
            <a:fillRect/>
          </a:stretch>
        </p:blipFill>
        <p:spPr>
          <a:xfrm>
            <a:off x="365760" y="1561465"/>
            <a:ext cx="8104505" cy="4109720"/>
          </a:xfrm>
          <a:prstGeom prst="rect">
            <a:avLst/>
          </a:prstGeom>
        </p:spPr>
      </p:pic>
      <p:sp>
        <p:nvSpPr>
          <p:cNvPr id="9" name="矩形 8"/>
          <p:cNvSpPr/>
          <p:nvPr/>
        </p:nvSpPr>
        <p:spPr>
          <a:xfrm>
            <a:off x="653415" y="2585085"/>
            <a:ext cx="3767455" cy="192405"/>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2"/>
            </p:custDataLst>
          </p:nvPr>
        </p:nvSpPr>
        <p:spPr>
          <a:xfrm>
            <a:off x="653415" y="2959735"/>
            <a:ext cx="6718935" cy="15621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3"/>
            </p:custDataLst>
          </p:nvPr>
        </p:nvSpPr>
        <p:spPr>
          <a:xfrm>
            <a:off x="653415" y="3298190"/>
            <a:ext cx="5242560" cy="33909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custDataLst>
              <p:tags r:id="rId4"/>
            </p:custDataLst>
          </p:nvPr>
        </p:nvSpPr>
        <p:spPr>
          <a:xfrm>
            <a:off x="653415" y="3667125"/>
            <a:ext cx="4215765" cy="83312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0CA14E82-FD1B-6D01-2AEC-362FCFC23D64}"/>
              </a:ext>
            </a:extLst>
          </p:cNvPr>
          <p:cNvSpPr>
            <a:spLocks noGrp="1"/>
          </p:cNvSpPr>
          <p:nvPr>
            <p:ph type="body" idx="12"/>
          </p:nvPr>
        </p:nvSpPr>
        <p:spPr/>
        <p:txBody>
          <a:bodyPr/>
          <a:lstStyle/>
          <a:p>
            <a:endParaRPr lang="zh-CN" altLang="en-US"/>
          </a:p>
        </p:txBody>
      </p:sp>
      <p:sp>
        <p:nvSpPr>
          <p:cNvPr id="14" name="文本占位符 13">
            <a:extLst>
              <a:ext uri="{FF2B5EF4-FFF2-40B4-BE49-F238E27FC236}">
                <a16:creationId xmlns:a16="http://schemas.microsoft.com/office/drawing/2014/main" id="{AA3A3AC6-87A5-8784-C2C3-214A56B3006B}"/>
              </a:ext>
            </a:extLst>
          </p:cNvPr>
          <p:cNvSpPr>
            <a:spLocks noGrp="1"/>
          </p:cNvSpPr>
          <p:nvPr>
            <p:ph type="body" idx="14"/>
          </p:nvPr>
        </p:nvSpPr>
        <p:spPr/>
        <p:txBody>
          <a:bodyPr/>
          <a:lstStyle/>
          <a:p>
            <a:endParaRPr lang="zh-CN" altLang="en-US"/>
          </a:p>
        </p:txBody>
      </p:sp>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1783695" y="6472555"/>
            <a:ext cx="266065" cy="368300"/>
          </a:xfrm>
          <a:prstGeom prst="rect">
            <a:avLst/>
          </a:prstGeom>
          <a:noFill/>
        </p:spPr>
        <p:txBody>
          <a:bodyPr wrap="square" rtlCol="0">
            <a:spAutoFit/>
          </a:bodyPr>
          <a:lstStyle/>
          <a:p>
            <a:r>
              <a:rPr lang="en-US" altLang="zh-CN">
                <a:solidFill>
                  <a:schemeClr val="bg1"/>
                </a:solidFill>
              </a:rPr>
              <a:t>2</a:t>
            </a:r>
          </a:p>
        </p:txBody>
      </p:sp>
      <p:sp>
        <p:nvSpPr>
          <p:cNvPr id="9" name="矩形 8"/>
          <p:cNvSpPr/>
          <p:nvPr>
            <p:custDataLst>
              <p:tags r:id="rId2"/>
            </p:custDataLst>
          </p:nvPr>
        </p:nvSpPr>
        <p:spPr>
          <a:xfrm>
            <a:off x="7285355" y="2154555"/>
            <a:ext cx="4620260" cy="2303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a:t>初始化互斥锁</a:t>
            </a:r>
          </a:p>
          <a:p>
            <a:pPr algn="just"/>
            <a:r>
              <a:rPr lang="zh-CN" altLang="en-US"/>
              <a:t>互斥锁为空则返回表示该参数无效，属性为空先初始化属性，不然就把参数的属性拷贝给互斥锁的属性。然后检查属性是否有效。</a:t>
            </a:r>
          </a:p>
          <a:p>
            <a:pPr algn="just"/>
            <a:r>
              <a:rPr lang="zh-CN" altLang="en-US"/>
              <a:t>初始化设置互斥锁的次数、持有者、链表、标识，LOS_ListInit将指定节点初始化为双向链表节点。</a:t>
            </a:r>
          </a:p>
        </p:txBody>
      </p:sp>
      <p:grpSp>
        <p:nvGrpSpPr>
          <p:cNvPr id="12" name="组合 11"/>
          <p:cNvGrpSpPr/>
          <p:nvPr/>
        </p:nvGrpSpPr>
        <p:grpSpPr>
          <a:xfrm>
            <a:off x="365760" y="628650"/>
            <a:ext cx="6590030" cy="3876040"/>
            <a:chOff x="576" y="990"/>
            <a:chExt cx="10378" cy="6104"/>
          </a:xfrm>
        </p:grpSpPr>
        <p:pic>
          <p:nvPicPr>
            <p:cNvPr id="8" name="图片 7" descr="2"/>
            <p:cNvPicPr>
              <a:picLocks noChangeAspect="1"/>
            </p:cNvPicPr>
            <p:nvPr/>
          </p:nvPicPr>
          <p:blipFill>
            <a:blip r:embed="rId5"/>
            <a:stretch>
              <a:fillRect/>
            </a:stretch>
          </p:blipFill>
          <p:spPr>
            <a:xfrm>
              <a:off x="576" y="990"/>
              <a:ext cx="10379" cy="6105"/>
            </a:xfrm>
            <a:prstGeom prst="rect">
              <a:avLst/>
            </a:prstGeom>
          </p:spPr>
        </p:pic>
        <p:sp>
          <p:nvSpPr>
            <p:cNvPr id="26" name="矩形 25"/>
            <p:cNvSpPr/>
            <p:nvPr>
              <p:custDataLst>
                <p:tags r:id="rId3"/>
              </p:custDataLst>
            </p:nvPr>
          </p:nvSpPr>
          <p:spPr>
            <a:xfrm>
              <a:off x="1318" y="5487"/>
              <a:ext cx="4170" cy="29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descr="7"/>
          <p:cNvPicPr>
            <a:picLocks noChangeAspect="1"/>
          </p:cNvPicPr>
          <p:nvPr/>
        </p:nvPicPr>
        <p:blipFill>
          <a:blip r:embed="rId6"/>
          <a:stretch>
            <a:fillRect/>
          </a:stretch>
        </p:blipFill>
        <p:spPr>
          <a:xfrm>
            <a:off x="365760" y="5114290"/>
            <a:ext cx="5882640" cy="975360"/>
          </a:xfrm>
          <a:prstGeom prst="rect">
            <a:avLst/>
          </a:prstGeom>
        </p:spPr>
      </p:pic>
      <p:cxnSp>
        <p:nvCxnSpPr>
          <p:cNvPr id="11" name="直接箭头连接符 10"/>
          <p:cNvCxnSpPr>
            <a:stCxn id="26" idx="2"/>
          </p:cNvCxnSpPr>
          <p:nvPr/>
        </p:nvCxnSpPr>
        <p:spPr>
          <a:xfrm flipH="1">
            <a:off x="1662430" y="3668395"/>
            <a:ext cx="498475" cy="1410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文本占位符 6">
            <a:extLst>
              <a:ext uri="{FF2B5EF4-FFF2-40B4-BE49-F238E27FC236}">
                <a16:creationId xmlns:a16="http://schemas.microsoft.com/office/drawing/2014/main" id="{73545848-D27B-D4FF-DB97-65CDE9A141FB}"/>
              </a:ext>
            </a:extLst>
          </p:cNvPr>
          <p:cNvSpPr>
            <a:spLocks noGrp="1"/>
          </p:cNvSpPr>
          <p:nvPr>
            <p:ph type="body" idx="12"/>
          </p:nvPr>
        </p:nvSpPr>
        <p:spPr/>
        <p:txBody>
          <a:bodyPr/>
          <a:lstStyle/>
          <a:p>
            <a:endParaRPr lang="zh-CN" altLang="en-US"/>
          </a:p>
        </p:txBody>
      </p:sp>
      <p:sp>
        <p:nvSpPr>
          <p:cNvPr id="13" name="文本占位符 12">
            <a:extLst>
              <a:ext uri="{FF2B5EF4-FFF2-40B4-BE49-F238E27FC236}">
                <a16:creationId xmlns:a16="http://schemas.microsoft.com/office/drawing/2014/main" id="{583E87A6-8CF7-0D5F-88EA-CAA6EA2E7563}"/>
              </a:ext>
            </a:extLst>
          </p:cNvPr>
          <p:cNvSpPr>
            <a:spLocks noGrp="1"/>
          </p:cNvSpPr>
          <p:nvPr>
            <p:ph type="body" idx="14"/>
          </p:nvPr>
        </p:nvSpPr>
        <p:spPr/>
        <p:txBody>
          <a:bodyPr/>
          <a:lstStyle/>
          <a:p>
            <a:endParaRPr lang="zh-CN" altLang="en-US"/>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1783695" y="6472555"/>
            <a:ext cx="266065" cy="368300"/>
          </a:xfrm>
          <a:prstGeom prst="rect">
            <a:avLst/>
          </a:prstGeom>
          <a:noFill/>
        </p:spPr>
        <p:txBody>
          <a:bodyPr wrap="square" rtlCol="0">
            <a:spAutoFit/>
          </a:bodyPr>
          <a:lstStyle/>
          <a:p>
            <a:r>
              <a:rPr lang="en-US" altLang="zh-CN">
                <a:solidFill>
                  <a:schemeClr val="bg1"/>
                </a:solidFill>
              </a:rPr>
              <a:t>3</a:t>
            </a:r>
          </a:p>
        </p:txBody>
      </p:sp>
      <p:grpSp>
        <p:nvGrpSpPr>
          <p:cNvPr id="24" name="组合 23"/>
          <p:cNvGrpSpPr/>
          <p:nvPr/>
        </p:nvGrpSpPr>
        <p:grpSpPr>
          <a:xfrm>
            <a:off x="160020" y="213851"/>
            <a:ext cx="11964035" cy="6176010"/>
            <a:chOff x="252" y="504"/>
            <a:chExt cx="18841" cy="9726"/>
          </a:xfrm>
        </p:grpSpPr>
        <p:sp>
          <p:nvSpPr>
            <p:cNvPr id="2" name="等腰三角形 1"/>
            <p:cNvSpPr/>
            <p:nvPr/>
          </p:nvSpPr>
          <p:spPr>
            <a:xfrm flipV="1">
              <a:off x="576" y="504"/>
              <a:ext cx="2977" cy="2566"/>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flipV="1">
              <a:off x="2377" y="701"/>
              <a:ext cx="1872" cy="161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flipV="1">
              <a:off x="252" y="1756"/>
              <a:ext cx="1296" cy="1117"/>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576" y="823"/>
              <a:ext cx="17364" cy="463"/>
              <a:chOff x="576" y="1293"/>
              <a:chExt cx="17364" cy="463"/>
            </a:xfrm>
          </p:grpSpPr>
          <p:pic>
            <p:nvPicPr>
              <p:cNvPr id="5" name="图片 4" descr="1"/>
              <p:cNvPicPr>
                <a:picLocks noChangeAspect="1"/>
              </p:cNvPicPr>
              <p:nvPr>
                <p:custDataLst>
                  <p:tags r:id="rId7"/>
                </p:custDataLst>
              </p:nvPr>
            </p:nvPicPr>
            <p:blipFill>
              <a:blip r:embed="rId10"/>
              <a:srcRect t="33158" r="-1974" b="61480"/>
              <a:stretch>
                <a:fillRect/>
              </a:stretch>
            </p:blipFill>
            <p:spPr>
              <a:xfrm>
                <a:off x="576" y="1293"/>
                <a:ext cx="17365" cy="463"/>
              </a:xfrm>
              <a:prstGeom prst="rect">
                <a:avLst/>
              </a:prstGeom>
            </p:spPr>
          </p:pic>
          <p:sp>
            <p:nvSpPr>
              <p:cNvPr id="10" name="矩形 9"/>
              <p:cNvSpPr/>
              <p:nvPr>
                <p:custDataLst>
                  <p:tags r:id="rId8"/>
                </p:custDataLst>
              </p:nvPr>
            </p:nvSpPr>
            <p:spPr>
              <a:xfrm>
                <a:off x="1029" y="1396"/>
                <a:ext cx="1690" cy="36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76" y="1756"/>
              <a:ext cx="7734" cy="453"/>
              <a:chOff x="576" y="2420"/>
              <a:chExt cx="7734" cy="453"/>
            </a:xfrm>
          </p:grpSpPr>
          <p:pic>
            <p:nvPicPr>
              <p:cNvPr id="8" name="图片 7" descr="3"/>
              <p:cNvPicPr>
                <a:picLocks noChangeAspect="1"/>
              </p:cNvPicPr>
              <p:nvPr/>
            </p:nvPicPr>
            <p:blipFill>
              <a:blip r:embed="rId11"/>
              <a:stretch>
                <a:fillRect/>
              </a:stretch>
            </p:blipFill>
            <p:spPr>
              <a:xfrm>
                <a:off x="576" y="2420"/>
                <a:ext cx="7734" cy="453"/>
              </a:xfrm>
              <a:prstGeom prst="rect">
                <a:avLst/>
              </a:prstGeom>
            </p:spPr>
          </p:pic>
          <p:sp>
            <p:nvSpPr>
              <p:cNvPr id="11" name="矩形 10"/>
              <p:cNvSpPr/>
              <p:nvPr>
                <p:custDataLst>
                  <p:tags r:id="rId6"/>
                </p:custDataLst>
              </p:nvPr>
            </p:nvSpPr>
            <p:spPr>
              <a:xfrm>
                <a:off x="2992" y="2443"/>
                <a:ext cx="2049" cy="431"/>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576" y="2557"/>
              <a:ext cx="8560" cy="2682"/>
              <a:chOff x="576" y="3421"/>
              <a:chExt cx="8560" cy="2682"/>
            </a:xfrm>
          </p:grpSpPr>
          <p:pic>
            <p:nvPicPr>
              <p:cNvPr id="9" name="图片 8" descr="4"/>
              <p:cNvPicPr>
                <a:picLocks noChangeAspect="1"/>
              </p:cNvPicPr>
              <p:nvPr/>
            </p:nvPicPr>
            <p:blipFill>
              <a:blip r:embed="rId12"/>
              <a:stretch>
                <a:fillRect/>
              </a:stretch>
            </p:blipFill>
            <p:spPr>
              <a:xfrm>
                <a:off x="576" y="3421"/>
                <a:ext cx="8560" cy="2683"/>
              </a:xfrm>
              <a:prstGeom prst="rect">
                <a:avLst/>
              </a:prstGeom>
            </p:spPr>
          </p:pic>
          <p:sp>
            <p:nvSpPr>
              <p:cNvPr id="12" name="矩形 11"/>
              <p:cNvSpPr/>
              <p:nvPr>
                <p:custDataLst>
                  <p:tags r:id="rId5"/>
                </p:custDataLst>
              </p:nvPr>
            </p:nvSpPr>
            <p:spPr>
              <a:xfrm>
                <a:off x="2054" y="3867"/>
                <a:ext cx="1182" cy="29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9233" y="2210"/>
              <a:ext cx="9860" cy="3880"/>
              <a:chOff x="9233" y="2210"/>
              <a:chExt cx="9860" cy="3880"/>
            </a:xfrm>
          </p:grpSpPr>
          <p:pic>
            <p:nvPicPr>
              <p:cNvPr id="13" name="图片 12" descr="5"/>
              <p:cNvPicPr>
                <a:picLocks noChangeAspect="1"/>
              </p:cNvPicPr>
              <p:nvPr/>
            </p:nvPicPr>
            <p:blipFill>
              <a:blip r:embed="rId13"/>
              <a:stretch>
                <a:fillRect/>
              </a:stretch>
            </p:blipFill>
            <p:spPr>
              <a:xfrm>
                <a:off x="9233" y="2210"/>
                <a:ext cx="9860" cy="3880"/>
              </a:xfrm>
              <a:prstGeom prst="rect">
                <a:avLst/>
              </a:prstGeom>
            </p:spPr>
          </p:pic>
          <p:sp>
            <p:nvSpPr>
              <p:cNvPr id="17" name="矩形 16"/>
              <p:cNvSpPr/>
              <p:nvPr>
                <p:custDataLst>
                  <p:tags r:id="rId4"/>
                </p:custDataLst>
              </p:nvPr>
            </p:nvSpPr>
            <p:spPr>
              <a:xfrm>
                <a:off x="10600" y="2873"/>
                <a:ext cx="1182" cy="29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descr="6"/>
            <p:cNvPicPr>
              <a:picLocks noChangeAspect="1"/>
            </p:cNvPicPr>
            <p:nvPr/>
          </p:nvPicPr>
          <p:blipFill>
            <a:blip r:embed="rId14"/>
            <a:stretch>
              <a:fillRect/>
            </a:stretch>
          </p:blipFill>
          <p:spPr>
            <a:xfrm>
              <a:off x="9233" y="6510"/>
              <a:ext cx="9804" cy="3720"/>
            </a:xfrm>
            <a:prstGeom prst="rect">
              <a:avLst/>
            </a:prstGeom>
          </p:spPr>
        </p:pic>
        <p:cxnSp>
          <p:nvCxnSpPr>
            <p:cNvPr id="19" name="直接箭头连接符 18"/>
            <p:cNvCxnSpPr>
              <a:stCxn id="10" idx="2"/>
            </p:cNvCxnSpPr>
            <p:nvPr/>
          </p:nvCxnSpPr>
          <p:spPr>
            <a:xfrm flipH="1">
              <a:off x="1867" y="1286"/>
              <a:ext cx="7" cy="4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1" idx="2"/>
            </p:cNvCxnSpPr>
            <p:nvPr/>
          </p:nvCxnSpPr>
          <p:spPr>
            <a:xfrm flipH="1">
              <a:off x="2662" y="2210"/>
              <a:ext cx="1355" cy="3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2" idx="3"/>
            </p:cNvCxnSpPr>
            <p:nvPr/>
          </p:nvCxnSpPr>
          <p:spPr>
            <a:xfrm flipV="1">
              <a:off x="3236" y="2670"/>
              <a:ext cx="5981" cy="4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7" idx="2"/>
            </p:cNvCxnSpPr>
            <p:nvPr/>
          </p:nvCxnSpPr>
          <p:spPr>
            <a:xfrm>
              <a:off x="11191" y="3163"/>
              <a:ext cx="18" cy="3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5" name="矩形 24"/>
          <p:cNvSpPr/>
          <p:nvPr>
            <p:custDataLst>
              <p:tags r:id="rId2"/>
            </p:custDataLst>
          </p:nvPr>
        </p:nvSpPr>
        <p:spPr>
          <a:xfrm>
            <a:off x="365760" y="3547745"/>
            <a:ext cx="5435600" cy="1726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a:t>表示这段共享内存的状态：</a:t>
            </a:r>
          </a:p>
          <a:p>
            <a:pPr algn="just"/>
            <a:r>
              <a:rPr lang="zh-CN" altLang="en-US"/>
              <a:t>SHM_SEG_FREE（空间未使用）</a:t>
            </a:r>
            <a:r>
              <a:rPr lang="en-US" altLang="zh-CN"/>
              <a:t>,</a:t>
            </a:r>
            <a:r>
              <a:rPr lang="zh-CN" altLang="en-US"/>
              <a:t>此状态才可供分配，SHM_SEG_USED（已使用）、</a:t>
            </a:r>
          </a:p>
          <a:p>
            <a:pPr algn="just"/>
            <a:r>
              <a:rPr lang="zh-CN" altLang="en-US"/>
              <a:t>SHM_SEG_REMOVE（删除）。</a:t>
            </a:r>
          </a:p>
        </p:txBody>
      </p:sp>
      <p:sp>
        <p:nvSpPr>
          <p:cNvPr id="26" name="矩形 25"/>
          <p:cNvSpPr/>
          <p:nvPr>
            <p:custDataLst>
              <p:tags r:id="rId3"/>
            </p:custDataLst>
          </p:nvPr>
        </p:nvSpPr>
        <p:spPr>
          <a:xfrm>
            <a:off x="1304290" y="2091055"/>
            <a:ext cx="750570" cy="184150"/>
          </a:xfrm>
          <a:prstGeom prst="rect">
            <a:avLst/>
          </a:prstGeom>
          <a:noFill/>
          <a:ln w="190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p:cNvCxnSpPr/>
          <p:nvPr/>
        </p:nvCxnSpPr>
        <p:spPr>
          <a:xfrm flipH="1">
            <a:off x="1296035" y="2282190"/>
            <a:ext cx="265430" cy="1228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文本占位符 27">
            <a:extLst>
              <a:ext uri="{FF2B5EF4-FFF2-40B4-BE49-F238E27FC236}">
                <a16:creationId xmlns:a16="http://schemas.microsoft.com/office/drawing/2014/main" id="{5916F69F-01F3-614C-4B94-0E7EADEAFE94}"/>
              </a:ext>
            </a:extLst>
          </p:cNvPr>
          <p:cNvSpPr>
            <a:spLocks noGrp="1"/>
          </p:cNvSpPr>
          <p:nvPr>
            <p:ph type="body" idx="12"/>
          </p:nvPr>
        </p:nvSpPr>
        <p:spPr/>
        <p:txBody>
          <a:bodyPr/>
          <a:lstStyle/>
          <a:p>
            <a:endParaRPr lang="zh-CN" altLang="en-US"/>
          </a:p>
        </p:txBody>
      </p:sp>
      <p:sp>
        <p:nvSpPr>
          <p:cNvPr id="29" name="文本占位符 28">
            <a:extLst>
              <a:ext uri="{FF2B5EF4-FFF2-40B4-BE49-F238E27FC236}">
                <a16:creationId xmlns:a16="http://schemas.microsoft.com/office/drawing/2014/main" id="{CB96C9F5-6383-ADBD-5F47-340C9DC23A60}"/>
              </a:ext>
            </a:extLst>
          </p:cNvPr>
          <p:cNvSpPr>
            <a:spLocks noGrp="1"/>
          </p:cNvSpPr>
          <p:nvPr>
            <p:ph type="body" idx="14"/>
          </p:nvPr>
        </p:nvSpPr>
        <p:spPr/>
        <p:txBody>
          <a:bodyPr/>
          <a:lstStyle/>
          <a:p>
            <a:endParaRPr lang="zh-CN" altLang="en-US"/>
          </a:p>
        </p:txBody>
      </p:sp>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1783695" y="6472555"/>
            <a:ext cx="266065" cy="368300"/>
          </a:xfrm>
          <a:prstGeom prst="rect">
            <a:avLst/>
          </a:prstGeom>
          <a:noFill/>
        </p:spPr>
        <p:txBody>
          <a:bodyPr wrap="square" rtlCol="0">
            <a:spAutoFit/>
          </a:bodyPr>
          <a:lstStyle/>
          <a:p>
            <a:r>
              <a:rPr lang="en-US" altLang="zh-CN">
                <a:solidFill>
                  <a:schemeClr val="bg1"/>
                </a:solidFill>
              </a:rPr>
              <a:t>4</a:t>
            </a:r>
          </a:p>
        </p:txBody>
      </p:sp>
      <p:pic>
        <p:nvPicPr>
          <p:cNvPr id="7" name="图片 6" descr="1"/>
          <p:cNvPicPr>
            <a:picLocks noChangeAspect="1"/>
          </p:cNvPicPr>
          <p:nvPr>
            <p:custDataLst>
              <p:tags r:id="rId2"/>
            </p:custDataLst>
          </p:nvPr>
        </p:nvPicPr>
        <p:blipFill>
          <a:blip r:embed="rId5"/>
          <a:srcRect t="42305" r="-165" b="23795"/>
          <a:stretch>
            <a:fillRect/>
          </a:stretch>
        </p:blipFill>
        <p:spPr>
          <a:xfrm>
            <a:off x="365760" y="1824355"/>
            <a:ext cx="8117840" cy="1393190"/>
          </a:xfrm>
          <a:prstGeom prst="rect">
            <a:avLst/>
          </a:prstGeom>
        </p:spPr>
      </p:pic>
      <p:sp>
        <p:nvSpPr>
          <p:cNvPr id="25" name="矩形 24"/>
          <p:cNvSpPr/>
          <p:nvPr>
            <p:custDataLst>
              <p:tags r:id="rId3"/>
            </p:custDataLst>
          </p:nvPr>
        </p:nvSpPr>
        <p:spPr>
          <a:xfrm>
            <a:off x="365760" y="3547745"/>
            <a:ext cx="5435600" cy="79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a:t>状态都设为空闲，并设置序列号。</a:t>
            </a:r>
          </a:p>
          <a:p>
            <a:pPr algn="just"/>
            <a:r>
              <a:rPr lang="zh-CN" altLang="en-US">
                <a:sym typeface="+mn-ea"/>
              </a:rPr>
              <a:t>使用页数初始化为</a:t>
            </a:r>
            <a:r>
              <a:rPr lang="en-US" altLang="zh-CN">
                <a:sym typeface="+mn-ea"/>
              </a:rPr>
              <a:t>0</a:t>
            </a:r>
            <a:r>
              <a:rPr lang="zh-CN" altLang="en-US">
                <a:sym typeface="+mn-ea"/>
              </a:rPr>
              <a:t>。</a:t>
            </a:r>
            <a:endParaRPr lang="zh-CN" altLang="en-US"/>
          </a:p>
        </p:txBody>
      </p:sp>
      <p:sp>
        <p:nvSpPr>
          <p:cNvPr id="5" name="标题 4">
            <a:extLst>
              <a:ext uri="{FF2B5EF4-FFF2-40B4-BE49-F238E27FC236}">
                <a16:creationId xmlns:a16="http://schemas.microsoft.com/office/drawing/2014/main" id="{ACC61271-EA9F-BF69-BA74-F5AAA4F4CBE3}"/>
              </a:ext>
            </a:extLst>
          </p:cNvPr>
          <p:cNvSpPr>
            <a:spLocks noGrp="1"/>
          </p:cNvSpPr>
          <p:nvPr>
            <p:ph type="title"/>
          </p:nvPr>
        </p:nvSpPr>
        <p:spPr/>
        <p:txBody>
          <a:bodyPr/>
          <a:lstStyle/>
          <a:p>
            <a:endParaRPr lang="zh-CN" altLang="en-US"/>
          </a:p>
        </p:txBody>
      </p:sp>
      <p:sp>
        <p:nvSpPr>
          <p:cNvPr id="8" name="文本占位符 7">
            <a:extLst>
              <a:ext uri="{FF2B5EF4-FFF2-40B4-BE49-F238E27FC236}">
                <a16:creationId xmlns:a16="http://schemas.microsoft.com/office/drawing/2014/main" id="{4477D495-23CA-F6B8-0457-1B8DD80AA041}"/>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6F938562-7244-AF46-0833-D275F11FC501}"/>
              </a:ext>
            </a:extLst>
          </p:cNvPr>
          <p:cNvSpPr>
            <a:spLocks noGrp="1"/>
          </p:cNvSpPr>
          <p:nvPr>
            <p:ph type="body" idx="14"/>
          </p:nvPr>
        </p:nvSpPr>
        <p:spPr/>
        <p:txBody>
          <a:bodyPr/>
          <a:lstStyle/>
          <a:p>
            <a:endParaRPr lang="zh-CN" altLang="en-US"/>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7096"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4988"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601310"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7854"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8915"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0074" y="192398"/>
            <a:ext cx="5202004" cy="521970"/>
          </a:xfrm>
          <a:prstGeom prst="rect">
            <a:avLst/>
          </a:prstGeom>
          <a:noFill/>
        </p:spPr>
        <p:txBody>
          <a:bodyPr wrap="square" rtlCol="0">
            <a:spAutoFit/>
          </a:bodyPr>
          <a:lstStyle/>
          <a:p>
            <a:r>
              <a:rPr lang="zh-CN" altLang="en-US" sz="2800" b="1" dirty="0"/>
              <a:t>代码重定位，建立虚拟地址映射</a:t>
            </a:r>
          </a:p>
        </p:txBody>
      </p:sp>
      <p:sp>
        <p:nvSpPr>
          <p:cNvPr id="7" name="矩形 6"/>
          <p:cNvSpPr/>
          <p:nvPr/>
        </p:nvSpPr>
        <p:spPr>
          <a:xfrm>
            <a:off x="7449820" y="1948815"/>
            <a:ext cx="4347210" cy="44119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adr     r11, pa_va_offset  ：</a:t>
            </a:r>
          </a:p>
          <a:p>
            <a:pPr algn="ctr"/>
            <a:r>
              <a:rPr lang="zh-CN" altLang="en-US" sz="2400"/>
              <a:t> </a:t>
            </a:r>
          </a:p>
          <a:p>
            <a:pPr algn="ctr"/>
            <a:r>
              <a:rPr lang="zh-CN" altLang="en-US" sz="2400"/>
              <a:t> ldr     r0, [r11]   </a:t>
            </a:r>
          </a:p>
          <a:p>
            <a:pPr algn="ctr"/>
            <a:endParaRPr lang="zh-CN" altLang="en-US" sz="2400"/>
          </a:p>
          <a:p>
            <a:pPr algn="ctr"/>
            <a:r>
              <a:rPr lang="zh-CN" altLang="en-US" sz="2400"/>
              <a:t>sub     r11, r11, r0  ：</a:t>
            </a:r>
          </a:p>
          <a:p>
            <a:pPr algn="ctr"/>
            <a:endParaRPr lang="zh-CN" altLang="en-US" sz="2400"/>
          </a:p>
        </p:txBody>
      </p:sp>
      <p:sp>
        <p:nvSpPr>
          <p:cNvPr id="17" name="文本框 16"/>
          <p:cNvSpPr txBox="1"/>
          <p:nvPr/>
        </p:nvSpPr>
        <p:spPr>
          <a:xfrm>
            <a:off x="1509395" y="1239520"/>
            <a:ext cx="9825990"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chemeClr val="bg1"/>
                </a:solidFill>
              </a:rPr>
              <a:t>r11</a:t>
            </a:r>
            <a:r>
              <a:rPr lang="zh-CN" altLang="en-US" sz="2400" dirty="0">
                <a:solidFill>
                  <a:schemeClr val="bg1"/>
                </a:solidFill>
              </a:rPr>
              <a:t>的值是内核虚拟地址和物理地址之间的差值，如果不需要重定位的话，用以下三条指令计算：</a:t>
            </a:r>
          </a:p>
        </p:txBody>
      </p:sp>
      <p:pic>
        <p:nvPicPr>
          <p:cNvPr id="6" name="图片 5"/>
          <p:cNvPicPr>
            <a:picLocks noChangeAspect="1"/>
          </p:cNvPicPr>
          <p:nvPr>
            <p:custDataLst>
              <p:tags r:id="rId1"/>
            </p:custDataLst>
          </p:nvPr>
        </p:nvPicPr>
        <p:blipFill>
          <a:blip r:embed="rId4"/>
          <a:stretch>
            <a:fillRect/>
          </a:stretch>
        </p:blipFill>
        <p:spPr>
          <a:xfrm>
            <a:off x="852170" y="2131695"/>
            <a:ext cx="5067300" cy="42291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0577" y="137160"/>
            <a:ext cx="5202004" cy="521970"/>
          </a:xfrm>
          <a:prstGeom prst="rect">
            <a:avLst/>
          </a:prstGeom>
          <a:noFill/>
        </p:spPr>
        <p:txBody>
          <a:bodyPr wrap="square" rtlCol="0">
            <a:spAutoFit/>
          </a:bodyPr>
          <a:lstStyle/>
          <a:p>
            <a:r>
              <a:rPr lang="zh-CN" altLang="en-US" sz="2800" b="1" dirty="0"/>
              <a:t>代码重定位，建立虚拟地址映射</a:t>
            </a:r>
          </a:p>
        </p:txBody>
      </p:sp>
      <p:sp>
        <p:nvSpPr>
          <p:cNvPr id="7" name="矩形 6"/>
          <p:cNvSpPr/>
          <p:nvPr/>
        </p:nvSpPr>
        <p:spPr>
          <a:xfrm>
            <a:off x="982980" y="1983105"/>
            <a:ext cx="10796270" cy="4215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mrc     p15, 0, r12, c0, c0, 5  ：</a:t>
            </a:r>
          </a:p>
          <a:p>
            <a:pPr algn="ctr"/>
            <a:r>
              <a:rPr lang="zh-CN" altLang="en-US" sz="2400"/>
              <a:t>获取CpuId</a:t>
            </a:r>
          </a:p>
          <a:p>
            <a:pPr algn="ctr"/>
            <a:endParaRPr lang="zh-CN" altLang="en-US" sz="2400"/>
          </a:p>
          <a:p>
            <a:pPr algn="ctr"/>
            <a:r>
              <a:rPr lang="zh-CN" altLang="en-US" sz="2400"/>
              <a:t>and     r12, r12, #MPIDR_CPUID_MASK  ：</a:t>
            </a:r>
          </a:p>
          <a:p>
            <a:pPr algn="ctr"/>
            <a:r>
              <a:rPr lang="zh-CN" altLang="en-US" sz="2400"/>
              <a:t>r12经过掩码过滤</a:t>
            </a:r>
          </a:p>
          <a:p>
            <a:pPr algn="ctr"/>
            <a:endParaRPr lang="zh-CN" altLang="en-US" sz="2400"/>
          </a:p>
          <a:p>
            <a:pPr algn="ctr"/>
            <a:r>
              <a:rPr lang="zh-CN" altLang="en-US" sz="2400"/>
              <a:t>cmp     r12, #0    ：</a:t>
            </a:r>
          </a:p>
          <a:p>
            <a:pPr algn="ctr"/>
            <a:r>
              <a:rPr lang="zh-CN" altLang="en-US" sz="2400"/>
              <a:t>判断当前是否为0号cpu</a:t>
            </a:r>
          </a:p>
          <a:p>
            <a:pPr algn="ctr"/>
            <a:endParaRPr lang="zh-CN" altLang="en-US" sz="2400"/>
          </a:p>
          <a:p>
            <a:pPr algn="ctr"/>
            <a:r>
              <a:rPr lang="zh-CN" altLang="en-US" sz="2400"/>
              <a:t>bne     secondary_cpu_init   ：</a:t>
            </a:r>
          </a:p>
          <a:p>
            <a:pPr algn="ctr"/>
            <a:r>
              <a:rPr lang="zh-CN" altLang="en-US" sz="2400"/>
              <a:t>不是的话则调用secondary_cpu_init，初始化cpu次核</a:t>
            </a:r>
          </a:p>
        </p:txBody>
      </p:sp>
      <p:pic>
        <p:nvPicPr>
          <p:cNvPr id="6" name="图片 5"/>
          <p:cNvPicPr>
            <a:picLocks noChangeAspect="1"/>
          </p:cNvPicPr>
          <p:nvPr>
            <p:custDataLst>
              <p:tags r:id="rId1"/>
            </p:custDataLst>
          </p:nvPr>
        </p:nvPicPr>
        <p:blipFill>
          <a:blip r:embed="rId3"/>
          <a:stretch>
            <a:fillRect/>
          </a:stretch>
        </p:blipFill>
        <p:spPr>
          <a:xfrm>
            <a:off x="9149715" y="2580005"/>
            <a:ext cx="2971800" cy="3022600"/>
          </a:xfrm>
          <a:prstGeom prst="rect">
            <a:avLst/>
          </a:prstGeom>
        </p:spPr>
      </p:pic>
      <p:cxnSp>
        <p:nvCxnSpPr>
          <p:cNvPr id="8" name="直接连接符 7"/>
          <p:cNvCxnSpPr/>
          <p:nvPr/>
        </p:nvCxnSpPr>
        <p:spPr>
          <a:xfrm flipV="1">
            <a:off x="8081010" y="3033395"/>
            <a:ext cx="1500505" cy="254000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5973" y="192399"/>
            <a:ext cx="5202004" cy="521970"/>
          </a:xfrm>
          <a:prstGeom prst="rect">
            <a:avLst/>
          </a:prstGeom>
          <a:noFill/>
        </p:spPr>
        <p:txBody>
          <a:bodyPr wrap="square" rtlCol="0">
            <a:spAutoFit/>
          </a:bodyPr>
          <a:lstStyle/>
          <a:p>
            <a:r>
              <a:rPr lang="zh-CN" altLang="en-US" sz="2800" b="1" dirty="0"/>
              <a:t>代码重定位，建立虚拟地址映射</a:t>
            </a:r>
          </a:p>
        </p:txBody>
      </p:sp>
      <p:sp>
        <p:nvSpPr>
          <p:cNvPr id="17" name="文本框 16"/>
          <p:cNvSpPr txBox="1"/>
          <p:nvPr/>
        </p:nvSpPr>
        <p:spPr>
          <a:xfrm>
            <a:off x="1184275" y="2244090"/>
            <a:ext cx="9825990" cy="3538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t>接着根据内核的加载地址是否等于物理内存基址来判断内核是否需要重定位。</a:t>
            </a:r>
          </a:p>
          <a:p>
            <a:r>
              <a:rPr lang="zh-CN" altLang="en-US" sz="3200" dirty="0"/>
              <a:t>如果内核不需要重定位，直接跳转到reloc_img_to_bottom_done处执行；如果需要重定位，则将内核加载地址拷贝到内存基址处；重定位完后跳转到新地址处运行并且矫正r11的值；</a:t>
            </a:r>
          </a:p>
          <a:p>
            <a:endParaRPr lang="zh-CN" altLang="en-US"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4677" y="127505"/>
            <a:ext cx="5202004" cy="521970"/>
          </a:xfrm>
          <a:prstGeom prst="rect">
            <a:avLst/>
          </a:prstGeom>
          <a:noFill/>
        </p:spPr>
        <p:txBody>
          <a:bodyPr wrap="square" rtlCol="0">
            <a:spAutoFit/>
          </a:bodyPr>
          <a:lstStyle/>
          <a:p>
            <a:r>
              <a:rPr lang="zh-CN" altLang="en-US" sz="2800" b="1" dirty="0"/>
              <a:t>代码重定位，建立虚拟地址映射</a:t>
            </a:r>
          </a:p>
        </p:txBody>
      </p:sp>
      <p:pic>
        <p:nvPicPr>
          <p:cNvPr id="6" name="图片 5"/>
          <p:cNvPicPr>
            <a:picLocks noChangeAspect="1"/>
          </p:cNvPicPr>
          <p:nvPr/>
        </p:nvPicPr>
        <p:blipFill>
          <a:blip r:embed="rId2"/>
          <a:stretch>
            <a:fillRect/>
          </a:stretch>
        </p:blipFill>
        <p:spPr>
          <a:xfrm>
            <a:off x="1292860" y="1115060"/>
            <a:ext cx="6177915" cy="515429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4463" y="126693"/>
            <a:ext cx="5202004" cy="521970"/>
          </a:xfrm>
          <a:prstGeom prst="rect">
            <a:avLst/>
          </a:prstGeom>
          <a:noFill/>
        </p:spPr>
        <p:txBody>
          <a:bodyPr wrap="square" rtlCol="0">
            <a:spAutoFit/>
          </a:bodyPr>
          <a:lstStyle/>
          <a:p>
            <a:r>
              <a:rPr lang="zh-CN" altLang="en-US" sz="2800" b="1" dirty="0"/>
              <a:t>代码重定位，建立虚拟地址映射</a:t>
            </a:r>
          </a:p>
        </p:txBody>
      </p:sp>
      <p:sp>
        <p:nvSpPr>
          <p:cNvPr id="7" name="矩形 6"/>
          <p:cNvSpPr/>
          <p:nvPr/>
        </p:nvSpPr>
        <p:spPr>
          <a:xfrm>
            <a:off x="982980" y="1115060"/>
            <a:ext cx="10502265" cy="418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 adr </a:t>
            </a:r>
            <a:r>
              <a:rPr lang="en-US" altLang="zh-CN" sz="2400" dirty="0"/>
              <a:t>   </a:t>
            </a:r>
            <a:r>
              <a:rPr lang="zh-CN" altLang="en-US" sz="2400" dirty="0"/>
              <a:t>r4, __exception_handlers    ：</a:t>
            </a:r>
          </a:p>
          <a:p>
            <a:pPr algn="ctr"/>
            <a:r>
              <a:rPr lang="zh-CN" altLang="en-US" sz="2400" dirty="0"/>
              <a:t> r4获取加载基地址</a:t>
            </a:r>
          </a:p>
          <a:p>
            <a:pPr algn="ctr"/>
            <a:endParaRPr lang="zh-CN" altLang="en-US" sz="2400" dirty="0"/>
          </a:p>
          <a:p>
            <a:pPr algn="ctr"/>
            <a:r>
              <a:rPr lang="zh-CN" altLang="en-US" sz="2400" dirty="0"/>
              <a:t>ldr     r5, =SYS_MEM_BASE      ：</a:t>
            </a:r>
          </a:p>
          <a:p>
            <a:pPr algn="ctr"/>
            <a:r>
              <a:rPr lang="zh-CN" altLang="en-US" sz="2400" dirty="0"/>
              <a:t>  r5获取物理基地址</a:t>
            </a:r>
          </a:p>
          <a:p>
            <a:pPr algn="ctr"/>
            <a:endParaRPr lang="zh-CN" altLang="en-US" sz="2400" dirty="0"/>
          </a:p>
          <a:p>
            <a:pPr algn="ctr"/>
            <a:r>
              <a:rPr lang="zh-CN" altLang="en-US" sz="2400" dirty="0"/>
              <a:t>subs    r12, r4, r5   ：</a:t>
            </a:r>
          </a:p>
          <a:p>
            <a:pPr algn="ctr"/>
            <a:r>
              <a:rPr lang="zh-CN" altLang="en-US" sz="2400" dirty="0"/>
              <a:t>  r12=r4-r5 加载基地址和物理基地址的偏移量</a:t>
            </a:r>
          </a:p>
          <a:p>
            <a:pPr algn="ctr"/>
            <a:endParaRPr lang="zh-CN" altLang="en-US" sz="2400" dirty="0"/>
          </a:p>
          <a:p>
            <a:pPr algn="ctr"/>
            <a:r>
              <a:rPr lang="zh-CN" altLang="en-US" sz="2400" dirty="0"/>
              <a:t>beq     reloc_img_to_bottom_done    ：</a:t>
            </a:r>
          </a:p>
          <a:p>
            <a:pPr algn="ctr"/>
            <a:r>
              <a:rPr lang="zh-CN" altLang="en-US" sz="2400" dirty="0"/>
              <a:t>不需要重定位</a:t>
            </a:r>
            <a:endParaRPr lang="en-US" altLang="zh-CN" sz="2400" dirty="0"/>
          </a:p>
        </p:txBody>
      </p:sp>
      <p:sp>
        <p:nvSpPr>
          <p:cNvPr id="6" name="文本框 5"/>
          <p:cNvSpPr txBox="1"/>
          <p:nvPr/>
        </p:nvSpPr>
        <p:spPr>
          <a:xfrm>
            <a:off x="1645602" y="5588952"/>
            <a:ext cx="9177020"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t>如果内核不需要重定位，直接跳转到</a:t>
            </a:r>
            <a:r>
              <a:rPr lang="en-US" altLang="zh-CN" sz="2400" dirty="0"/>
              <a:t>reloc_img_to_bottom_done</a:t>
            </a:r>
            <a:r>
              <a:rPr lang="zh-CN" altLang="en-US" sz="2400" dirty="0"/>
              <a:t>处执行，如果需要重定位，则将内核从加载地址拷贝到内存基址处。</a:t>
            </a:r>
          </a:p>
        </p:txBody>
      </p:sp>
      <p:pic>
        <p:nvPicPr>
          <p:cNvPr id="8" name="图片 7"/>
          <p:cNvPicPr>
            <a:picLocks noChangeAspect="1"/>
          </p:cNvPicPr>
          <p:nvPr/>
        </p:nvPicPr>
        <p:blipFill>
          <a:blip r:embed="rId2"/>
          <a:stretch>
            <a:fillRect/>
          </a:stretch>
        </p:blipFill>
        <p:spPr>
          <a:xfrm>
            <a:off x="9036050" y="1470025"/>
            <a:ext cx="2965450" cy="2063750"/>
          </a:xfrm>
          <a:prstGeom prst="rect">
            <a:avLst/>
          </a:prstGeom>
        </p:spPr>
      </p:pic>
      <p:cxnSp>
        <p:nvCxnSpPr>
          <p:cNvPr id="9" name="直接连接符 8"/>
          <p:cNvCxnSpPr/>
          <p:nvPr/>
        </p:nvCxnSpPr>
        <p:spPr>
          <a:xfrm flipV="1">
            <a:off x="8359140" y="1818005"/>
            <a:ext cx="878205" cy="279654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6476" y="109807"/>
            <a:ext cx="5202004" cy="521970"/>
          </a:xfrm>
          <a:prstGeom prst="rect">
            <a:avLst/>
          </a:prstGeom>
          <a:noFill/>
        </p:spPr>
        <p:txBody>
          <a:bodyPr wrap="square" rtlCol="0">
            <a:spAutoFit/>
          </a:bodyPr>
          <a:lstStyle/>
          <a:p>
            <a:r>
              <a:rPr lang="zh-CN" altLang="en-US" sz="2800" b="1" dirty="0"/>
              <a:t>代码重定位，建立虚拟地址映射</a:t>
            </a:r>
          </a:p>
        </p:txBody>
      </p:sp>
      <p:sp>
        <p:nvSpPr>
          <p:cNvPr id="7" name="矩形 6"/>
          <p:cNvSpPr/>
          <p:nvPr/>
        </p:nvSpPr>
        <p:spPr>
          <a:xfrm>
            <a:off x="4937760" y="1115060"/>
            <a:ext cx="7117080" cy="56026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400"/>
              <a:t>ldr     r7, =__exception_handlers    </a:t>
            </a:r>
            <a:r>
              <a:rPr lang="zh-CN" sz="2400"/>
              <a:t>：</a:t>
            </a:r>
          </a:p>
          <a:p>
            <a:pPr algn="ctr"/>
            <a:r>
              <a:rPr sz="2400"/>
              <a:t>  链接地址基地址</a:t>
            </a:r>
          </a:p>
          <a:p>
            <a:pPr algn="ctr"/>
            <a:endParaRPr sz="2400"/>
          </a:p>
          <a:p>
            <a:pPr algn="ctr"/>
            <a:r>
              <a:rPr sz="2400"/>
              <a:t>ldr     r6, =__bss_start      </a:t>
            </a:r>
            <a:r>
              <a:rPr lang="zh-CN" sz="2400"/>
              <a:t>：</a:t>
            </a:r>
          </a:p>
          <a:p>
            <a:pPr algn="ctr"/>
            <a:r>
              <a:rPr sz="2400"/>
              <a:t>   由于目前阶段有用的数据是中断向量表+代码段+只读数据段+数据段， 所以只需复制[__exception_handlers,__bss_start]这段数据到内存基址处 </a:t>
            </a:r>
          </a:p>
          <a:p>
            <a:pPr algn="ctr"/>
            <a:endParaRPr sz="2400"/>
          </a:p>
          <a:p>
            <a:pPr algn="ctr"/>
            <a:r>
              <a:rPr sz="2400"/>
              <a:t>sub     r6, r7      </a:t>
            </a:r>
            <a:r>
              <a:rPr lang="zh-CN" sz="2400"/>
              <a:t>：</a:t>
            </a:r>
          </a:p>
          <a:p>
            <a:pPr algn="ctr"/>
            <a:r>
              <a:rPr sz="2400"/>
              <a:t> 内核镜像的大小  __bss_start</a:t>
            </a:r>
            <a:r>
              <a:rPr lang="en-US" sz="2400"/>
              <a:t>-</a:t>
            </a:r>
            <a:r>
              <a:rPr sz="2400"/>
              <a:t>	__exception_handlers</a:t>
            </a:r>
          </a:p>
          <a:p>
            <a:pPr algn="ctr"/>
            <a:endParaRPr sz="2400"/>
          </a:p>
          <a:p>
            <a:pPr algn="ctr"/>
            <a:r>
              <a:rPr sz="2400"/>
              <a:t>add     r6, r4  </a:t>
            </a:r>
            <a:r>
              <a:rPr lang="zh-CN" sz="2400"/>
              <a:t>：</a:t>
            </a:r>
          </a:p>
          <a:p>
            <a:pPr algn="ctr"/>
            <a:r>
              <a:rPr sz="2400"/>
              <a:t> 拷贝</a:t>
            </a:r>
            <a:r>
              <a:rPr lang="en-US" sz="2400"/>
              <a:t>[</a:t>
            </a:r>
            <a:r>
              <a:rPr sz="2400"/>
              <a:t>r4</a:t>
            </a:r>
            <a:r>
              <a:rPr lang="en-US" sz="2400"/>
              <a:t> </a:t>
            </a:r>
            <a:r>
              <a:rPr sz="2400"/>
              <a:t>r4+r6</a:t>
            </a:r>
            <a:r>
              <a:rPr lang="en-US" sz="2400"/>
              <a:t>]</a:t>
            </a:r>
            <a:r>
              <a:rPr sz="2400"/>
              <a:t>之间的内容到</a:t>
            </a:r>
            <a:r>
              <a:rPr lang="en-US" sz="2400"/>
              <a:t>[</a:t>
            </a:r>
            <a:r>
              <a:rPr sz="2400"/>
              <a:t>r5</a:t>
            </a:r>
            <a:r>
              <a:rPr lang="en-US" sz="2400"/>
              <a:t> </a:t>
            </a:r>
            <a:r>
              <a:rPr sz="2400"/>
              <a:t>r5+r6</a:t>
            </a:r>
            <a:r>
              <a:rPr lang="en-US" sz="2400"/>
              <a:t>]</a:t>
            </a:r>
          </a:p>
        </p:txBody>
      </p:sp>
      <p:pic>
        <p:nvPicPr>
          <p:cNvPr id="8" name="图片 7"/>
          <p:cNvPicPr>
            <a:picLocks noChangeAspect="1"/>
          </p:cNvPicPr>
          <p:nvPr/>
        </p:nvPicPr>
        <p:blipFill>
          <a:blip r:embed="rId3"/>
          <a:stretch>
            <a:fillRect/>
          </a:stretch>
        </p:blipFill>
        <p:spPr>
          <a:xfrm>
            <a:off x="160020" y="1228090"/>
            <a:ext cx="4590415" cy="2543175"/>
          </a:xfrm>
          <a:prstGeom prst="rect">
            <a:avLst/>
          </a:prstGeom>
        </p:spPr>
      </p:pic>
      <p:sp>
        <p:nvSpPr>
          <p:cNvPr id="9" name="矩形 8"/>
          <p:cNvSpPr/>
          <p:nvPr/>
        </p:nvSpPr>
        <p:spPr>
          <a:xfrm>
            <a:off x="160020" y="4043045"/>
            <a:ext cx="4590415" cy="2476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将内核代码从 __exception_handlers 处移到 SYS_MEM_BASE处,长度是 __bss_start - __exception_handlers , __exception_handlers是加载后的开始地址, 由加载器决定, 而SYS_MEM_BASE 是系统定义的内存地址.</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3659581" y="1280550"/>
            <a:ext cx="4600701" cy="1753235"/>
          </a:xfrm>
          <a:prstGeom prst="rect">
            <a:avLst/>
          </a:prstGeom>
          <a:noFill/>
        </p:spPr>
        <p:txBody>
          <a:bodyPr wrap="square" rtlCol="0">
            <a:spAutoFit/>
          </a:bodyPr>
          <a:lstStyle/>
          <a:p>
            <a:pPr algn="ctr"/>
            <a:r>
              <a:rPr lang="zh-CN" altLang="en-US" sz="5400" b="1" dirty="0"/>
              <a:t>内核启动</a:t>
            </a:r>
          </a:p>
          <a:p>
            <a:pPr algn="ctr"/>
            <a:r>
              <a:rPr lang="zh-CN" altLang="en-US" sz="5400" b="1" dirty="0"/>
              <a:t>流程</a:t>
            </a:r>
          </a:p>
        </p:txBody>
      </p:sp>
      <p:sp>
        <p:nvSpPr>
          <p:cNvPr id="30" name="文本框 29"/>
          <p:cNvSpPr txBox="1"/>
          <p:nvPr/>
        </p:nvSpPr>
        <p:spPr>
          <a:xfrm>
            <a:off x="947774" y="4627921"/>
            <a:ext cx="5202004" cy="521970"/>
          </a:xfrm>
          <a:prstGeom prst="rect">
            <a:avLst/>
          </a:prstGeom>
          <a:noFill/>
        </p:spPr>
        <p:txBody>
          <a:bodyPr wrap="square" rtlCol="0">
            <a:spAutoFit/>
          </a:bodyPr>
          <a:lstStyle/>
          <a:p>
            <a:pPr algn="ctr"/>
            <a:r>
              <a:rPr lang="zh-CN" altLang="en-US" sz="2800" dirty="0"/>
              <a:t>启动</a:t>
            </a:r>
          </a:p>
        </p:txBody>
      </p:sp>
      <p:sp>
        <p:nvSpPr>
          <p:cNvPr id="31" name="文本框 30"/>
          <p:cNvSpPr txBox="1"/>
          <p:nvPr/>
        </p:nvSpPr>
        <p:spPr>
          <a:xfrm>
            <a:off x="947774" y="5582741"/>
            <a:ext cx="5202004" cy="521970"/>
          </a:xfrm>
          <a:prstGeom prst="rect">
            <a:avLst/>
          </a:prstGeom>
          <a:noFill/>
        </p:spPr>
        <p:txBody>
          <a:bodyPr wrap="square" rtlCol="0">
            <a:spAutoFit/>
          </a:bodyPr>
          <a:lstStyle/>
          <a:p>
            <a:pPr algn="ctr"/>
            <a:r>
              <a:rPr lang="en-US" altLang="zh-CN" sz="2800" dirty="0"/>
              <a:t>OSMain</a:t>
            </a:r>
            <a:r>
              <a:rPr lang="zh-CN" altLang="en-US" sz="2800" dirty="0"/>
              <a:t>函数</a:t>
            </a:r>
          </a:p>
        </p:txBody>
      </p:sp>
      <p:sp>
        <p:nvSpPr>
          <p:cNvPr id="32" name="文本框 31"/>
          <p:cNvSpPr txBox="1"/>
          <p:nvPr/>
        </p:nvSpPr>
        <p:spPr>
          <a:xfrm>
            <a:off x="6045398" y="4627921"/>
            <a:ext cx="5202004" cy="521970"/>
          </a:xfrm>
          <a:prstGeom prst="rect">
            <a:avLst/>
          </a:prstGeom>
          <a:noFill/>
        </p:spPr>
        <p:txBody>
          <a:bodyPr wrap="square" rtlCol="0">
            <a:spAutoFit/>
          </a:bodyPr>
          <a:lstStyle/>
          <a:p>
            <a:pPr algn="ctr"/>
            <a:r>
              <a:rPr lang="en-US" altLang="zh-CN" sz="2800" dirty="0"/>
              <a:t>main</a:t>
            </a:r>
            <a:r>
              <a:rPr lang="zh-CN" altLang="en-US" sz="2800" dirty="0"/>
              <a:t>函数</a:t>
            </a:r>
          </a:p>
        </p:txBody>
      </p:sp>
      <p:sp>
        <p:nvSpPr>
          <p:cNvPr id="33" name="文本框 32"/>
          <p:cNvSpPr txBox="1"/>
          <p:nvPr/>
        </p:nvSpPr>
        <p:spPr>
          <a:xfrm>
            <a:off x="6045398" y="5582741"/>
            <a:ext cx="5202004" cy="521970"/>
          </a:xfrm>
          <a:prstGeom prst="rect">
            <a:avLst/>
          </a:prstGeom>
          <a:noFill/>
        </p:spPr>
        <p:txBody>
          <a:bodyPr wrap="square" rtlCol="0">
            <a:spAutoFit/>
          </a:bodyPr>
          <a:lstStyle/>
          <a:p>
            <a:pPr algn="ctr"/>
            <a:r>
              <a:rPr lang="en-US" altLang="zh-CN" sz="2800" dirty="0"/>
              <a:t>Systeinit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1080" y="204197"/>
            <a:ext cx="5202004" cy="521970"/>
          </a:xfrm>
          <a:prstGeom prst="rect">
            <a:avLst/>
          </a:prstGeom>
          <a:noFill/>
        </p:spPr>
        <p:txBody>
          <a:bodyPr wrap="square" rtlCol="0">
            <a:spAutoFit/>
          </a:bodyPr>
          <a:lstStyle/>
          <a:p>
            <a:r>
              <a:rPr lang="zh-CN" altLang="en-US" sz="2800" b="1" dirty="0"/>
              <a:t>代码重定位，建立虚拟地址映射</a:t>
            </a:r>
          </a:p>
        </p:txBody>
      </p:sp>
      <p:sp>
        <p:nvSpPr>
          <p:cNvPr id="7" name="矩形 6"/>
          <p:cNvSpPr/>
          <p:nvPr/>
        </p:nvSpPr>
        <p:spPr>
          <a:xfrm>
            <a:off x="4937760" y="2157730"/>
            <a:ext cx="7117080" cy="4559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 ldr     r7, [r4], #4:</a:t>
            </a:r>
          </a:p>
          <a:p>
            <a:pPr algn="ctr"/>
            <a:r>
              <a:rPr lang="en-US" sz="1400"/>
              <a:t>r7=*r4,r4=r4+4</a:t>
            </a:r>
          </a:p>
          <a:p>
            <a:pPr algn="ctr"/>
            <a:r>
              <a:rPr lang="en-US" sz="1400"/>
              <a:t>类似C语言 *r5 = *r4 , r4++ , r5++ </a:t>
            </a:r>
          </a:p>
          <a:p>
            <a:pPr algn="ctr"/>
            <a:endParaRPr lang="en-US" sz="1400"/>
          </a:p>
          <a:p>
            <a:pPr algn="ctr"/>
            <a:r>
              <a:rPr lang="en-US" sz="1400"/>
              <a:t>   str     r7, [r5], #4	:</a:t>
            </a:r>
          </a:p>
          <a:p>
            <a:pPr algn="ctr"/>
            <a:r>
              <a:rPr lang="zh-CN" altLang="en-US" sz="1400"/>
              <a:t>将</a:t>
            </a:r>
            <a:r>
              <a:rPr lang="en-US" altLang="zh-CN" sz="1400"/>
              <a:t>r7</a:t>
            </a:r>
            <a:r>
              <a:rPr lang="zh-CN" altLang="en-US" sz="1400"/>
              <a:t>中的字数据写入以</a:t>
            </a:r>
            <a:r>
              <a:rPr lang="en-US" altLang="zh-CN" sz="1400"/>
              <a:t>r5</a:t>
            </a:r>
            <a:r>
              <a:rPr lang="zh-CN" altLang="en-US" sz="1400"/>
              <a:t>为地址的存储器中，并将新地址</a:t>
            </a:r>
            <a:r>
              <a:rPr lang="en-US" altLang="zh-CN" sz="1400"/>
              <a:t>r5+4</a:t>
            </a:r>
            <a:r>
              <a:rPr lang="zh-CN" altLang="en-US" sz="1400"/>
              <a:t>写入</a:t>
            </a:r>
            <a:r>
              <a:rPr lang="en-US" altLang="zh-CN" sz="1400"/>
              <a:t>r7</a:t>
            </a:r>
            <a:endParaRPr lang="en-US" sz="1400"/>
          </a:p>
          <a:p>
            <a:pPr algn="ctr"/>
            <a:r>
              <a:rPr lang="en-US" sz="1400"/>
              <a:t> #4 代表32位的指令长度,此时在拷贝内核代码区内容</a:t>
            </a:r>
          </a:p>
          <a:p>
            <a:pPr algn="ctr"/>
            <a:endParaRPr lang="en-US" sz="1400"/>
          </a:p>
          <a:p>
            <a:pPr algn="ctr"/>
            <a:r>
              <a:rPr lang="en-US" sz="1400"/>
              <a:t>    cmp     r4, r6 :</a:t>
            </a:r>
          </a:p>
          <a:p>
            <a:pPr algn="ctr"/>
            <a:r>
              <a:rPr lang="en-US" sz="1400"/>
              <a:t> 拷贝完成条件. r4++ 直到等于r6 (加载结束地址) 完成拷贝动作 </a:t>
            </a:r>
          </a:p>
          <a:p>
            <a:pPr algn="ctr"/>
            <a:endParaRPr lang="en-US" sz="1400"/>
          </a:p>
          <a:p>
            <a:pPr algn="ctr"/>
            <a:r>
              <a:rPr lang="en-US" sz="1400"/>
              <a:t>    bne     reloc_img_to_bottom_loop</a:t>
            </a:r>
          </a:p>
          <a:p>
            <a:pPr algn="ctr"/>
            <a:r>
              <a:rPr lang="en-US" sz="1400"/>
              <a:t>    sub     pc, r12 :</a:t>
            </a:r>
          </a:p>
          <a:p>
            <a:pPr algn="ctr"/>
            <a:r>
              <a:rPr lang="en-US" sz="1400"/>
              <a:t> 重新校准pc寄存器, 无缝跳到了拷贝后的指令地址处执行 r12是重定位镜像前内核加载基地址和内核物理内存基地址的差值 </a:t>
            </a:r>
          </a:p>
          <a:p>
            <a:pPr algn="ctr"/>
            <a:endParaRPr lang="en-US" sz="1400"/>
          </a:p>
          <a:p>
            <a:pPr algn="ctr"/>
            <a:r>
              <a:rPr lang="en-US" sz="1400"/>
              <a:t>    nop		</a:t>
            </a:r>
          </a:p>
          <a:p>
            <a:pPr algn="ctr"/>
            <a:r>
              <a:rPr lang="en-US" sz="1400"/>
              <a:t>注意执行完成sub pc, r12后,新的PC寄存器也指向了nop ,nop是伪汇编指令,等同于 mov r0 r0 通常用于控制时序的目的，强制内存对齐，防止流水线灾难，占据分支指令延迟						</a:t>
            </a:r>
          </a:p>
          <a:p>
            <a:pPr algn="ctr"/>
            <a:r>
              <a:rPr lang="en-US" sz="1400"/>
              <a:t>    sub     r11, r11, r12  :</a:t>
            </a:r>
          </a:p>
          <a:p>
            <a:pPr algn="ctr"/>
            <a:r>
              <a:rPr lang="en-US" sz="1400"/>
              <a:t> r11: eventual address offset | 最终地址映射偏移量, 用于构建MMU页表 */</a:t>
            </a:r>
          </a:p>
          <a:p>
            <a:pPr algn="ctr"/>
            <a:r>
              <a:rPr lang="en-US" sz="1400"/>
              <a:t>//内核总大小 __bss_start - __exception_handlers</a:t>
            </a:r>
          </a:p>
        </p:txBody>
      </p:sp>
      <p:sp>
        <p:nvSpPr>
          <p:cNvPr id="9" name="矩形 8"/>
          <p:cNvSpPr/>
          <p:nvPr/>
        </p:nvSpPr>
        <p:spPr>
          <a:xfrm>
            <a:off x="234950" y="1240155"/>
            <a:ext cx="1172527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reloc_img_to_bottom_loop：重定位镜像到内核物理内存基地址,将内核从加载地址拷贝到内存基址处</a:t>
            </a:r>
          </a:p>
        </p:txBody>
      </p:sp>
      <p:pic>
        <p:nvPicPr>
          <p:cNvPr id="10" name="图片 9"/>
          <p:cNvPicPr>
            <a:picLocks noChangeAspect="1"/>
          </p:cNvPicPr>
          <p:nvPr/>
        </p:nvPicPr>
        <p:blipFill>
          <a:blip r:embed="rId3"/>
          <a:stretch>
            <a:fillRect/>
          </a:stretch>
        </p:blipFill>
        <p:spPr>
          <a:xfrm>
            <a:off x="862330" y="2108200"/>
            <a:ext cx="2849245" cy="387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113" y="163513"/>
            <a:ext cx="5202004" cy="521970"/>
          </a:xfrm>
          <a:prstGeom prst="rect">
            <a:avLst/>
          </a:prstGeom>
          <a:noFill/>
        </p:spPr>
        <p:txBody>
          <a:bodyPr wrap="square" rtlCol="0">
            <a:spAutoFit/>
          </a:bodyPr>
          <a:lstStyle/>
          <a:p>
            <a:r>
              <a:rPr lang="zh-CN" altLang="en-US" sz="2800" b="1" dirty="0"/>
              <a:t>初始化内核页表</a:t>
            </a:r>
          </a:p>
        </p:txBody>
      </p:sp>
      <p:sp>
        <p:nvSpPr>
          <p:cNvPr id="9" name="矩形 8"/>
          <p:cNvSpPr/>
          <p:nvPr/>
        </p:nvSpPr>
        <p:spPr>
          <a:xfrm>
            <a:off x="365760" y="956310"/>
            <a:ext cx="1172527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对内核页表进行清零，然后初始化页表；</a:t>
            </a:r>
          </a:p>
          <a:p>
            <a:pPr algn="ctr"/>
            <a:r>
              <a:rPr lang="zh-CN" altLang="en-US" sz="2000"/>
              <a:t>在打开</a:t>
            </a:r>
            <a:r>
              <a:rPr lang="en-US" altLang="zh-CN" sz="2000"/>
              <a:t>mmu</a:t>
            </a:r>
            <a:r>
              <a:rPr lang="zh-CN" altLang="en-US" sz="2000"/>
              <a:t>前必须要做好虚拟地址和物理地址的映射关系，需要构建页表</a:t>
            </a:r>
          </a:p>
        </p:txBody>
      </p:sp>
      <p:sp>
        <p:nvSpPr>
          <p:cNvPr id="6" name="矩形 5"/>
          <p:cNvSpPr/>
          <p:nvPr/>
        </p:nvSpPr>
        <p:spPr>
          <a:xfrm>
            <a:off x="0" y="2248535"/>
            <a:ext cx="4368800" cy="879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首先对内核页表进行清零</a:t>
            </a:r>
          </a:p>
        </p:txBody>
      </p:sp>
      <p:pic>
        <p:nvPicPr>
          <p:cNvPr id="10" name="图片 9"/>
          <p:cNvPicPr>
            <a:picLocks noChangeAspect="1"/>
          </p:cNvPicPr>
          <p:nvPr/>
        </p:nvPicPr>
        <p:blipFill>
          <a:blip r:embed="rId3"/>
          <a:stretch>
            <a:fillRect/>
          </a:stretch>
        </p:blipFill>
        <p:spPr>
          <a:xfrm>
            <a:off x="0" y="3427095"/>
            <a:ext cx="4368800" cy="1518285"/>
          </a:xfrm>
          <a:prstGeom prst="rect">
            <a:avLst/>
          </a:prstGeom>
        </p:spPr>
      </p:pic>
      <p:sp>
        <p:nvSpPr>
          <p:cNvPr id="11" name="矩形 10"/>
          <p:cNvSpPr/>
          <p:nvPr/>
        </p:nvSpPr>
        <p:spPr>
          <a:xfrm>
            <a:off x="4510405" y="2336165"/>
            <a:ext cx="7235190" cy="16294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ym typeface="+mn-ea"/>
              </a:rPr>
              <a:t>ldr     r4, =g_firstPageTable</a:t>
            </a:r>
            <a:endParaRPr lang="en-US"/>
          </a:p>
          <a:p>
            <a:pPr algn="ctr"/>
            <a:r>
              <a:rPr lang="en-US">
                <a:sym typeface="+mn-ea"/>
              </a:rPr>
              <a:t> </a:t>
            </a:r>
            <a:r>
              <a:rPr lang="zh-CN" altLang="en-US">
                <a:sym typeface="+mn-ea"/>
              </a:rPr>
              <a:t>一级页表（内核页表）</a:t>
            </a:r>
            <a:r>
              <a:rPr lang="en-US">
                <a:sym typeface="+mn-ea"/>
              </a:rPr>
              <a:t>由g_firstPageTable存储</a:t>
            </a:r>
            <a:r>
              <a:rPr lang="zh-CN" altLang="en-US">
                <a:sym typeface="+mn-ea"/>
              </a:rPr>
              <a:t>，获取内核页表的虚拟地址</a:t>
            </a:r>
          </a:p>
          <a:p>
            <a:pPr algn="ctr"/>
            <a:endParaRPr lang="en-US"/>
          </a:p>
          <a:p>
            <a:pPr algn="ctr"/>
            <a:r>
              <a:rPr lang="en-US"/>
              <a:t>数组g_firstPageTable在kernel\liteos_a\arch\arm\arm\src\los_arch_mmu.c中定义</a:t>
            </a:r>
          </a:p>
        </p:txBody>
      </p:sp>
      <p:sp>
        <p:nvSpPr>
          <p:cNvPr id="17" name="矩形 16"/>
          <p:cNvSpPr/>
          <p:nvPr/>
        </p:nvSpPr>
        <p:spPr>
          <a:xfrm>
            <a:off x="1181735" y="3552190"/>
            <a:ext cx="1516380" cy="2159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2683510" y="3147695"/>
            <a:ext cx="1813560" cy="49974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2664" y="158750"/>
            <a:ext cx="5202004" cy="521970"/>
          </a:xfrm>
          <a:prstGeom prst="rect">
            <a:avLst/>
          </a:prstGeom>
          <a:noFill/>
        </p:spPr>
        <p:txBody>
          <a:bodyPr wrap="square" rtlCol="0">
            <a:spAutoFit/>
          </a:bodyPr>
          <a:lstStyle/>
          <a:p>
            <a:r>
              <a:rPr lang="zh-CN" altLang="en-US" sz="2800" b="1" dirty="0"/>
              <a:t>初始化内核页表</a:t>
            </a:r>
          </a:p>
        </p:txBody>
      </p:sp>
      <p:sp>
        <p:nvSpPr>
          <p:cNvPr id="9" name="矩形 8"/>
          <p:cNvSpPr/>
          <p:nvPr/>
        </p:nvSpPr>
        <p:spPr>
          <a:xfrm>
            <a:off x="365760" y="956310"/>
            <a:ext cx="1172527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对内核页表进行清零，然后初始化页表；</a:t>
            </a:r>
          </a:p>
          <a:p>
            <a:pPr algn="ctr"/>
            <a:r>
              <a:rPr lang="zh-CN" altLang="en-US" sz="2000"/>
              <a:t>在打开</a:t>
            </a:r>
            <a:r>
              <a:rPr lang="en-US" altLang="zh-CN" sz="2000"/>
              <a:t>mmu</a:t>
            </a:r>
            <a:r>
              <a:rPr lang="zh-CN" altLang="en-US" sz="2000">
                <a:sym typeface="+mn-ea"/>
              </a:rPr>
              <a:t>前</a:t>
            </a:r>
            <a:r>
              <a:rPr lang="zh-CN" altLang="en-US" sz="2000"/>
              <a:t>必须要做好虚拟地址和物理地址的映射关系，需要构建页表</a:t>
            </a:r>
          </a:p>
        </p:txBody>
      </p:sp>
      <p:sp>
        <p:nvSpPr>
          <p:cNvPr id="8" name="矩形 7"/>
          <p:cNvSpPr/>
          <p:nvPr/>
        </p:nvSpPr>
        <p:spPr>
          <a:xfrm>
            <a:off x="4982210" y="4439285"/>
            <a:ext cx="6976745" cy="2099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一级</a:t>
            </a:r>
            <a:r>
              <a:t>页表将全部的4GiB虚拟内存地址空间划分为4096份，每份大小1MiB。每份对应一个32位的页表项，内容是某个1MiB大小的物理内存的地址。其中高</a:t>
            </a:r>
            <a:r>
              <a:rPr lang="en-US"/>
              <a:t>20</a:t>
            </a:r>
            <a:r>
              <a:t>位记录页号，用于对页表项定位，也就是4096个页表项的索引;低</a:t>
            </a:r>
            <a:r>
              <a:rPr lang="en-US"/>
              <a:t>12</a:t>
            </a:r>
            <a:r>
              <a:t>位记录页内偏移值，虚实地址页内偏移值相等。使用虚拟地址中的虚拟页号查询页表得到对应的物理页号，然后与虚拟地址中的页内位移组成物理地址。每个L1页表项将1MiB的虚拟内存地址转换为物理地址。</a:t>
            </a:r>
          </a:p>
        </p:txBody>
      </p:sp>
      <p:pic>
        <p:nvPicPr>
          <p:cNvPr id="7" name="图片 6"/>
          <p:cNvPicPr>
            <a:picLocks noChangeAspect="1"/>
          </p:cNvPicPr>
          <p:nvPr/>
        </p:nvPicPr>
        <p:blipFill>
          <a:blip r:embed="rId3"/>
          <a:stretch>
            <a:fillRect/>
          </a:stretch>
        </p:blipFill>
        <p:spPr>
          <a:xfrm>
            <a:off x="365760" y="2613660"/>
            <a:ext cx="4448175" cy="3769360"/>
          </a:xfrm>
          <a:prstGeom prst="rect">
            <a:avLst/>
          </a:prstGeom>
        </p:spPr>
      </p:pic>
      <p:sp>
        <p:nvSpPr>
          <p:cNvPr id="12" name="矩形 11"/>
          <p:cNvSpPr/>
          <p:nvPr/>
        </p:nvSpPr>
        <p:spPr>
          <a:xfrm>
            <a:off x="4982210" y="2192020"/>
            <a:ext cx="6976110" cy="20999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a:sym typeface="+mn-ea"/>
              </a:rPr>
              <a:t>MMU 采用页表 (page table) 来实现虚实地址转换，页表项除了描述虚拟页到物理页直接的转换外，还提供了页的访问权限 (读，写，可执行) 和存储属性。 MMU 的本质是拿虚拟地址的高位 (20 位) 做文章，低 12 位是页内偏移地址不会变。也就是说虚拟地址和物理地址的低 12 位是一样的。</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20566" y="159385"/>
            <a:ext cx="5202004" cy="521970"/>
          </a:xfrm>
          <a:prstGeom prst="rect">
            <a:avLst/>
          </a:prstGeom>
          <a:noFill/>
        </p:spPr>
        <p:txBody>
          <a:bodyPr wrap="square" rtlCol="0">
            <a:spAutoFit/>
          </a:bodyPr>
          <a:lstStyle/>
          <a:p>
            <a:r>
              <a:rPr lang="zh-CN" altLang="en-US" sz="2800" b="1" dirty="0"/>
              <a:t>初始化内核页表</a:t>
            </a:r>
          </a:p>
        </p:txBody>
      </p:sp>
      <p:sp>
        <p:nvSpPr>
          <p:cNvPr id="9" name="矩形 8"/>
          <p:cNvSpPr/>
          <p:nvPr/>
        </p:nvSpPr>
        <p:spPr>
          <a:xfrm>
            <a:off x="365760" y="956310"/>
            <a:ext cx="1172527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对内核页表进行清零，然后初始化页表；</a:t>
            </a:r>
          </a:p>
          <a:p>
            <a:pPr algn="ctr"/>
            <a:r>
              <a:rPr lang="zh-CN" altLang="en-US" sz="2000"/>
              <a:t>在打开</a:t>
            </a:r>
            <a:r>
              <a:rPr lang="en-US" altLang="zh-CN" sz="2000"/>
              <a:t>mmu</a:t>
            </a:r>
            <a:r>
              <a:rPr lang="zh-CN" altLang="en-US" sz="2000">
                <a:sym typeface="+mn-ea"/>
              </a:rPr>
              <a:t>前</a:t>
            </a:r>
            <a:r>
              <a:rPr lang="zh-CN" altLang="en-US" sz="2000"/>
              <a:t>必须要做好虚拟地址和物理地址的映射关系，需要构建页表</a:t>
            </a:r>
          </a:p>
        </p:txBody>
      </p:sp>
      <p:sp>
        <p:nvSpPr>
          <p:cNvPr id="6" name="矩形 5"/>
          <p:cNvSpPr/>
          <p:nvPr/>
        </p:nvSpPr>
        <p:spPr>
          <a:xfrm>
            <a:off x="0" y="2248535"/>
            <a:ext cx="4368800" cy="879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首先对内核页表进行清零</a:t>
            </a:r>
          </a:p>
        </p:txBody>
      </p:sp>
      <p:pic>
        <p:nvPicPr>
          <p:cNvPr id="10" name="图片 9"/>
          <p:cNvPicPr>
            <a:picLocks noChangeAspect="1"/>
          </p:cNvPicPr>
          <p:nvPr/>
        </p:nvPicPr>
        <p:blipFill>
          <a:blip r:embed="rId3"/>
          <a:stretch>
            <a:fillRect/>
          </a:stretch>
        </p:blipFill>
        <p:spPr>
          <a:xfrm>
            <a:off x="0" y="3427095"/>
            <a:ext cx="4368800" cy="1518285"/>
          </a:xfrm>
          <a:prstGeom prst="rect">
            <a:avLst/>
          </a:prstGeom>
        </p:spPr>
      </p:pic>
      <p:sp>
        <p:nvSpPr>
          <p:cNvPr id="17" name="矩形 16"/>
          <p:cNvSpPr/>
          <p:nvPr/>
        </p:nvSpPr>
        <p:spPr>
          <a:xfrm>
            <a:off x="1181735" y="3552190"/>
            <a:ext cx="1516380" cy="2159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510405" y="2248535"/>
            <a:ext cx="7235825" cy="1880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这个数组用了__attribute__修饰需要16KB地址对齐</a:t>
            </a:r>
            <a:r>
              <a:rPr lang="zh-CN" altLang="en-US"/>
              <a:t>（</a:t>
            </a:r>
            <a:r>
              <a:rPr lang="en-US"/>
              <a:t>arm架构要求</a:t>
            </a:r>
            <a:r>
              <a:rPr lang="zh-CN" altLang="en-US"/>
              <a:t>）</a:t>
            </a:r>
            <a:r>
              <a:rPr lang="en-US"/>
              <a:t>，页表基址需要16KB对齐，同时这个数组的大小也是16KB，因为内核页表是按1MB大小的段映射的，只</a:t>
            </a:r>
            <a:r>
              <a:rPr lang="zh-CN" altLang="en-US"/>
              <a:t>用到了</a:t>
            </a:r>
            <a:r>
              <a:rPr lang="en-US"/>
              <a:t>一级页表，32位地址空间物理空间最大4096MB，需要4096个段描述符，每个描述符描述了1M的虚拟地址到物理地址的映射关系</a:t>
            </a:r>
            <a:r>
              <a:rPr lang="zh-CN" altLang="en-US"/>
              <a:t>，</a:t>
            </a:r>
            <a:r>
              <a:rPr lang="en-US"/>
              <a:t>每个段描述符4字节大小，所以总共需要4096 * 4 = 16KB大小的页表空间。</a:t>
            </a:r>
          </a:p>
        </p:txBody>
      </p:sp>
      <p:cxnSp>
        <p:nvCxnSpPr>
          <p:cNvPr id="16" name="直接连接符 15"/>
          <p:cNvCxnSpPr/>
          <p:nvPr/>
        </p:nvCxnSpPr>
        <p:spPr>
          <a:xfrm flipH="1">
            <a:off x="2683510" y="3214370"/>
            <a:ext cx="1813560" cy="43307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descr="截屏2023-01-03 上午1.48.13"/>
          <p:cNvPicPr>
            <a:picLocks noChangeAspect="1"/>
          </p:cNvPicPr>
          <p:nvPr/>
        </p:nvPicPr>
        <p:blipFill>
          <a:blip r:embed="rId4"/>
          <a:stretch>
            <a:fillRect/>
          </a:stretch>
        </p:blipFill>
        <p:spPr>
          <a:xfrm>
            <a:off x="293370" y="5475605"/>
            <a:ext cx="10058400" cy="10210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0866" y="178753"/>
            <a:ext cx="5202004" cy="521970"/>
          </a:xfrm>
          <a:prstGeom prst="rect">
            <a:avLst/>
          </a:prstGeom>
          <a:noFill/>
        </p:spPr>
        <p:txBody>
          <a:bodyPr wrap="square" rtlCol="0">
            <a:spAutoFit/>
          </a:bodyPr>
          <a:lstStyle/>
          <a:p>
            <a:r>
              <a:rPr lang="zh-CN" altLang="en-US" sz="2800" b="1" dirty="0"/>
              <a:t>初始化内核页表</a:t>
            </a:r>
          </a:p>
        </p:txBody>
      </p:sp>
      <p:sp>
        <p:nvSpPr>
          <p:cNvPr id="7" name="矩形 6"/>
          <p:cNvSpPr/>
          <p:nvPr/>
        </p:nvSpPr>
        <p:spPr>
          <a:xfrm>
            <a:off x="4184015" y="2079625"/>
            <a:ext cx="7235190" cy="1350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ym typeface="+mn-ea"/>
              </a:rPr>
              <a:t>从数学上说，一级页表是一级描述符的集合</a:t>
            </a:r>
            <a:r>
              <a:rPr lang="zh-CN" altLang="en-US">
                <a:sym typeface="+mn-ea"/>
              </a:rPr>
              <a:t>。一级页表中的每一个元素都描述了虚拟地址到物理地址或二级页表的映射关系，因为这些元素位于一级页表，所以称为一级描述符。一级描述符（跟段映射有关的）格式如下图所示：</a:t>
            </a:r>
          </a:p>
        </p:txBody>
      </p:sp>
      <p:pic>
        <p:nvPicPr>
          <p:cNvPr id="8" name="图片 7"/>
          <p:cNvPicPr>
            <a:picLocks noChangeAspect="1"/>
          </p:cNvPicPr>
          <p:nvPr/>
        </p:nvPicPr>
        <p:blipFill>
          <a:blip r:embed="rId3"/>
          <a:stretch>
            <a:fillRect/>
          </a:stretch>
        </p:blipFill>
        <p:spPr>
          <a:xfrm>
            <a:off x="982980" y="2079625"/>
            <a:ext cx="2372995" cy="4468495"/>
          </a:xfrm>
          <a:prstGeom prst="rect">
            <a:avLst/>
          </a:prstGeom>
        </p:spPr>
      </p:pic>
      <p:pic>
        <p:nvPicPr>
          <p:cNvPr id="12" name="图片 11" descr="截屏2023-01-03 下午4.19.34"/>
          <p:cNvPicPr>
            <a:picLocks noChangeAspect="1"/>
          </p:cNvPicPr>
          <p:nvPr/>
        </p:nvPicPr>
        <p:blipFill>
          <a:blip r:embed="rId4"/>
          <a:stretch>
            <a:fillRect/>
          </a:stretch>
        </p:blipFill>
        <p:spPr>
          <a:xfrm>
            <a:off x="3531870" y="3872865"/>
            <a:ext cx="8539480" cy="881380"/>
          </a:xfrm>
          <a:prstGeom prst="rect">
            <a:avLst/>
          </a:prstGeom>
        </p:spPr>
      </p:pic>
      <p:sp>
        <p:nvSpPr>
          <p:cNvPr id="9" name="矩形 8"/>
          <p:cNvSpPr/>
          <p:nvPr/>
        </p:nvSpPr>
        <p:spPr>
          <a:xfrm>
            <a:off x="5699760" y="1115060"/>
            <a:ext cx="6362065" cy="52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资料：</a:t>
            </a:r>
            <a:r>
              <a:rPr lang="en-US" altLang="zh-CN" sz="2000">
                <a:sym typeface="+mn-ea"/>
              </a:rPr>
              <a:t>https://zhuanlan.zhihu.com/p/499761071</a:t>
            </a:r>
            <a:endParaRPr lang="zh-CN" altLang="en-US" sz="200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3050" y="167640"/>
            <a:ext cx="5202004" cy="521970"/>
          </a:xfrm>
          <a:prstGeom prst="rect">
            <a:avLst/>
          </a:prstGeom>
          <a:noFill/>
        </p:spPr>
        <p:txBody>
          <a:bodyPr wrap="square" rtlCol="0">
            <a:spAutoFit/>
          </a:bodyPr>
          <a:lstStyle/>
          <a:p>
            <a:r>
              <a:rPr lang="zh-CN" altLang="en-US" sz="2800" b="1" dirty="0"/>
              <a:t>初始化内核页表</a:t>
            </a:r>
          </a:p>
        </p:txBody>
      </p:sp>
      <p:pic>
        <p:nvPicPr>
          <p:cNvPr id="12" name="图片 11" descr="截屏2023-01-03 下午4.19.34"/>
          <p:cNvPicPr>
            <a:picLocks noChangeAspect="1"/>
          </p:cNvPicPr>
          <p:nvPr/>
        </p:nvPicPr>
        <p:blipFill>
          <a:blip r:embed="rId3"/>
          <a:stretch>
            <a:fillRect/>
          </a:stretch>
        </p:blipFill>
        <p:spPr>
          <a:xfrm>
            <a:off x="2698115" y="956310"/>
            <a:ext cx="8539480" cy="881380"/>
          </a:xfrm>
          <a:prstGeom prst="rect">
            <a:avLst/>
          </a:prstGeom>
        </p:spPr>
      </p:pic>
      <p:sp>
        <p:nvSpPr>
          <p:cNvPr id="6" name="矩形 5"/>
          <p:cNvSpPr/>
          <p:nvPr/>
        </p:nvSpPr>
        <p:spPr>
          <a:xfrm>
            <a:off x="273050" y="1949450"/>
            <a:ext cx="11636375" cy="4908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ym typeface="+mn-ea"/>
              </a:rPr>
              <a:t>映射表的大概示意图如下：</a:t>
            </a:r>
          </a:p>
          <a:p>
            <a:pPr algn="ctr"/>
            <a:endParaRPr lang="zh-CN" dirty="0">
              <a:sym typeface="+mn-ea"/>
            </a:endParaRPr>
          </a:p>
          <a:p>
            <a:pPr algn="l"/>
            <a:r>
              <a:rPr lang="zh-CN" dirty="0">
                <a:sym typeface="+mn-ea"/>
              </a:rPr>
              <a:t>     VA(0-4095)                                                     PA（高12位）</a:t>
            </a:r>
          </a:p>
          <a:p>
            <a:pPr algn="ctr"/>
            <a:endParaRPr lang="zh-CN" dirty="0">
              <a:sym typeface="+mn-ea"/>
            </a:endParaRPr>
          </a:p>
          <a:p>
            <a:pPr algn="ctr"/>
            <a:r>
              <a:rPr lang="zh-CN" dirty="0">
                <a:sym typeface="+mn-ea"/>
              </a:rPr>
              <a:t> 0              ----        有效PA高12bit + AP + DOMAIN + cacheable + bufferable + 描述符       </a:t>
            </a:r>
          </a:p>
          <a:p>
            <a:pPr algn="ctr"/>
            <a:endParaRPr lang="zh-CN" dirty="0">
              <a:sym typeface="+mn-ea"/>
            </a:endParaRPr>
          </a:p>
          <a:p>
            <a:pPr algn="ctr"/>
            <a:r>
              <a:rPr lang="zh-CN" dirty="0">
                <a:sym typeface="+mn-ea"/>
              </a:rPr>
              <a:t> 1              ----        有效PA高12bit + AP + DOMAIN + cacheable + bufferable + 描述符     </a:t>
            </a:r>
          </a:p>
          <a:p>
            <a:pPr algn="ctr"/>
            <a:endParaRPr lang="zh-CN" dirty="0">
              <a:sym typeface="+mn-ea"/>
            </a:endParaRPr>
          </a:p>
          <a:p>
            <a:pPr algn="ctr"/>
            <a:r>
              <a:rPr lang="zh-CN" dirty="0">
                <a:sym typeface="+mn-ea"/>
              </a:rPr>
              <a:t>      ···</a:t>
            </a:r>
          </a:p>
          <a:p>
            <a:pPr algn="ctr"/>
            <a:endParaRPr lang="zh-CN" dirty="0">
              <a:sym typeface="+mn-ea"/>
            </a:endParaRPr>
          </a:p>
          <a:p>
            <a:pPr algn="ctr"/>
            <a:r>
              <a:rPr lang="zh-CN" dirty="0">
                <a:sym typeface="+mn-ea"/>
              </a:rPr>
              <a:t> 4095       ----        有效PA高12bit + AP + DOMAIN + cacheable + bufferable + 描述符        </a:t>
            </a:r>
          </a:p>
          <a:p>
            <a:pPr algn="ctr"/>
            <a:endParaRPr lang="zh-CN" dirty="0">
              <a:sym typeface="+mn-ea"/>
            </a:endParaRPr>
          </a:p>
          <a:p>
            <a:pPr algn="ctr"/>
            <a:r>
              <a:rPr lang="zh-CN" dirty="0">
                <a:sym typeface="+mn-ea"/>
              </a:rPr>
              <a:t>AP：AP权限为所有用户可读写 在多进程时使用 用来保护进程</a:t>
            </a:r>
          </a:p>
          <a:p>
            <a:pPr algn="ctr"/>
            <a:r>
              <a:rPr lang="zh-CN" dirty="0">
                <a:sym typeface="+mn-ea"/>
              </a:rPr>
              <a:t>DOMAIN：配合AP使用 权限管理</a:t>
            </a:r>
          </a:p>
          <a:p>
            <a:pPr algn="ctr"/>
            <a:r>
              <a:rPr lang="zh-CN" dirty="0">
                <a:sym typeface="+mn-ea"/>
              </a:rPr>
              <a:t>cacheable ：C位 使能MMU缓存</a:t>
            </a:r>
          </a:p>
          <a:p>
            <a:pPr algn="ctr"/>
            <a:r>
              <a:rPr lang="zh-CN" dirty="0">
                <a:sym typeface="+mn-ea"/>
              </a:rPr>
              <a:t>bufferable ：B位 使能MMU缓冲区</a:t>
            </a:r>
          </a:p>
          <a:p>
            <a:pPr algn="ctr"/>
            <a:r>
              <a:rPr lang="zh-CN" dirty="0">
                <a:sym typeface="+mn-ea"/>
              </a:rPr>
              <a:t>描述符：MMU使用段描述符(还有页描述符大页(64KB)小页(4KB)和极小页(1KB))</a:t>
            </a:r>
          </a:p>
        </p:txBody>
      </p:sp>
      <p:sp>
        <p:nvSpPr>
          <p:cNvPr id="9" name="矩形 8"/>
          <p:cNvSpPr/>
          <p:nvPr/>
        </p:nvSpPr>
        <p:spPr>
          <a:xfrm>
            <a:off x="5731510" y="293370"/>
            <a:ext cx="6362065" cy="600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资料：http://t.zoukankan.com</a:t>
            </a:r>
            <a:r>
              <a:rPr lang="zh-CN" altLang="en-US" sz="2000">
                <a:sym typeface="+mn-ea"/>
                <a:hlinkClick r:id="rId4"/>
              </a:rPr>
              <a:t>/</a:t>
            </a:r>
            <a:r>
              <a:rPr lang="zh-CN" altLang="en-US" sz="2000">
                <a:sym typeface="+mn-ea"/>
              </a:rPr>
              <a:t>alan666-p-8312369.html</a:t>
            </a:r>
            <a:endParaRPr lang="zh-CN" altLang="en-US"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0020" y="153670"/>
            <a:ext cx="5202004" cy="521970"/>
          </a:xfrm>
          <a:prstGeom prst="rect">
            <a:avLst/>
          </a:prstGeom>
          <a:noFill/>
        </p:spPr>
        <p:txBody>
          <a:bodyPr wrap="square" rtlCol="0">
            <a:spAutoFit/>
          </a:bodyPr>
          <a:lstStyle/>
          <a:p>
            <a:r>
              <a:rPr lang="zh-CN" altLang="en-US" sz="2800" b="1" dirty="0"/>
              <a:t>初始化内核页表</a:t>
            </a:r>
          </a:p>
        </p:txBody>
      </p:sp>
      <p:sp>
        <p:nvSpPr>
          <p:cNvPr id="9" name="矩形 8"/>
          <p:cNvSpPr/>
          <p:nvPr/>
        </p:nvSpPr>
        <p:spPr>
          <a:xfrm>
            <a:off x="365760" y="956310"/>
            <a:ext cx="1172527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对内核页表进行清零，然后初始化页表；</a:t>
            </a:r>
          </a:p>
          <a:p>
            <a:pPr algn="ctr"/>
            <a:r>
              <a:rPr lang="zh-CN" altLang="en-US" sz="2000"/>
              <a:t>在打开</a:t>
            </a:r>
            <a:r>
              <a:rPr lang="en-US" altLang="zh-CN" sz="2000"/>
              <a:t>mmu</a:t>
            </a:r>
            <a:r>
              <a:rPr lang="zh-CN" altLang="en-US" sz="2000">
                <a:sym typeface="+mn-ea"/>
              </a:rPr>
              <a:t>前</a:t>
            </a:r>
            <a:r>
              <a:rPr lang="zh-CN" altLang="en-US" sz="2000"/>
              <a:t>必须要做好虚拟地址和物理地址的映射关系，需要构建页表</a:t>
            </a:r>
          </a:p>
        </p:txBody>
      </p:sp>
      <p:sp>
        <p:nvSpPr>
          <p:cNvPr id="6" name="矩形 5"/>
          <p:cNvSpPr/>
          <p:nvPr/>
        </p:nvSpPr>
        <p:spPr>
          <a:xfrm>
            <a:off x="0" y="2248535"/>
            <a:ext cx="4368800" cy="879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首先对内核页表进行清零</a:t>
            </a:r>
          </a:p>
        </p:txBody>
      </p:sp>
      <p:pic>
        <p:nvPicPr>
          <p:cNvPr id="10" name="图片 9"/>
          <p:cNvPicPr>
            <a:picLocks noChangeAspect="1"/>
          </p:cNvPicPr>
          <p:nvPr/>
        </p:nvPicPr>
        <p:blipFill>
          <a:blip r:embed="rId3"/>
          <a:stretch>
            <a:fillRect/>
          </a:stretch>
        </p:blipFill>
        <p:spPr>
          <a:xfrm>
            <a:off x="0" y="3427095"/>
            <a:ext cx="4368800" cy="1518285"/>
          </a:xfrm>
          <a:prstGeom prst="rect">
            <a:avLst/>
          </a:prstGeom>
        </p:spPr>
      </p:pic>
      <p:sp>
        <p:nvSpPr>
          <p:cNvPr id="17" name="矩形 16"/>
          <p:cNvSpPr/>
          <p:nvPr/>
        </p:nvSpPr>
        <p:spPr>
          <a:xfrm>
            <a:off x="160020" y="3906520"/>
            <a:ext cx="1573530" cy="24511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830445" y="3427095"/>
            <a:ext cx="6915785" cy="88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ym typeface="+mn-ea"/>
              </a:rPr>
              <a:t>add     r4, r4, r11 </a:t>
            </a:r>
            <a:r>
              <a:rPr lang="zh-CN" altLang="en-US">
                <a:sym typeface="+mn-ea"/>
              </a:rPr>
              <a:t>：</a:t>
            </a:r>
            <a:endParaRPr lang="zh-CN" altLang="en-US"/>
          </a:p>
          <a:p>
            <a:pPr algn="ctr"/>
            <a:r>
              <a:rPr lang="en-US">
                <a:sym typeface="+mn-ea"/>
              </a:rPr>
              <a:t>计算g_firstPageTable页表物理地址</a:t>
            </a:r>
            <a:r>
              <a:rPr lang="zh-CN" altLang="en-US">
                <a:sym typeface="+mn-ea"/>
              </a:rPr>
              <a:t>：</a:t>
            </a:r>
            <a:r>
              <a:rPr lang="en-US">
                <a:sym typeface="+mn-ea"/>
              </a:rPr>
              <a:t> r4=r4+r11；虚拟地址+r11</a:t>
            </a:r>
            <a:r>
              <a:rPr lang="zh-CN" altLang="en-US">
                <a:sym typeface="+mn-ea"/>
              </a:rPr>
              <a:t>；</a:t>
            </a:r>
            <a:endParaRPr lang="en-US"/>
          </a:p>
          <a:p>
            <a:pPr algn="ctr"/>
            <a:endParaRPr lang="en-US"/>
          </a:p>
        </p:txBody>
      </p:sp>
      <p:cxnSp>
        <p:nvCxnSpPr>
          <p:cNvPr id="16" name="直接连接符 15"/>
          <p:cNvCxnSpPr>
            <a:stCxn id="8" idx="1"/>
            <a:endCxn id="17" idx="3"/>
          </p:cNvCxnSpPr>
          <p:nvPr/>
        </p:nvCxnSpPr>
        <p:spPr>
          <a:xfrm flipH="1">
            <a:off x="1733550" y="3867150"/>
            <a:ext cx="3096895" cy="16192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0020" y="219710"/>
            <a:ext cx="5202004" cy="521970"/>
          </a:xfrm>
          <a:prstGeom prst="rect">
            <a:avLst/>
          </a:prstGeom>
          <a:noFill/>
        </p:spPr>
        <p:txBody>
          <a:bodyPr wrap="square" rtlCol="0">
            <a:spAutoFit/>
          </a:bodyPr>
          <a:lstStyle/>
          <a:p>
            <a:r>
              <a:rPr lang="zh-CN" altLang="en-US" sz="2800" b="1" dirty="0"/>
              <a:t>初始化内核页表</a:t>
            </a:r>
          </a:p>
        </p:txBody>
      </p:sp>
      <p:sp>
        <p:nvSpPr>
          <p:cNvPr id="9" name="矩形 8"/>
          <p:cNvSpPr/>
          <p:nvPr/>
        </p:nvSpPr>
        <p:spPr>
          <a:xfrm>
            <a:off x="365760" y="956310"/>
            <a:ext cx="1172527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对内核页表进行清零，然后初始化页表；</a:t>
            </a:r>
          </a:p>
          <a:p>
            <a:pPr algn="ctr"/>
            <a:r>
              <a:rPr lang="zh-CN" altLang="en-US" sz="2000"/>
              <a:t>在打开</a:t>
            </a:r>
            <a:r>
              <a:rPr lang="en-US" altLang="zh-CN" sz="2000"/>
              <a:t>mmu</a:t>
            </a:r>
            <a:r>
              <a:rPr lang="zh-CN" altLang="en-US" sz="2000">
                <a:sym typeface="+mn-ea"/>
              </a:rPr>
              <a:t>前</a:t>
            </a:r>
            <a:r>
              <a:rPr lang="zh-CN" altLang="en-US" sz="2000"/>
              <a:t>必须要做好虚拟地址和物理地址的映射关系，需要构建页表</a:t>
            </a:r>
          </a:p>
        </p:txBody>
      </p:sp>
      <p:pic>
        <p:nvPicPr>
          <p:cNvPr id="10" name="图片 9"/>
          <p:cNvPicPr>
            <a:picLocks noChangeAspect="1"/>
          </p:cNvPicPr>
          <p:nvPr/>
        </p:nvPicPr>
        <p:blipFill>
          <a:blip r:embed="rId3"/>
          <a:stretch>
            <a:fillRect/>
          </a:stretch>
        </p:blipFill>
        <p:spPr>
          <a:xfrm>
            <a:off x="160020" y="1824355"/>
            <a:ext cx="4368800" cy="1518285"/>
          </a:xfrm>
          <a:prstGeom prst="rect">
            <a:avLst/>
          </a:prstGeom>
        </p:spPr>
      </p:pic>
      <p:sp>
        <p:nvSpPr>
          <p:cNvPr id="11" name="矩形 10"/>
          <p:cNvSpPr/>
          <p:nvPr/>
        </p:nvSpPr>
        <p:spPr>
          <a:xfrm>
            <a:off x="5158105" y="2576195"/>
            <a:ext cx="6694170" cy="35960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mov     r0, r4 </a:t>
            </a:r>
            <a:r>
              <a:rPr lang="zh-CN" altLang="en-US"/>
              <a:t>：</a:t>
            </a:r>
          </a:p>
          <a:p>
            <a:pPr algn="ctr"/>
            <a:r>
              <a:rPr lang="en-US"/>
              <a:t>  默认r0作为memset_optimized的第一个参数</a:t>
            </a:r>
            <a:r>
              <a:rPr lang="zh-CN" altLang="en-US"/>
              <a:t>（存首地址），</a:t>
            </a:r>
          </a:p>
          <a:p>
            <a:pPr algn="ctr"/>
            <a:r>
              <a:rPr lang="zh-CN" altLang="en-US"/>
              <a:t>即</a:t>
            </a:r>
            <a:r>
              <a:rPr lang="en-US" altLang="zh-CN"/>
              <a:t>r4</a:t>
            </a:r>
            <a:r>
              <a:rPr lang="zh-CN" altLang="en-US"/>
              <a:t>物理地址</a:t>
            </a:r>
            <a:endParaRPr lang="en-US"/>
          </a:p>
          <a:p>
            <a:pPr algn="ctr"/>
            <a:endParaRPr lang="en-US"/>
          </a:p>
          <a:p>
            <a:pPr algn="ctr"/>
            <a:r>
              <a:rPr lang="en-US"/>
              <a:t>mov     r1, #0 </a:t>
            </a:r>
            <a:r>
              <a:rPr lang="zh-CN" altLang="en-US"/>
              <a:t>：</a:t>
            </a:r>
          </a:p>
          <a:p>
            <a:pPr algn="ctr"/>
            <a:r>
              <a:rPr lang="en-US"/>
              <a:t>第二个参数</a:t>
            </a:r>
            <a:r>
              <a:rPr lang="zh-CN" altLang="en-US"/>
              <a:t>（存内容）</a:t>
            </a:r>
            <a:r>
              <a:rPr lang="en-US"/>
              <a:t>清零</a:t>
            </a:r>
          </a:p>
          <a:p>
            <a:pPr algn="ctr"/>
            <a:endParaRPr lang="en-US"/>
          </a:p>
          <a:p>
            <a:pPr algn="ctr"/>
            <a:r>
              <a:rPr lang="en-US"/>
              <a:t>mov     r2, #MMU_DESCRIPTOR_L1_SMALL_ENTRY_NUMBERS </a:t>
            </a:r>
            <a:r>
              <a:rPr lang="zh-CN" altLang="en-US"/>
              <a:t>：</a:t>
            </a:r>
            <a:r>
              <a:rPr lang="en-US"/>
              <a:t>   第三个参数设置为L1表的长度</a:t>
            </a:r>
            <a:r>
              <a:rPr lang="zh-CN" altLang="en-US"/>
              <a:t>，即</a:t>
            </a:r>
            <a:r>
              <a:rPr lang="en-US" altLang="zh-CN"/>
              <a:t>4096</a:t>
            </a:r>
            <a:r>
              <a:rPr lang="zh-CN" altLang="en-US"/>
              <a:t>，存个数</a:t>
            </a:r>
            <a:endParaRPr lang="en-US"/>
          </a:p>
          <a:p>
            <a:pPr algn="ctr"/>
            <a:endParaRPr lang="en-US"/>
          </a:p>
          <a:p>
            <a:pPr algn="ctr"/>
            <a:r>
              <a:rPr lang="en-US"/>
              <a:t>bl      memset_optimized    </a:t>
            </a:r>
            <a:r>
              <a:rPr lang="zh-CN" altLang="en-US"/>
              <a:t>：</a:t>
            </a:r>
            <a:r>
              <a:rPr lang="en-US"/>
              <a:t>    </a:t>
            </a:r>
          </a:p>
          <a:p>
            <a:pPr algn="ctr"/>
            <a:r>
              <a:rPr lang="en-US"/>
              <a:t>   将内核页表空间清零</a:t>
            </a:r>
          </a:p>
        </p:txBody>
      </p:sp>
      <p:sp>
        <p:nvSpPr>
          <p:cNvPr id="17" name="矩形 16"/>
          <p:cNvSpPr/>
          <p:nvPr/>
        </p:nvSpPr>
        <p:spPr>
          <a:xfrm>
            <a:off x="160020" y="2484755"/>
            <a:ext cx="4257040" cy="85788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11" idx="1"/>
            <a:endCxn id="17" idx="3"/>
          </p:cNvCxnSpPr>
          <p:nvPr/>
        </p:nvCxnSpPr>
        <p:spPr>
          <a:xfrm flipH="1" flipV="1">
            <a:off x="4417060" y="2914015"/>
            <a:ext cx="741045" cy="146050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片 6" descr="截屏2022-12-24 上午1.34.29"/>
          <p:cNvPicPr>
            <a:picLocks noChangeAspect="1"/>
          </p:cNvPicPr>
          <p:nvPr/>
        </p:nvPicPr>
        <p:blipFill>
          <a:blip r:embed="rId4"/>
          <a:stretch>
            <a:fillRect/>
          </a:stretch>
        </p:blipFill>
        <p:spPr>
          <a:xfrm>
            <a:off x="394970" y="3626485"/>
            <a:ext cx="3637280" cy="30105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9859" y="153353"/>
            <a:ext cx="5202004" cy="521970"/>
          </a:xfrm>
          <a:prstGeom prst="rect">
            <a:avLst/>
          </a:prstGeom>
          <a:noFill/>
        </p:spPr>
        <p:txBody>
          <a:bodyPr wrap="square" rtlCol="0">
            <a:spAutoFit/>
          </a:bodyPr>
          <a:lstStyle/>
          <a:p>
            <a:r>
              <a:rPr lang="zh-CN" altLang="en-US" sz="2800" b="1" dirty="0"/>
              <a:t>初始化内核页表</a:t>
            </a:r>
          </a:p>
        </p:txBody>
      </p:sp>
      <p:sp>
        <p:nvSpPr>
          <p:cNvPr id="9" name="矩形 8"/>
          <p:cNvSpPr/>
          <p:nvPr/>
        </p:nvSpPr>
        <p:spPr>
          <a:xfrm>
            <a:off x="365760" y="956310"/>
            <a:ext cx="1172527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对内核页表进行清零，然后初始化页表；</a:t>
            </a:r>
          </a:p>
          <a:p>
            <a:pPr algn="ctr"/>
            <a:r>
              <a:rPr lang="zh-CN" altLang="en-US" sz="2000"/>
              <a:t>在打开</a:t>
            </a:r>
            <a:r>
              <a:rPr lang="en-US" altLang="zh-CN" sz="2000"/>
              <a:t>mmu</a:t>
            </a:r>
            <a:r>
              <a:rPr lang="zh-CN" altLang="en-US" sz="2000">
                <a:sym typeface="+mn-ea"/>
              </a:rPr>
              <a:t>前</a:t>
            </a:r>
            <a:r>
              <a:rPr lang="zh-CN" altLang="en-US" sz="2000"/>
              <a:t>必须要做好虚拟地址和物理地址的映射关系，需要构建页表</a:t>
            </a:r>
          </a:p>
        </p:txBody>
      </p:sp>
      <p:sp>
        <p:nvSpPr>
          <p:cNvPr id="6" name="矩形 5"/>
          <p:cNvSpPr/>
          <p:nvPr/>
        </p:nvSpPr>
        <p:spPr>
          <a:xfrm>
            <a:off x="502920" y="2102485"/>
            <a:ext cx="4368800" cy="1729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初始化内核页表</a:t>
            </a:r>
          </a:p>
          <a:p>
            <a:pPr algn="ctr"/>
            <a:r>
              <a:rPr lang="zh-CN" altLang="en-US" sz="2000"/>
              <a:t>将物理地址、虚拟地址、映射地址、映射属性保存在系统寄存器中后调用</a:t>
            </a:r>
            <a:r>
              <a:rPr lang="en-US" altLang="zh-CN" sz="2000"/>
              <a:t>page_table_build</a:t>
            </a:r>
            <a:r>
              <a:rPr lang="zh-CN" altLang="en-US" sz="2000"/>
              <a:t>函数进行映射关系建立</a:t>
            </a:r>
          </a:p>
        </p:txBody>
      </p:sp>
      <p:sp>
        <p:nvSpPr>
          <p:cNvPr id="11" name="矩形 10"/>
          <p:cNvSpPr/>
          <p:nvPr/>
        </p:nvSpPr>
        <p:spPr>
          <a:xfrm>
            <a:off x="6004560" y="3453765"/>
            <a:ext cx="5501005" cy="2036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t> ldr     r5, =g_archMmuInitMapping</a:t>
            </a:r>
            <a:r>
              <a:rPr lang="zh-CN"/>
              <a:t>：</a:t>
            </a:r>
            <a:r>
              <a:t>     </a:t>
            </a:r>
          </a:p>
          <a:p>
            <a:pPr algn="ctr"/>
            <a:r>
              <a:t>记录映射关系表</a:t>
            </a:r>
          </a:p>
          <a:p>
            <a:pPr algn="ctr"/>
            <a:endParaRPr/>
          </a:p>
          <a:p>
            <a:pPr algn="ctr"/>
            <a:r>
              <a:t>    add     r5, r5, r11</a:t>
            </a:r>
            <a:r>
              <a:rPr lang="zh-CN"/>
              <a:t>：</a:t>
            </a:r>
            <a:r>
              <a:t>                 </a:t>
            </a:r>
          </a:p>
          <a:p>
            <a:pPr algn="ctr"/>
            <a:r>
              <a:t>获取g_archMmuInitMapping的物理地址</a:t>
            </a:r>
          </a:p>
        </p:txBody>
      </p:sp>
      <p:pic>
        <p:nvPicPr>
          <p:cNvPr id="7" name="图片 6"/>
          <p:cNvPicPr>
            <a:picLocks noChangeAspect="1"/>
          </p:cNvPicPr>
          <p:nvPr/>
        </p:nvPicPr>
        <p:blipFill>
          <a:blip r:embed="rId3"/>
          <a:stretch>
            <a:fillRect/>
          </a:stretch>
        </p:blipFill>
        <p:spPr>
          <a:xfrm>
            <a:off x="627380" y="4977765"/>
            <a:ext cx="3844925" cy="1529080"/>
          </a:xfrm>
          <a:prstGeom prst="rect">
            <a:avLst/>
          </a:prstGeom>
        </p:spPr>
      </p:pic>
      <p:pic>
        <p:nvPicPr>
          <p:cNvPr id="12" name="图片 11" descr="截屏2022-12-24 上午1.02.57"/>
          <p:cNvPicPr>
            <a:picLocks noChangeAspect="1"/>
          </p:cNvPicPr>
          <p:nvPr/>
        </p:nvPicPr>
        <p:blipFill>
          <a:blip r:embed="rId4"/>
          <a:stretch>
            <a:fillRect/>
          </a:stretch>
        </p:blipFill>
        <p:spPr>
          <a:xfrm>
            <a:off x="301625" y="4109720"/>
            <a:ext cx="4495800" cy="711200"/>
          </a:xfrm>
          <a:prstGeom prst="rect">
            <a:avLst/>
          </a:prstGeom>
        </p:spPr>
      </p:pic>
      <p:cxnSp>
        <p:nvCxnSpPr>
          <p:cNvPr id="16" name="直接连接符 15"/>
          <p:cNvCxnSpPr/>
          <p:nvPr/>
        </p:nvCxnSpPr>
        <p:spPr>
          <a:xfrm flipH="1" flipV="1">
            <a:off x="4797425" y="4464050"/>
            <a:ext cx="1207135" cy="69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3960" y="133350"/>
            <a:ext cx="5202004" cy="521970"/>
          </a:xfrm>
          <a:prstGeom prst="rect">
            <a:avLst/>
          </a:prstGeom>
          <a:noFill/>
        </p:spPr>
        <p:txBody>
          <a:bodyPr wrap="square" rtlCol="0">
            <a:spAutoFit/>
          </a:bodyPr>
          <a:lstStyle/>
          <a:p>
            <a:r>
              <a:rPr lang="zh-CN" altLang="en-US" sz="2800" b="1" dirty="0"/>
              <a:t>初始化内核页表</a:t>
            </a:r>
          </a:p>
        </p:txBody>
      </p:sp>
      <p:sp>
        <p:nvSpPr>
          <p:cNvPr id="9" name="矩形 8"/>
          <p:cNvSpPr/>
          <p:nvPr/>
        </p:nvSpPr>
        <p:spPr>
          <a:xfrm>
            <a:off x="365760" y="956310"/>
            <a:ext cx="1172527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对内核页表进行清零，然后初始化页表；</a:t>
            </a:r>
          </a:p>
          <a:p>
            <a:pPr algn="ctr"/>
            <a:r>
              <a:rPr lang="zh-CN" altLang="en-US" sz="2000"/>
              <a:t>在打开</a:t>
            </a:r>
            <a:r>
              <a:rPr lang="en-US" altLang="zh-CN" sz="2000"/>
              <a:t>mmu</a:t>
            </a:r>
            <a:r>
              <a:rPr lang="zh-CN" altLang="en-US" sz="2000">
                <a:sym typeface="+mn-ea"/>
              </a:rPr>
              <a:t>前</a:t>
            </a:r>
            <a:r>
              <a:rPr lang="zh-CN" altLang="en-US" sz="2000"/>
              <a:t>必须要做好虚拟地址和物理地址的映射关系，需要构建页表</a:t>
            </a:r>
          </a:p>
        </p:txBody>
      </p:sp>
      <p:sp>
        <p:nvSpPr>
          <p:cNvPr id="6" name="矩形 5"/>
          <p:cNvSpPr/>
          <p:nvPr/>
        </p:nvSpPr>
        <p:spPr>
          <a:xfrm>
            <a:off x="502920" y="2102485"/>
            <a:ext cx="4368800" cy="1729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初始化内核页表</a:t>
            </a:r>
          </a:p>
          <a:p>
            <a:pPr algn="ctr"/>
            <a:r>
              <a:rPr lang="zh-CN" altLang="en-US" sz="2000"/>
              <a:t>将物理地址、虚拟地址、映射地址、映射属性保存在系统寄存器中后调用</a:t>
            </a:r>
            <a:r>
              <a:rPr lang="en-US" altLang="zh-CN" sz="2000"/>
              <a:t>page_table_build</a:t>
            </a:r>
            <a:r>
              <a:rPr lang="zh-CN" altLang="en-US" sz="2000"/>
              <a:t>函数进行映射关系建立</a:t>
            </a:r>
          </a:p>
        </p:txBody>
      </p:sp>
      <p:sp>
        <p:nvSpPr>
          <p:cNvPr id="11" name="矩形 10"/>
          <p:cNvSpPr/>
          <p:nvPr/>
        </p:nvSpPr>
        <p:spPr>
          <a:xfrm>
            <a:off x="5720715" y="1706880"/>
            <a:ext cx="6140450" cy="2574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t>g_archMmuInitMapping</a:t>
            </a:r>
            <a:r>
              <a:rPr lang="zh-CN"/>
              <a:t>：在</a:t>
            </a:r>
            <a:r>
              <a:rPr lang="en-US" altLang="zh-CN"/>
              <a:t>kernal/base/include/</a:t>
            </a:r>
            <a:r>
              <a:rPr lang="zh-CN"/>
              <a:t>los_vm_boot中：</a:t>
            </a:r>
          </a:p>
          <a:p>
            <a:pPr algn="ctr"/>
            <a:r>
              <a:rPr lang="en-US">
                <a:sym typeface="+mn-ea"/>
              </a:rPr>
              <a:t>phys 表示具体的物理地址</a:t>
            </a:r>
            <a:r>
              <a:rPr lang="zh-CN" altLang="en-US">
                <a:sym typeface="+mn-ea"/>
              </a:rPr>
              <a:t>。</a:t>
            </a:r>
            <a:endParaRPr lang="en-US"/>
          </a:p>
          <a:p>
            <a:pPr algn="ctr"/>
            <a:endParaRPr lang="en-US"/>
          </a:p>
          <a:p>
            <a:pPr algn="ctr"/>
            <a:r>
              <a:rPr lang="en-US">
                <a:sym typeface="+mn-ea"/>
              </a:rPr>
              <a:t>virt 表示映射的虚拟地址空间，被内核引用。</a:t>
            </a:r>
            <a:endParaRPr lang="en-US"/>
          </a:p>
          <a:p>
            <a:pPr algn="ctr"/>
            <a:endParaRPr lang="en-US"/>
          </a:p>
          <a:p>
            <a:pPr algn="ctr"/>
            <a:r>
              <a:rPr lang="en-US">
                <a:sym typeface="+mn-ea"/>
              </a:rPr>
              <a:t>size 表示地址段大连续长度。</a:t>
            </a:r>
            <a:endParaRPr lang="en-US"/>
          </a:p>
          <a:p>
            <a:pPr algn="ctr"/>
            <a:endParaRPr lang="en-US"/>
          </a:p>
          <a:p>
            <a:pPr algn="ctr"/>
            <a:r>
              <a:rPr lang="en-US">
                <a:sym typeface="+mn-ea"/>
              </a:rPr>
              <a:t>flags 表示映射方式,b</a:t>
            </a:r>
            <a:r>
              <a:rPr lang="zh-CN" altLang="en-US">
                <a:sym typeface="+mn-ea"/>
              </a:rPr>
              <a:t>标志（属性）</a:t>
            </a:r>
            <a:r>
              <a:rPr lang="en-US" altLang="zh-CN">
                <a:sym typeface="+mn-ea"/>
              </a:rPr>
              <a:t> </a:t>
            </a:r>
            <a:r>
              <a:rPr lang="en-US">
                <a:sym typeface="+mn-ea"/>
              </a:rPr>
              <a:t>name表示地址段名称。</a:t>
            </a:r>
            <a:endParaRPr lang="zh-CN"/>
          </a:p>
        </p:txBody>
      </p:sp>
      <p:pic>
        <p:nvPicPr>
          <p:cNvPr id="7" name="图片 6"/>
          <p:cNvPicPr>
            <a:picLocks noChangeAspect="1"/>
          </p:cNvPicPr>
          <p:nvPr/>
        </p:nvPicPr>
        <p:blipFill>
          <a:blip r:embed="rId3"/>
          <a:stretch>
            <a:fillRect/>
          </a:stretch>
        </p:blipFill>
        <p:spPr>
          <a:xfrm>
            <a:off x="627380" y="4977765"/>
            <a:ext cx="3844925" cy="1529080"/>
          </a:xfrm>
          <a:prstGeom prst="rect">
            <a:avLst/>
          </a:prstGeom>
        </p:spPr>
      </p:pic>
      <p:pic>
        <p:nvPicPr>
          <p:cNvPr id="12" name="图片 11" descr="截屏2022-12-24 上午1.02.57"/>
          <p:cNvPicPr>
            <a:picLocks noChangeAspect="1"/>
          </p:cNvPicPr>
          <p:nvPr/>
        </p:nvPicPr>
        <p:blipFill>
          <a:blip r:embed="rId4"/>
          <a:stretch>
            <a:fillRect/>
          </a:stretch>
        </p:blipFill>
        <p:spPr>
          <a:xfrm>
            <a:off x="301625" y="4109720"/>
            <a:ext cx="4495800" cy="711200"/>
          </a:xfrm>
          <a:prstGeom prst="rect">
            <a:avLst/>
          </a:prstGeom>
        </p:spPr>
      </p:pic>
      <p:cxnSp>
        <p:nvCxnSpPr>
          <p:cNvPr id="16" name="直接连接符 15"/>
          <p:cNvCxnSpPr>
            <a:stCxn id="11" idx="1"/>
          </p:cNvCxnSpPr>
          <p:nvPr/>
        </p:nvCxnSpPr>
        <p:spPr>
          <a:xfrm flipH="1">
            <a:off x="4513580" y="2994025"/>
            <a:ext cx="1207135" cy="148463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图片 7" descr="截屏2023-01-03 上午1.27.50"/>
          <p:cNvPicPr>
            <a:picLocks noChangeAspect="1"/>
          </p:cNvPicPr>
          <p:nvPr/>
        </p:nvPicPr>
        <p:blipFill>
          <a:blip r:embed="rId5"/>
          <a:stretch>
            <a:fillRect/>
          </a:stretch>
        </p:blipFill>
        <p:spPr>
          <a:xfrm>
            <a:off x="5720715" y="4447540"/>
            <a:ext cx="6140450" cy="23164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文本框 13"/>
          <p:cNvSpPr txBox="1"/>
          <p:nvPr/>
        </p:nvSpPr>
        <p:spPr>
          <a:xfrm>
            <a:off x="3906458" y="768826"/>
            <a:ext cx="4600701" cy="1753235"/>
          </a:xfrm>
          <a:prstGeom prst="rect">
            <a:avLst/>
          </a:prstGeom>
          <a:noFill/>
        </p:spPr>
        <p:txBody>
          <a:bodyPr wrap="square" rtlCol="0">
            <a:spAutoFit/>
          </a:bodyPr>
          <a:lstStyle/>
          <a:p>
            <a:pPr algn="ctr"/>
            <a:r>
              <a:rPr lang="zh-CN" altLang="en-US" sz="5400" b="1" dirty="0"/>
              <a:t>内核启动</a:t>
            </a:r>
          </a:p>
          <a:p>
            <a:pPr algn="ctr"/>
            <a:r>
              <a:rPr lang="zh-CN" altLang="en-US" sz="5400" b="1" dirty="0"/>
              <a:t>流程</a:t>
            </a:r>
          </a:p>
        </p:txBody>
      </p:sp>
      <p:sp>
        <p:nvSpPr>
          <p:cNvPr id="30" name="文本框 29"/>
          <p:cNvSpPr txBox="1"/>
          <p:nvPr/>
        </p:nvSpPr>
        <p:spPr>
          <a:xfrm>
            <a:off x="-281" y="1461811"/>
            <a:ext cx="5202004" cy="521970"/>
          </a:xfrm>
          <a:prstGeom prst="rect">
            <a:avLst/>
          </a:prstGeom>
          <a:noFill/>
        </p:spPr>
        <p:txBody>
          <a:bodyPr wrap="square" rtlCol="0">
            <a:spAutoFit/>
          </a:bodyPr>
          <a:lstStyle/>
          <a:p>
            <a:pPr algn="ctr"/>
            <a:r>
              <a:rPr lang="zh-CN" altLang="en-US" sz="2800" dirty="0"/>
              <a:t>启动</a:t>
            </a:r>
          </a:p>
        </p:txBody>
      </p:sp>
      <p:sp>
        <p:nvSpPr>
          <p:cNvPr id="32" name="文本框 31"/>
          <p:cNvSpPr txBox="1"/>
          <p:nvPr/>
        </p:nvSpPr>
        <p:spPr>
          <a:xfrm>
            <a:off x="7211893" y="1461811"/>
            <a:ext cx="5202004" cy="521970"/>
          </a:xfrm>
          <a:prstGeom prst="rect">
            <a:avLst/>
          </a:prstGeom>
          <a:noFill/>
        </p:spPr>
        <p:txBody>
          <a:bodyPr wrap="square" rtlCol="0">
            <a:spAutoFit/>
          </a:bodyPr>
          <a:lstStyle/>
          <a:p>
            <a:pPr algn="ctr"/>
            <a:r>
              <a:rPr lang="en-US" altLang="zh-CN" sz="2800" dirty="0"/>
              <a:t>main</a:t>
            </a:r>
            <a:r>
              <a:rPr lang="zh-CN" altLang="en-US" sz="2800" dirty="0"/>
              <a:t>函数</a:t>
            </a:r>
          </a:p>
        </p:txBody>
      </p:sp>
      <p:sp>
        <p:nvSpPr>
          <p:cNvPr id="33" name="文本框 32"/>
          <p:cNvSpPr txBox="1"/>
          <p:nvPr/>
        </p:nvSpPr>
        <p:spPr>
          <a:xfrm>
            <a:off x="414853" y="2606496"/>
            <a:ext cx="5202004" cy="1814830"/>
          </a:xfrm>
          <a:prstGeom prst="rect">
            <a:avLst/>
          </a:prstGeom>
          <a:noFill/>
        </p:spPr>
        <p:txBody>
          <a:bodyPr wrap="square" rtlCol="0">
            <a:spAutoFit/>
          </a:bodyPr>
          <a:lstStyle/>
          <a:p>
            <a:pPr algn="ctr"/>
            <a:r>
              <a:rPr lang="en-US" altLang="zh-CN" sz="2800" dirty="0"/>
              <a:t>这部分使用汇编代码编写，比如cpu的设置，代码重定位等；</a:t>
            </a:r>
          </a:p>
          <a:p>
            <a:pPr algn="ctr"/>
            <a:r>
              <a:rPr lang="en-US" altLang="zh-CN" sz="2800" dirty="0"/>
              <a:t>实现地址映射</a:t>
            </a:r>
          </a:p>
          <a:p>
            <a:pPr algn="ctr"/>
            <a:r>
              <a:rPr lang="en-US" altLang="zh-CN" sz="2800" dirty="0"/>
              <a:t>最终调用main函数</a:t>
            </a:r>
          </a:p>
        </p:txBody>
      </p:sp>
      <p:sp>
        <p:nvSpPr>
          <p:cNvPr id="17" name="文本框 16"/>
          <p:cNvSpPr txBox="1"/>
          <p:nvPr/>
        </p:nvSpPr>
        <p:spPr>
          <a:xfrm>
            <a:off x="6806128" y="2664916"/>
            <a:ext cx="5202004" cy="953135"/>
          </a:xfrm>
          <a:prstGeom prst="rect">
            <a:avLst/>
          </a:prstGeom>
          <a:noFill/>
        </p:spPr>
        <p:txBody>
          <a:bodyPr wrap="square" rtlCol="0">
            <a:spAutoFit/>
          </a:bodyPr>
          <a:lstStyle/>
          <a:p>
            <a:pPr algn="ctr"/>
            <a:r>
              <a:rPr lang="zh-CN" altLang="en-US" sz="2800" dirty="0"/>
              <a:t>调用</a:t>
            </a:r>
            <a:r>
              <a:rPr lang="en-US" altLang="zh-CN" sz="2800" dirty="0"/>
              <a:t>OsMain</a:t>
            </a:r>
            <a:r>
              <a:rPr lang="zh-CN" altLang="en-US" sz="2800" dirty="0"/>
              <a:t>进行各类初始化，最终会启动用户程序</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5470" y="133350"/>
            <a:ext cx="5202004" cy="521970"/>
          </a:xfrm>
          <a:prstGeom prst="rect">
            <a:avLst/>
          </a:prstGeom>
          <a:noFill/>
        </p:spPr>
        <p:txBody>
          <a:bodyPr wrap="square" rtlCol="0">
            <a:spAutoFit/>
          </a:bodyPr>
          <a:lstStyle/>
          <a:p>
            <a:r>
              <a:rPr lang="zh-CN" altLang="en-US" sz="2800" b="1" dirty="0"/>
              <a:t>初始化内核页表</a:t>
            </a:r>
          </a:p>
        </p:txBody>
      </p:sp>
      <p:sp>
        <p:nvSpPr>
          <p:cNvPr id="9" name="矩形 8"/>
          <p:cNvSpPr/>
          <p:nvPr/>
        </p:nvSpPr>
        <p:spPr>
          <a:xfrm>
            <a:off x="365760" y="956310"/>
            <a:ext cx="1172527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对内核页表进行清零，然后初始化页表；</a:t>
            </a:r>
          </a:p>
          <a:p>
            <a:pPr algn="ctr"/>
            <a:r>
              <a:rPr lang="zh-CN" altLang="en-US" sz="2000"/>
              <a:t>在打开</a:t>
            </a:r>
            <a:r>
              <a:rPr lang="en-US" altLang="zh-CN" sz="2000"/>
              <a:t>mmu</a:t>
            </a:r>
            <a:r>
              <a:rPr lang="zh-CN" altLang="en-US" sz="2000">
                <a:sym typeface="+mn-ea"/>
              </a:rPr>
              <a:t>前</a:t>
            </a:r>
            <a:r>
              <a:rPr lang="zh-CN" altLang="en-US" sz="2000"/>
              <a:t>必须要做好虚拟地址和物理地址的映射关系，需要构建页表</a:t>
            </a:r>
          </a:p>
        </p:txBody>
      </p:sp>
      <p:sp>
        <p:nvSpPr>
          <p:cNvPr id="6" name="矩形 5"/>
          <p:cNvSpPr/>
          <p:nvPr/>
        </p:nvSpPr>
        <p:spPr>
          <a:xfrm>
            <a:off x="502920" y="2102485"/>
            <a:ext cx="4368800" cy="1729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初始化内核页表</a:t>
            </a:r>
          </a:p>
          <a:p>
            <a:pPr algn="ctr"/>
            <a:r>
              <a:rPr lang="zh-CN" altLang="en-US" sz="2000"/>
              <a:t>将物理地址、虚拟地址、映射地址、映射属性保存在系统寄存器中后调用</a:t>
            </a:r>
            <a:r>
              <a:rPr lang="en-US" altLang="zh-CN" sz="2000"/>
              <a:t>page_table_build</a:t>
            </a:r>
            <a:r>
              <a:rPr lang="zh-CN" altLang="en-US" sz="2000"/>
              <a:t>函数进行映射关系建立</a:t>
            </a:r>
          </a:p>
        </p:txBody>
      </p:sp>
      <p:sp>
        <p:nvSpPr>
          <p:cNvPr id="11" name="矩形 10"/>
          <p:cNvSpPr/>
          <p:nvPr/>
        </p:nvSpPr>
        <p:spPr>
          <a:xfrm>
            <a:off x="5714365" y="1823720"/>
            <a:ext cx="5791200" cy="4935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ldmia   r5!, {r6-r10}  </a:t>
            </a:r>
            <a:r>
              <a:rPr lang="zh-CN" altLang="en-US"/>
              <a:t>：</a:t>
            </a:r>
          </a:p>
          <a:p>
            <a:pPr algn="ctr"/>
            <a:r>
              <a:rPr lang="zh-CN" altLang="en-US">
                <a:sym typeface="+mn-ea"/>
              </a:rPr>
              <a:t>r6 = phys, r7 = virt, r8 = size, r9 = mmu_flags, r10 = name</a:t>
            </a:r>
            <a:endParaRPr lang="zh-CN" altLang="en-US"/>
          </a:p>
          <a:p>
            <a:pPr algn="ctr"/>
            <a:r>
              <a:rPr lang="en-US"/>
              <a:t>  传参: 物理地址、虚拟地址、映射大小、映射属性、名称</a:t>
            </a:r>
          </a:p>
          <a:p>
            <a:pPr algn="ctr"/>
            <a:endParaRPr lang="en-US"/>
          </a:p>
          <a:p>
            <a:pPr algn="ctr"/>
            <a:r>
              <a:rPr lang="en-US"/>
              <a:t>cmp     r8, 0  </a:t>
            </a:r>
            <a:r>
              <a:rPr lang="zh-CN" altLang="en-US"/>
              <a:t>：</a:t>
            </a:r>
          </a:p>
          <a:p>
            <a:pPr algn="ctr"/>
            <a:r>
              <a:rPr lang="en-US"/>
              <a:t>完成条件</a:t>
            </a:r>
            <a:r>
              <a:rPr lang="zh-CN" altLang="en-US"/>
              <a:t>：</a:t>
            </a:r>
            <a:r>
              <a:rPr lang="en-US"/>
              <a:t>如果映射大小=0；</a:t>
            </a:r>
          </a:p>
          <a:p>
            <a:pPr algn="ctr"/>
            <a:endParaRPr lang="en-US"/>
          </a:p>
          <a:p>
            <a:pPr algn="ctr"/>
            <a:r>
              <a:rPr lang="en-US"/>
              <a:t>beq     init_mmu_done   </a:t>
            </a:r>
            <a:r>
              <a:rPr lang="zh-CN" altLang="en-US"/>
              <a:t>：</a:t>
            </a:r>
          </a:p>
          <a:p>
            <a:pPr algn="ctr"/>
            <a:r>
              <a:rPr lang="en-US"/>
              <a:t>标志寄存器中Z标志位等于零时</a:t>
            </a:r>
            <a:r>
              <a:rPr lang="zh-CN" altLang="en-US"/>
              <a:t>，这里即</a:t>
            </a:r>
            <a:r>
              <a:rPr lang="en-US" altLang="zh-CN"/>
              <a:t>r8=0</a:t>
            </a:r>
            <a:r>
              <a:rPr lang="zh-CN" altLang="en-US"/>
              <a:t>，初始化结束，</a:t>
            </a:r>
            <a:r>
              <a:rPr lang="en-US"/>
              <a:t>跳转到 init_mmu_done处执行 </a:t>
            </a:r>
          </a:p>
          <a:p>
            <a:pPr algn="ctr"/>
            <a:r>
              <a:rPr lang="en-US"/>
              <a:t>  </a:t>
            </a:r>
          </a:p>
          <a:p>
            <a:pPr algn="ctr"/>
            <a:r>
              <a:rPr lang="en-US"/>
              <a:t>bl      page_table_build  </a:t>
            </a:r>
            <a:r>
              <a:rPr lang="zh-CN" altLang="en-US"/>
              <a:t>：</a:t>
            </a:r>
            <a:endParaRPr lang="en-US"/>
          </a:p>
          <a:p>
            <a:pPr algn="ctr"/>
            <a:r>
              <a:rPr lang="en-US"/>
              <a:t>   创建页表</a:t>
            </a:r>
          </a:p>
          <a:p>
            <a:pPr algn="ctr"/>
            <a:endParaRPr lang="en-US"/>
          </a:p>
          <a:p>
            <a:pPr algn="ctr"/>
            <a:r>
              <a:rPr lang="en-US"/>
              <a:t> b       init_mmu_loop  </a:t>
            </a:r>
            <a:r>
              <a:rPr lang="zh-CN" altLang="en-US"/>
              <a:t>：</a:t>
            </a:r>
          </a:p>
          <a:p>
            <a:pPr algn="ctr"/>
            <a:r>
              <a:rPr lang="en-US"/>
              <a:t>   循环继续</a:t>
            </a:r>
          </a:p>
        </p:txBody>
      </p:sp>
      <p:pic>
        <p:nvPicPr>
          <p:cNvPr id="7" name="图片 6"/>
          <p:cNvPicPr>
            <a:picLocks noChangeAspect="1"/>
          </p:cNvPicPr>
          <p:nvPr/>
        </p:nvPicPr>
        <p:blipFill>
          <a:blip r:embed="rId3"/>
          <a:stretch>
            <a:fillRect/>
          </a:stretch>
        </p:blipFill>
        <p:spPr>
          <a:xfrm>
            <a:off x="627380" y="4977765"/>
            <a:ext cx="3844925" cy="1529080"/>
          </a:xfrm>
          <a:prstGeom prst="rect">
            <a:avLst/>
          </a:prstGeom>
        </p:spPr>
      </p:pic>
      <p:pic>
        <p:nvPicPr>
          <p:cNvPr id="12" name="图片 11" descr="截屏2022-12-24 上午1.02.57"/>
          <p:cNvPicPr>
            <a:picLocks noChangeAspect="1"/>
          </p:cNvPicPr>
          <p:nvPr/>
        </p:nvPicPr>
        <p:blipFill>
          <a:blip r:embed="rId4"/>
          <a:stretch>
            <a:fillRect/>
          </a:stretch>
        </p:blipFill>
        <p:spPr>
          <a:xfrm>
            <a:off x="301625" y="4109720"/>
            <a:ext cx="4495800" cy="711200"/>
          </a:xfrm>
          <a:prstGeom prst="rect">
            <a:avLst/>
          </a:prstGeom>
        </p:spPr>
      </p:pic>
      <p:cxnSp>
        <p:nvCxnSpPr>
          <p:cNvPr id="16" name="直接连接符 15"/>
          <p:cNvCxnSpPr>
            <a:stCxn id="11" idx="1"/>
            <a:endCxn id="7" idx="3"/>
          </p:cNvCxnSpPr>
          <p:nvPr/>
        </p:nvCxnSpPr>
        <p:spPr>
          <a:xfrm flipH="1">
            <a:off x="4472305" y="4291965"/>
            <a:ext cx="1242060" cy="14503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2161" y="161188"/>
            <a:ext cx="5202004" cy="521970"/>
          </a:xfrm>
          <a:prstGeom prst="rect">
            <a:avLst/>
          </a:prstGeom>
          <a:noFill/>
        </p:spPr>
        <p:txBody>
          <a:bodyPr wrap="square" rtlCol="0">
            <a:spAutoFit/>
          </a:bodyPr>
          <a:lstStyle/>
          <a:p>
            <a:r>
              <a:rPr lang="zh-CN" altLang="en-US" sz="2800" b="1" dirty="0"/>
              <a:t>初始化内核页表</a:t>
            </a:r>
          </a:p>
        </p:txBody>
      </p:sp>
      <p:sp>
        <p:nvSpPr>
          <p:cNvPr id="9" name="矩形 8"/>
          <p:cNvSpPr/>
          <p:nvPr/>
        </p:nvSpPr>
        <p:spPr>
          <a:xfrm>
            <a:off x="365760" y="956310"/>
            <a:ext cx="1172527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对内核页表进行清零，然后初始化页表；</a:t>
            </a:r>
          </a:p>
          <a:p>
            <a:pPr algn="ctr"/>
            <a:r>
              <a:rPr lang="zh-CN" altLang="en-US" sz="2000"/>
              <a:t>在打开</a:t>
            </a:r>
            <a:r>
              <a:rPr lang="en-US" altLang="zh-CN" sz="2000"/>
              <a:t>mmu</a:t>
            </a:r>
            <a:r>
              <a:rPr lang="zh-CN" altLang="en-US" sz="2000">
                <a:sym typeface="+mn-ea"/>
              </a:rPr>
              <a:t>前</a:t>
            </a:r>
            <a:r>
              <a:rPr lang="zh-CN" altLang="en-US" sz="2000"/>
              <a:t>必须要做好虚拟地址和物理地址的映射关系，需要构建页表</a:t>
            </a:r>
          </a:p>
        </p:txBody>
      </p:sp>
      <p:sp>
        <p:nvSpPr>
          <p:cNvPr id="6" name="矩形 5"/>
          <p:cNvSpPr/>
          <p:nvPr/>
        </p:nvSpPr>
        <p:spPr>
          <a:xfrm>
            <a:off x="502920" y="2102485"/>
            <a:ext cx="4368800" cy="1729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初始化内核页表</a:t>
            </a:r>
          </a:p>
          <a:p>
            <a:pPr algn="ctr"/>
            <a:r>
              <a:rPr lang="zh-CN" altLang="en-US" sz="2000"/>
              <a:t>将物理地址、虚拟地址、映射地址、映射属性保存在系统寄存器中后调用</a:t>
            </a:r>
            <a:r>
              <a:rPr lang="en-US" altLang="zh-CN" sz="2000"/>
              <a:t>page_table_build</a:t>
            </a:r>
            <a:r>
              <a:rPr lang="zh-CN" altLang="en-US" sz="2000"/>
              <a:t>函数进行映射关系建立</a:t>
            </a:r>
          </a:p>
        </p:txBody>
      </p:sp>
      <p:pic>
        <p:nvPicPr>
          <p:cNvPr id="7" name="图片 6"/>
          <p:cNvPicPr>
            <a:picLocks noChangeAspect="1"/>
          </p:cNvPicPr>
          <p:nvPr/>
        </p:nvPicPr>
        <p:blipFill>
          <a:blip r:embed="rId3"/>
          <a:stretch>
            <a:fillRect/>
          </a:stretch>
        </p:blipFill>
        <p:spPr>
          <a:xfrm>
            <a:off x="627380" y="4977765"/>
            <a:ext cx="3844925" cy="1529080"/>
          </a:xfrm>
          <a:prstGeom prst="rect">
            <a:avLst/>
          </a:prstGeom>
        </p:spPr>
      </p:pic>
      <p:pic>
        <p:nvPicPr>
          <p:cNvPr id="12" name="图片 11" descr="截屏2022-12-24 上午1.02.57"/>
          <p:cNvPicPr>
            <a:picLocks noChangeAspect="1"/>
          </p:cNvPicPr>
          <p:nvPr/>
        </p:nvPicPr>
        <p:blipFill>
          <a:blip r:embed="rId4"/>
          <a:stretch>
            <a:fillRect/>
          </a:stretch>
        </p:blipFill>
        <p:spPr>
          <a:xfrm>
            <a:off x="301625" y="4109720"/>
            <a:ext cx="4495800" cy="711200"/>
          </a:xfrm>
          <a:prstGeom prst="rect">
            <a:avLst/>
          </a:prstGeom>
        </p:spPr>
      </p:pic>
      <p:sp>
        <p:nvSpPr>
          <p:cNvPr id="17" name="矩形 16"/>
          <p:cNvSpPr/>
          <p:nvPr/>
        </p:nvSpPr>
        <p:spPr>
          <a:xfrm>
            <a:off x="982980" y="5983605"/>
            <a:ext cx="3141345" cy="24511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截屏2022-12-24 上午1.18.32"/>
          <p:cNvPicPr>
            <a:picLocks noChangeAspect="1"/>
          </p:cNvPicPr>
          <p:nvPr/>
        </p:nvPicPr>
        <p:blipFill>
          <a:blip r:embed="rId5"/>
          <a:stretch>
            <a:fillRect/>
          </a:stretch>
        </p:blipFill>
        <p:spPr>
          <a:xfrm>
            <a:off x="5923280" y="1949450"/>
            <a:ext cx="4013835" cy="4760595"/>
          </a:xfrm>
          <a:prstGeom prst="rect">
            <a:avLst/>
          </a:prstGeom>
        </p:spPr>
      </p:pic>
      <p:cxnSp>
        <p:nvCxnSpPr>
          <p:cNvPr id="16" name="直接连接符 15"/>
          <p:cNvCxnSpPr/>
          <p:nvPr/>
        </p:nvCxnSpPr>
        <p:spPr>
          <a:xfrm flipH="1">
            <a:off x="4457700" y="4393565"/>
            <a:ext cx="1450975" cy="141224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7268" y="150495"/>
            <a:ext cx="5202004" cy="521970"/>
          </a:xfrm>
          <a:prstGeom prst="rect">
            <a:avLst/>
          </a:prstGeom>
          <a:noFill/>
        </p:spPr>
        <p:txBody>
          <a:bodyPr wrap="square" rtlCol="0">
            <a:spAutoFit/>
          </a:bodyPr>
          <a:lstStyle/>
          <a:p>
            <a:r>
              <a:rPr lang="zh-CN" altLang="en-US" sz="2800" b="1" dirty="0"/>
              <a:t>初始化</a:t>
            </a:r>
            <a:r>
              <a:rPr lang="zh-CN" altLang="en-US" sz="2800" b="1" dirty="0">
                <a:sym typeface="+mn-ea"/>
              </a:rPr>
              <a:t>内核页表</a:t>
            </a:r>
            <a:endParaRPr lang="zh-CN" altLang="en-US" sz="2800" b="1" dirty="0"/>
          </a:p>
        </p:txBody>
      </p:sp>
      <p:sp>
        <p:nvSpPr>
          <p:cNvPr id="9" name="矩形 8"/>
          <p:cNvSpPr/>
          <p:nvPr/>
        </p:nvSpPr>
        <p:spPr>
          <a:xfrm>
            <a:off x="365760" y="956310"/>
            <a:ext cx="11725275" cy="58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对内核页表进行清零，然后初始化页表；</a:t>
            </a:r>
          </a:p>
          <a:p>
            <a:pPr algn="ctr"/>
            <a:r>
              <a:rPr lang="zh-CN" altLang="en-US" sz="2000"/>
              <a:t>在打开</a:t>
            </a:r>
            <a:r>
              <a:rPr lang="en-US" altLang="zh-CN" sz="2000"/>
              <a:t>mmu</a:t>
            </a:r>
            <a:r>
              <a:rPr lang="zh-CN" altLang="en-US" sz="2000">
                <a:sym typeface="+mn-ea"/>
              </a:rPr>
              <a:t>前</a:t>
            </a:r>
            <a:r>
              <a:rPr lang="zh-CN" altLang="en-US" sz="2000"/>
              <a:t>必须要做好虚拟地址和物理地址的映射关系，需要构建页表</a:t>
            </a:r>
          </a:p>
        </p:txBody>
      </p:sp>
      <p:sp>
        <p:nvSpPr>
          <p:cNvPr id="6" name="矩形 5"/>
          <p:cNvSpPr/>
          <p:nvPr/>
        </p:nvSpPr>
        <p:spPr>
          <a:xfrm>
            <a:off x="502920" y="1824355"/>
            <a:ext cx="2195195" cy="4426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t>page_table_build函数会将物理地址、虚拟地址还有映射大小都对齐到1MB，因为内核页表是进行1MB段式映射，然后根据虚拟地址得到页表项索引，将物理地址和映射属性组合后填入对应的页表项，都是基操。</a:t>
            </a:r>
          </a:p>
        </p:txBody>
      </p:sp>
      <p:pic>
        <p:nvPicPr>
          <p:cNvPr id="7" name="图片 6"/>
          <p:cNvPicPr>
            <a:picLocks noChangeAspect="1"/>
          </p:cNvPicPr>
          <p:nvPr/>
        </p:nvPicPr>
        <p:blipFill>
          <a:blip r:embed="rId3"/>
          <a:stretch>
            <a:fillRect/>
          </a:stretch>
        </p:blipFill>
        <p:spPr>
          <a:xfrm>
            <a:off x="2941955" y="1824355"/>
            <a:ext cx="6005195" cy="4243070"/>
          </a:xfrm>
          <a:prstGeom prst="rect">
            <a:avLst/>
          </a:prstGeom>
        </p:spPr>
      </p:pic>
      <p:pic>
        <p:nvPicPr>
          <p:cNvPr id="8" name="图片 7" descr="截屏2022-12-24 上午1.18.32"/>
          <p:cNvPicPr>
            <a:picLocks noChangeAspect="1"/>
          </p:cNvPicPr>
          <p:nvPr/>
        </p:nvPicPr>
        <p:blipFill>
          <a:blip r:embed="rId4"/>
          <a:stretch>
            <a:fillRect/>
          </a:stretch>
        </p:blipFill>
        <p:spPr>
          <a:xfrm>
            <a:off x="8949055" y="2179320"/>
            <a:ext cx="3132455" cy="37160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5972" y="162902"/>
            <a:ext cx="5202004" cy="521970"/>
          </a:xfrm>
          <a:prstGeom prst="rect">
            <a:avLst/>
          </a:prstGeom>
          <a:noFill/>
        </p:spPr>
        <p:txBody>
          <a:bodyPr wrap="square" rtlCol="0">
            <a:spAutoFit/>
          </a:bodyPr>
          <a:lstStyle/>
          <a:p>
            <a:r>
              <a:rPr lang="zh-CN" altLang="en-US" sz="2800" b="1" dirty="0"/>
              <a:t>初始化内核页表</a:t>
            </a:r>
          </a:p>
        </p:txBody>
      </p:sp>
      <p:sp>
        <p:nvSpPr>
          <p:cNvPr id="6" name="矩形 5"/>
          <p:cNvSpPr/>
          <p:nvPr/>
        </p:nvSpPr>
        <p:spPr>
          <a:xfrm>
            <a:off x="505460" y="1949450"/>
            <a:ext cx="6720205" cy="1798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页表基地址寄存器：</a:t>
            </a:r>
          </a:p>
          <a:p>
            <a:pPr algn="ctr"/>
            <a:r>
              <a:rPr lang="zh-CN"/>
              <a:t>在ARM32中，协处理器CP15的C2寄存器用来存放一级页表的基地址，但只使用了bit31:14，bit13:bit0并未使用，这就决定了一级页表在内存中一定是16K对齐的(2的14次方等于16K)。</a:t>
            </a:r>
          </a:p>
          <a:p>
            <a:pPr algn="ctr"/>
            <a:r>
              <a:rPr lang="zh-CN"/>
              <a:t>C2寄存器的格式如下图所示：</a:t>
            </a:r>
          </a:p>
        </p:txBody>
      </p:sp>
      <p:pic>
        <p:nvPicPr>
          <p:cNvPr id="7" name="图片 6"/>
          <p:cNvPicPr>
            <a:picLocks noChangeAspect="1"/>
          </p:cNvPicPr>
          <p:nvPr/>
        </p:nvPicPr>
        <p:blipFill>
          <a:blip r:embed="rId3"/>
          <a:stretch>
            <a:fillRect/>
          </a:stretch>
        </p:blipFill>
        <p:spPr>
          <a:xfrm>
            <a:off x="505460" y="4445000"/>
            <a:ext cx="10849610" cy="1274445"/>
          </a:xfrm>
          <a:prstGeom prst="rect">
            <a:avLst/>
          </a:prstGeom>
        </p:spPr>
      </p:pic>
      <p:sp>
        <p:nvSpPr>
          <p:cNvPr id="9" name="矩形 8"/>
          <p:cNvSpPr/>
          <p:nvPr/>
        </p:nvSpPr>
        <p:spPr>
          <a:xfrm>
            <a:off x="5699760" y="1115060"/>
            <a:ext cx="6362065" cy="52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资料：</a:t>
            </a:r>
            <a:r>
              <a:rPr lang="en-US" altLang="zh-CN" sz="2000">
                <a:sym typeface="+mn-ea"/>
              </a:rPr>
              <a:t>https://zhuanlan.zhihu.com/p/499761071</a:t>
            </a:r>
            <a:endParaRPr lang="zh-CN" altLang="en-US"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3671" y="152400"/>
            <a:ext cx="5202004" cy="521970"/>
          </a:xfrm>
          <a:prstGeom prst="rect">
            <a:avLst/>
          </a:prstGeom>
          <a:noFill/>
        </p:spPr>
        <p:txBody>
          <a:bodyPr wrap="square" rtlCol="0">
            <a:spAutoFit/>
          </a:bodyPr>
          <a:lstStyle/>
          <a:p>
            <a:r>
              <a:rPr lang="zh-CN" altLang="en-US" sz="2800" b="1" dirty="0"/>
              <a:t>初始化内核页表</a:t>
            </a:r>
          </a:p>
        </p:txBody>
      </p:sp>
      <p:sp>
        <p:nvSpPr>
          <p:cNvPr id="6" name="矩形 5"/>
          <p:cNvSpPr/>
          <p:nvPr/>
        </p:nvSpPr>
        <p:spPr>
          <a:xfrm>
            <a:off x="505460" y="1949450"/>
            <a:ext cx="3398520" cy="4495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一级描述符所在的物理地址：</a:t>
            </a:r>
          </a:p>
          <a:p>
            <a:pPr algn="ctr"/>
            <a:r>
              <a:rPr lang="zh-CN"/>
              <a:t>当CPU发起一次寻址操作时，虚拟地址作为MMU的输入，被MMU内的逻辑门电路进行运算，将C2寄存器的bit31:bit14作为高位，将虚拟地址的bit31:bit20作为低位，将两者拼接，低2位补0，如下图所示，最终找到一级描述符所在的物理地址。</a:t>
            </a:r>
          </a:p>
        </p:txBody>
      </p:sp>
      <p:pic>
        <p:nvPicPr>
          <p:cNvPr id="8" name="图片 7"/>
          <p:cNvPicPr>
            <a:picLocks noChangeAspect="1"/>
          </p:cNvPicPr>
          <p:nvPr/>
        </p:nvPicPr>
        <p:blipFill>
          <a:blip r:embed="rId3"/>
          <a:stretch>
            <a:fillRect/>
          </a:stretch>
        </p:blipFill>
        <p:spPr>
          <a:xfrm>
            <a:off x="4180840" y="2832100"/>
            <a:ext cx="7737475" cy="272986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9859" y="224790"/>
            <a:ext cx="5202004" cy="521970"/>
          </a:xfrm>
          <a:prstGeom prst="rect">
            <a:avLst/>
          </a:prstGeom>
          <a:noFill/>
        </p:spPr>
        <p:txBody>
          <a:bodyPr wrap="square" rtlCol="0">
            <a:spAutoFit/>
          </a:bodyPr>
          <a:lstStyle/>
          <a:p>
            <a:r>
              <a:rPr lang="zh-CN" altLang="en-US" sz="2800" b="1" dirty="0"/>
              <a:t>初始化</a:t>
            </a:r>
            <a:r>
              <a:rPr lang="zh-CN" altLang="en-US" sz="2800" b="1" dirty="0">
                <a:sym typeface="+mn-ea"/>
              </a:rPr>
              <a:t>内核页表</a:t>
            </a:r>
            <a:endParaRPr lang="zh-CN" altLang="en-US" sz="2800" b="1" dirty="0"/>
          </a:p>
        </p:txBody>
      </p:sp>
      <p:sp>
        <p:nvSpPr>
          <p:cNvPr id="6" name="矩形 5"/>
          <p:cNvSpPr/>
          <p:nvPr/>
        </p:nvSpPr>
        <p:spPr>
          <a:xfrm>
            <a:off x="502920" y="1824355"/>
            <a:ext cx="2195195" cy="4426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t>page_table_build函数会将物理地址、虚拟地址还有映射大小都对齐到1MB，因为内核页表是进行1MB段式映射，然后根据虚拟地址得到页表项索引，将物理地址和映射属性组合后填入对应的页表项，都是基操。</a:t>
            </a:r>
          </a:p>
        </p:txBody>
      </p:sp>
      <p:sp>
        <p:nvSpPr>
          <p:cNvPr id="12" name="矩形 11"/>
          <p:cNvSpPr/>
          <p:nvPr/>
        </p:nvSpPr>
        <p:spPr>
          <a:xfrm>
            <a:off x="3178175" y="1824355"/>
            <a:ext cx="8912860" cy="4808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t>page_table_build:</a:t>
            </a:r>
          </a:p>
          <a:p>
            <a:pPr algn="ctr"/>
            <a:r>
              <a:t>mov     r10, r6</a:t>
            </a:r>
          </a:p>
          <a:p>
            <a:pPr algn="ctr"/>
            <a:r>
              <a:t>r10</a:t>
            </a:r>
            <a:r>
              <a:rPr lang="zh-CN" altLang="en-US">
                <a:sym typeface="+mn-ea"/>
              </a:rPr>
              <a:t>：</a:t>
            </a:r>
            <a:r>
              <a:rPr lang="en-US" altLang="zh-CN">
                <a:sym typeface="+mn-ea"/>
              </a:rPr>
              <a:t>flags</a:t>
            </a:r>
            <a:r>
              <a:t>=r6 </a:t>
            </a:r>
            <a:r>
              <a:rPr lang="en-US">
                <a:sym typeface="+mn-ea"/>
              </a:rPr>
              <a:t>pa</a:t>
            </a:r>
            <a:r>
              <a:t>地址</a:t>
            </a:r>
          </a:p>
          <a:p>
            <a:pPr algn="ctr"/>
            <a:r>
              <a:t>    bfc     r10, #20, #12                     </a:t>
            </a:r>
            <a:endParaRPr>
              <a:sym typeface="+mn-ea"/>
            </a:endParaRPr>
          </a:p>
          <a:p>
            <a:pPr algn="ctr"/>
            <a:r>
              <a:t>将寄存器r10中20到31对应的bit位清零，</a:t>
            </a:r>
            <a:r>
              <a:rPr>
                <a:sym typeface="+mn-ea"/>
              </a:rPr>
              <a:t> r10: pa % MB</a:t>
            </a:r>
            <a:r>
              <a:rPr lang="zh-CN">
                <a:sym typeface="+mn-ea"/>
              </a:rPr>
              <a:t>，</a:t>
            </a:r>
            <a:r>
              <a:rPr lang="zh-CN"/>
              <a:t>得到</a:t>
            </a:r>
            <a:r>
              <a:t>物理地址的低20bit位</a:t>
            </a:r>
          </a:p>
          <a:p>
            <a:pPr algn="ctr"/>
            <a:r>
              <a:t>    add     r8, r8, r10</a:t>
            </a:r>
          </a:p>
          <a:p>
            <a:pPr algn="ctr"/>
            <a:r>
              <a:t>r8</a:t>
            </a:r>
            <a:r>
              <a:rPr lang="zh-CN"/>
              <a:t>：</a:t>
            </a:r>
            <a:r>
              <a:rPr lang="en-US" altLang="zh-CN"/>
              <a:t>size</a:t>
            </a:r>
            <a:r>
              <a:rPr lang="zh-CN"/>
              <a:t>大小(4K)  段描述符 </a:t>
            </a:r>
            <a:r>
              <a:rPr lang="en-US" altLang="zh-CN"/>
              <a:t>r8</a:t>
            </a:r>
            <a:r>
              <a:t>=size + 物理地址的低20bit位</a:t>
            </a:r>
          </a:p>
          <a:p>
            <a:pPr algn="ctr"/>
            <a:r>
              <a:t>    add     r8, r8, #(1 &lt;&lt; 20)</a:t>
            </a:r>
          </a:p>
          <a:p>
            <a:pPr algn="ctr"/>
            <a:r>
              <a:t>    sub     r8, r8, #1</a:t>
            </a:r>
          </a:p>
          <a:p>
            <a:pPr algn="ctr"/>
            <a:r>
              <a:t>size需要向上对齐到MB，才能保证映射范围包含pa~pa+size</a:t>
            </a:r>
          </a:p>
          <a:p>
            <a:pPr algn="ctr"/>
            <a:r>
              <a:t>    lsr     r6, #20                            </a:t>
            </a:r>
          </a:p>
          <a:p>
            <a:pPr algn="ctr"/>
            <a:r>
              <a:t>r6中的数右移20bit位，</a:t>
            </a:r>
            <a:r>
              <a:rPr>
                <a:sym typeface="+mn-ea"/>
              </a:rPr>
              <a:t>r6 = </a:t>
            </a:r>
            <a:r>
              <a:rPr lang="en-US">
                <a:sym typeface="+mn-ea"/>
              </a:rPr>
              <a:t>pa</a:t>
            </a:r>
            <a:r>
              <a:rPr lang="zh-CN">
                <a:sym typeface="+mn-ea"/>
              </a:rPr>
              <a:t>地址</a:t>
            </a:r>
            <a:r>
              <a:rPr>
                <a:sym typeface="+mn-ea"/>
              </a:rPr>
              <a:t>/MB</a:t>
            </a:r>
          </a:p>
          <a:p>
            <a:pPr algn="ctr"/>
            <a:r>
              <a:t>实际pa地址需要向下对齐到MB，才能保证映射范围包含pa~pa+size</a:t>
            </a:r>
          </a:p>
          <a:p>
            <a:pPr algn="ctr"/>
            <a:r>
              <a:t>    lsr     r7, #20                            </a:t>
            </a:r>
          </a:p>
          <a:p>
            <a:pPr algn="ctr"/>
            <a:r>
              <a:rPr>
                <a:sym typeface="+mn-ea"/>
              </a:rPr>
              <a:t>r7 = </a:t>
            </a:r>
            <a:r>
              <a:rPr lang="en-US">
                <a:sym typeface="+mn-ea"/>
              </a:rPr>
              <a:t>va</a:t>
            </a:r>
            <a:r>
              <a:rPr lang="zh-CN" altLang="en-US">
                <a:sym typeface="+mn-ea"/>
              </a:rPr>
              <a:t>地址</a:t>
            </a:r>
            <a:r>
              <a:rPr>
                <a:sym typeface="+mn-ea"/>
              </a:rPr>
              <a:t>/MB</a:t>
            </a:r>
            <a:r>
              <a:rPr lang="zh-CN">
                <a:sym typeface="+mn-ea"/>
              </a:rPr>
              <a:t>，</a:t>
            </a:r>
            <a:r>
              <a:t>r7中的数右移20bit位</a:t>
            </a:r>
          </a:p>
          <a:p>
            <a:pPr algn="ctr"/>
            <a:r>
              <a:t>    lsr     r8, #20              </a:t>
            </a:r>
          </a:p>
          <a:p>
            <a:pPr algn="ctr"/>
            <a:r>
              <a:t>r8中的数右移20bit位</a:t>
            </a:r>
            <a:r>
              <a:rPr lang="zh-CN"/>
              <a:t>，</a:t>
            </a:r>
            <a:r>
              <a:rPr>
                <a:sym typeface="+mn-ea"/>
              </a:rPr>
              <a:t>段的数量</a:t>
            </a:r>
            <a:endParaRPr 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7113" y="145204"/>
            <a:ext cx="5202004" cy="521970"/>
          </a:xfrm>
          <a:prstGeom prst="rect">
            <a:avLst/>
          </a:prstGeom>
          <a:noFill/>
        </p:spPr>
        <p:txBody>
          <a:bodyPr wrap="square" rtlCol="0">
            <a:spAutoFit/>
          </a:bodyPr>
          <a:lstStyle/>
          <a:p>
            <a:r>
              <a:rPr lang="zh-CN" altLang="en-US" sz="2800" b="1" dirty="0"/>
              <a:t>初始化</a:t>
            </a:r>
            <a:r>
              <a:rPr lang="zh-CN" altLang="en-US" sz="2800" b="1" dirty="0">
                <a:sym typeface="+mn-ea"/>
              </a:rPr>
              <a:t>内核页表</a:t>
            </a:r>
            <a:endParaRPr lang="zh-CN" altLang="en-US" sz="2800" b="1" dirty="0"/>
          </a:p>
        </p:txBody>
      </p:sp>
      <p:sp>
        <p:nvSpPr>
          <p:cNvPr id="6" name="矩形 5"/>
          <p:cNvSpPr/>
          <p:nvPr/>
        </p:nvSpPr>
        <p:spPr>
          <a:xfrm>
            <a:off x="502920" y="1824355"/>
            <a:ext cx="2195195" cy="4426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t>page_table_build函数会将物理地址、虚拟地址还有映射大小都对齐到1MB，因为内核页表是进行1MB段式映射，然后根据虚拟地址得到页表项索引，将物理地址和映射属性组合后填入对应的页表项，都是基操。</a:t>
            </a:r>
          </a:p>
        </p:txBody>
      </p:sp>
      <p:sp>
        <p:nvSpPr>
          <p:cNvPr id="12" name="矩形 11"/>
          <p:cNvSpPr/>
          <p:nvPr/>
        </p:nvSpPr>
        <p:spPr>
          <a:xfrm>
            <a:off x="3178175" y="1824355"/>
            <a:ext cx="8912860" cy="4808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t>page_table_build_loop:</a:t>
            </a:r>
          </a:p>
          <a:p>
            <a:pPr algn="ctr"/>
            <a:r>
              <a:t>    orr     r12, r9, r6, lsl #20               </a:t>
            </a:r>
          </a:p>
          <a:p>
            <a:pPr algn="ctr"/>
            <a:r>
              <a:t>将r6寄存器的值逻辑左移20bit位，和r9做或操作，将结果放到r12中。</a:t>
            </a:r>
          </a:p>
          <a:p>
            <a:pPr algn="ctr"/>
            <a:r>
              <a:t>一级描述符的内容：r12 = r10存储的本段的flags |本段实际的物理地址的基地址</a:t>
            </a:r>
          </a:p>
          <a:p>
            <a:pPr algn="ctr"/>
            <a:r>
              <a:t>    str     r12, [r4, r7, lsl #2]              </a:t>
            </a:r>
          </a:p>
          <a:p>
            <a:pPr algn="ctr"/>
            <a:r>
              <a:t> r7是</a:t>
            </a:r>
            <a:r>
              <a:rPr>
                <a:sym typeface="+mn-ea"/>
              </a:rPr>
              <a:t>虚拟地址基址</a:t>
            </a:r>
            <a:r>
              <a:t>, [r7, lsl #2]表示每次地址偏移4，例如r7是1表示l1index是1；页表项的存储地址为r4+(1&lt;&lt;2)，因为每个页表项是4个字节数据 </a:t>
            </a:r>
          </a:p>
          <a:p>
            <a:pPr algn="ctr"/>
            <a:r>
              <a:t>一级描述符的地址: r4为</a:t>
            </a:r>
            <a:r>
              <a:rPr lang="zh-CN"/>
              <a:t>（</a:t>
            </a:r>
            <a:r>
              <a:t>页表所在位置</a:t>
            </a:r>
            <a:r>
              <a:rPr lang="zh-CN"/>
              <a:t>）</a:t>
            </a:r>
            <a:r>
              <a:t>基地址 + r7虚拟地址的bit31~bit20 + 0b00</a:t>
            </a:r>
          </a:p>
          <a:p>
            <a:pPr algn="ctr"/>
            <a:r>
              <a:t>    add     r6, #1                            </a:t>
            </a:r>
          </a:p>
          <a:p>
            <a:pPr algn="ctr"/>
            <a:r>
              <a:t>r6物理地址基址指向下一个段</a:t>
            </a:r>
          </a:p>
          <a:p>
            <a:pPr algn="ctr"/>
            <a:r>
              <a:t>    add     r7, #1                 </a:t>
            </a:r>
          </a:p>
          <a:p>
            <a:pPr algn="ctr"/>
            <a:r>
              <a:t>r7虚拟地址基址也指向下一个段</a:t>
            </a:r>
          </a:p>
          <a:p>
            <a:pPr algn="ctr"/>
            <a:r>
              <a:t>    subs    r8, #1                   </a:t>
            </a:r>
          </a:p>
          <a:p>
            <a:pPr algn="ctr"/>
            <a:r>
              <a:t>r8剩余段的数量减小一个</a:t>
            </a:r>
          </a:p>
          <a:p>
            <a:pPr algn="ctr"/>
            <a:r>
              <a:t>    bne     page_table_build_loop</a:t>
            </a:r>
          </a:p>
          <a:p>
            <a:pPr algn="ctr"/>
            <a:r>
              <a:t>    bx      lr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5469" y="182880"/>
            <a:ext cx="5202004" cy="521970"/>
          </a:xfrm>
          <a:prstGeom prst="rect">
            <a:avLst/>
          </a:prstGeom>
          <a:noFill/>
        </p:spPr>
        <p:txBody>
          <a:bodyPr wrap="square" rtlCol="0">
            <a:spAutoFit/>
          </a:bodyPr>
          <a:lstStyle/>
          <a:p>
            <a:r>
              <a:rPr lang="zh-CN" altLang="en-US" sz="2800" b="1" dirty="0"/>
              <a:t>初始化</a:t>
            </a:r>
            <a:r>
              <a:rPr lang="zh-CN" altLang="en-US" sz="2800" b="1" dirty="0">
                <a:sym typeface="+mn-ea"/>
              </a:rPr>
              <a:t>内核页表</a:t>
            </a:r>
            <a:endParaRPr lang="zh-CN" altLang="en-US" sz="2800" b="1" dirty="0"/>
          </a:p>
        </p:txBody>
      </p:sp>
      <p:pic>
        <p:nvPicPr>
          <p:cNvPr id="7" name="图片 6"/>
          <p:cNvPicPr>
            <a:picLocks noChangeAspect="1"/>
          </p:cNvPicPr>
          <p:nvPr/>
        </p:nvPicPr>
        <p:blipFill>
          <a:blip r:embed="rId3"/>
          <a:stretch>
            <a:fillRect/>
          </a:stretch>
        </p:blipFill>
        <p:spPr>
          <a:xfrm>
            <a:off x="2698115" y="956310"/>
            <a:ext cx="7545705" cy="4430395"/>
          </a:xfrm>
          <a:prstGeom prst="rect">
            <a:avLst/>
          </a:prstGeom>
        </p:spPr>
      </p:pic>
      <p:sp>
        <p:nvSpPr>
          <p:cNvPr id="8" name="矩形 7"/>
          <p:cNvSpPr/>
          <p:nvPr/>
        </p:nvSpPr>
        <p:spPr>
          <a:xfrm>
            <a:off x="365760" y="5605780"/>
            <a:ext cx="11725275" cy="8807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页表基地址（TTBRx寄存器中）18bits[31:14]+虚拟地址12bits[31:20] +2[00] 构成了一级页表描述符的地址</a:t>
            </a:r>
            <a:r>
              <a:rPr lang="en-US" altLang="zh-CN" sz="2000"/>
              <a:t>         </a:t>
            </a:r>
            <a:r>
              <a:rPr sz="2000">
                <a:sym typeface="+mn-ea"/>
              </a:rPr>
              <a:t>str     r12, [r4, r7, lsl #2]    </a:t>
            </a:r>
            <a:endParaRPr lang="en-US" altLang="zh-CN" sz="2000"/>
          </a:p>
        </p:txBody>
      </p:sp>
      <p:sp>
        <p:nvSpPr>
          <p:cNvPr id="6" name="矩形 5"/>
          <p:cNvSpPr/>
          <p:nvPr/>
        </p:nvSpPr>
        <p:spPr>
          <a:xfrm>
            <a:off x="6484620" y="57785"/>
            <a:ext cx="5710555" cy="772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ym typeface="+mn-ea"/>
              </a:rPr>
              <a:t>资料：http://news.eeworld.com.cn/mcu/ic599917.html</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9859" y="221896"/>
            <a:ext cx="5202004" cy="521970"/>
          </a:xfrm>
          <a:prstGeom prst="rect">
            <a:avLst/>
          </a:prstGeom>
          <a:noFill/>
        </p:spPr>
        <p:txBody>
          <a:bodyPr wrap="square" rtlCol="0">
            <a:spAutoFit/>
          </a:bodyPr>
          <a:lstStyle/>
          <a:p>
            <a:r>
              <a:rPr lang="zh-CN" altLang="en-US" sz="2800" b="1" dirty="0"/>
              <a:t>初始化</a:t>
            </a:r>
            <a:r>
              <a:rPr lang="zh-CN" altLang="en-US" sz="2800" b="1" dirty="0">
                <a:sym typeface="+mn-ea"/>
              </a:rPr>
              <a:t>内核页表</a:t>
            </a:r>
            <a:endParaRPr lang="zh-CN" altLang="en-US" sz="2800" b="1" dirty="0"/>
          </a:p>
        </p:txBody>
      </p:sp>
      <p:pic>
        <p:nvPicPr>
          <p:cNvPr id="7" name="图片 6"/>
          <p:cNvPicPr>
            <a:picLocks noChangeAspect="1"/>
          </p:cNvPicPr>
          <p:nvPr/>
        </p:nvPicPr>
        <p:blipFill>
          <a:blip r:embed="rId3"/>
          <a:stretch>
            <a:fillRect/>
          </a:stretch>
        </p:blipFill>
        <p:spPr>
          <a:xfrm>
            <a:off x="528320" y="1470025"/>
            <a:ext cx="5771515" cy="3388995"/>
          </a:xfrm>
          <a:prstGeom prst="rect">
            <a:avLst/>
          </a:prstGeom>
        </p:spPr>
      </p:pic>
      <p:sp>
        <p:nvSpPr>
          <p:cNvPr id="8" name="矩形 7"/>
          <p:cNvSpPr/>
          <p:nvPr/>
        </p:nvSpPr>
        <p:spPr>
          <a:xfrm>
            <a:off x="160655" y="5373370"/>
            <a:ext cx="11930380" cy="1383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取得了一级页表描述符的地址，访问这个地址从中可以得到真实的物理段基地址</a:t>
            </a:r>
            <a:r>
              <a:rPr lang="zh-CN" altLang="en-US" sz="2000">
                <a:sym typeface="+mn-ea"/>
              </a:rPr>
              <a:t>（段描述符的位）</a:t>
            </a:r>
            <a:r>
              <a:rPr lang="zh-CN" altLang="en-US" sz="2000"/>
              <a:t>[31:20]</a:t>
            </a:r>
          </a:p>
          <a:p>
            <a:pPr algn="ctr"/>
            <a:r>
              <a:rPr lang="zh-CN" altLang="en-US" sz="2000"/>
              <a:t>将得到的物理段基地址[31:20]加上虚拟地址中的[19:0]位偏移地址构成了真正的物理地址。</a:t>
            </a:r>
          </a:p>
          <a:p>
            <a:pPr algn="ctr"/>
            <a:r>
              <a:rPr lang="zh-CN" altLang="en-US" sz="2000"/>
              <a:t>每个虚拟地址可以索引 2^12 个一级描述符地址，每个一级描述符可以包含 2^20 个物理地址，总共可以索引4G空间。</a:t>
            </a:r>
          </a:p>
        </p:txBody>
      </p:sp>
      <p:pic>
        <p:nvPicPr>
          <p:cNvPr id="6" name="图片 5"/>
          <p:cNvPicPr>
            <a:picLocks noChangeAspect="1"/>
          </p:cNvPicPr>
          <p:nvPr/>
        </p:nvPicPr>
        <p:blipFill>
          <a:blip r:embed="rId4"/>
          <a:stretch>
            <a:fillRect/>
          </a:stretch>
        </p:blipFill>
        <p:spPr>
          <a:xfrm>
            <a:off x="6551930" y="1470025"/>
            <a:ext cx="5084445" cy="3389630"/>
          </a:xfrm>
          <a:prstGeom prst="rect">
            <a:avLst/>
          </a:prstGeom>
        </p:spPr>
      </p:pic>
      <p:sp>
        <p:nvSpPr>
          <p:cNvPr id="10" name="矩形 9"/>
          <p:cNvSpPr/>
          <p:nvPr/>
        </p:nvSpPr>
        <p:spPr>
          <a:xfrm>
            <a:off x="6423025" y="120650"/>
            <a:ext cx="5772150" cy="883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图：</a:t>
            </a:r>
          </a:p>
          <a:p>
            <a:pPr algn="ctr"/>
            <a:r>
              <a:rPr lang="en-US" altLang="zh-CN" sz="2000">
                <a:sym typeface="+mn-ea"/>
              </a:rPr>
              <a:t>http://t.zoukankan.com/alan666-p-8312369.html</a:t>
            </a:r>
            <a:endParaRPr lang="zh-CN" alt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3671" y="151765"/>
            <a:ext cx="5202004" cy="521970"/>
          </a:xfrm>
          <a:prstGeom prst="rect">
            <a:avLst/>
          </a:prstGeom>
          <a:noFill/>
        </p:spPr>
        <p:txBody>
          <a:bodyPr wrap="square" rtlCol="0">
            <a:spAutoFit/>
          </a:bodyPr>
          <a:lstStyle/>
          <a:p>
            <a:r>
              <a:rPr lang="zh-CN" altLang="en-US" sz="2800" b="1" dirty="0"/>
              <a:t>初始化</a:t>
            </a:r>
            <a:r>
              <a:rPr lang="zh-CN" altLang="en-US" sz="2800" b="1" dirty="0">
                <a:sym typeface="+mn-ea"/>
              </a:rPr>
              <a:t>内核临时页表</a:t>
            </a:r>
            <a:endParaRPr lang="zh-CN" altLang="en-US" sz="2800" b="1" dirty="0"/>
          </a:p>
        </p:txBody>
      </p:sp>
      <p:sp>
        <p:nvSpPr>
          <p:cNvPr id="6" name="矩形 5"/>
          <p:cNvSpPr/>
          <p:nvPr/>
        </p:nvSpPr>
        <p:spPr>
          <a:xfrm>
            <a:off x="502920" y="2102485"/>
            <a:ext cx="4368800" cy="1729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内核临时页表在系统使能mmu到使用虚拟地址运行这段期间使用。系统首先将内核临时页表清零，这个操作和之前清零内核页表是一样的：</a:t>
            </a:r>
          </a:p>
        </p:txBody>
      </p:sp>
      <p:sp>
        <p:nvSpPr>
          <p:cNvPr id="11" name="矩形 10"/>
          <p:cNvSpPr/>
          <p:nvPr/>
        </p:nvSpPr>
        <p:spPr>
          <a:xfrm>
            <a:off x="5689600" y="1766570"/>
            <a:ext cx="6074410" cy="35528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t> orr     r8, r4, #MMU_TTBRx_FLAGS  </a:t>
            </a:r>
            <a:r>
              <a:rPr lang="zh-CN"/>
              <a:t>：</a:t>
            </a:r>
          </a:p>
          <a:p>
            <a:pPr algn="ctr"/>
            <a:r>
              <a:t>设置缓存</a:t>
            </a:r>
            <a:r>
              <a:rPr lang="zh-CN"/>
              <a:t>：</a:t>
            </a:r>
            <a:r>
              <a:t>将内核页表物理基址值保存在r8中；也就是页表寄存器的初始化值</a:t>
            </a:r>
            <a:r>
              <a:rPr lang="zh-CN"/>
              <a:t>。</a:t>
            </a:r>
          </a:p>
          <a:p>
            <a:pPr algn="ctr"/>
            <a:r>
              <a:rPr lang="en-US" altLang="zh-CN"/>
              <a:t>r4</a:t>
            </a:r>
            <a:r>
              <a:rPr lang="zh-CN" altLang="en-US"/>
              <a:t>是</a:t>
            </a:r>
            <a:r>
              <a:rPr lang="en-US">
                <a:sym typeface="+mn-ea"/>
              </a:rPr>
              <a:t>g_firstPageTable页表物理地址</a:t>
            </a:r>
            <a:r>
              <a:rPr lang="zh-CN" altLang="en-US">
                <a:sym typeface="+mn-ea"/>
              </a:rPr>
              <a:t>。</a:t>
            </a:r>
          </a:p>
          <a:p>
            <a:pPr algn="ctr"/>
            <a:endParaRPr lang="zh-CN" altLang="en-US">
              <a:sym typeface="+mn-ea"/>
            </a:endParaRPr>
          </a:p>
          <a:p>
            <a:pPr algn="ctr"/>
            <a:r>
              <a:t>ldr     r4, =g_mmuJumpPageTable </a:t>
            </a:r>
            <a:r>
              <a:rPr lang="zh-CN"/>
              <a:t>：</a:t>
            </a:r>
          </a:p>
          <a:p>
            <a:pPr algn="ctr"/>
            <a:r>
              <a:rPr>
                <a:sym typeface="+mn-ea"/>
              </a:rPr>
              <a:t>获取页表虚拟地址</a:t>
            </a:r>
            <a:endParaRPr lang="zh-CN"/>
          </a:p>
          <a:p>
            <a:pPr algn="ctr"/>
            <a:r>
              <a:rPr>
                <a:sym typeface="+mn-ea"/>
              </a:rPr>
              <a:t>g_mmuJumpPageTable </a:t>
            </a:r>
            <a:r>
              <a:rPr lang="zh-CN">
                <a:sym typeface="+mn-ea"/>
              </a:rPr>
              <a:t>：</a:t>
            </a:r>
            <a:r>
              <a:rPr lang="zh-CN"/>
              <a:t>临时页表,用于系统启动阶段</a:t>
            </a:r>
          </a:p>
          <a:p>
            <a:pPr algn="ctr"/>
            <a:r>
              <a:t>  </a:t>
            </a:r>
          </a:p>
          <a:p>
            <a:pPr algn="ctr"/>
            <a:r>
              <a:t>     </a:t>
            </a:r>
            <a:r>
              <a:rPr lang="en-US"/>
              <a:t>                    </a:t>
            </a:r>
            <a:r>
              <a:t>  add     r4, r4, r11		</a:t>
            </a:r>
          </a:p>
          <a:p>
            <a:pPr algn="ctr"/>
            <a:r>
              <a:t>    ldr     r4, [r4]</a:t>
            </a:r>
          </a:p>
          <a:p>
            <a:pPr algn="ctr"/>
            <a:r>
              <a:t>add     r4, r4, r11 </a:t>
            </a:r>
            <a:r>
              <a:rPr lang="zh-CN"/>
              <a:t>：</a:t>
            </a:r>
          </a:p>
          <a:p>
            <a:pPr algn="ctr"/>
            <a:r>
              <a:t> 获取页表物理地址</a:t>
            </a:r>
          </a:p>
        </p:txBody>
      </p:sp>
      <p:pic>
        <p:nvPicPr>
          <p:cNvPr id="8" name="图片 7"/>
          <p:cNvPicPr>
            <a:picLocks noChangeAspect="1"/>
          </p:cNvPicPr>
          <p:nvPr/>
        </p:nvPicPr>
        <p:blipFill>
          <a:blip r:embed="rId3"/>
          <a:stretch>
            <a:fillRect/>
          </a:stretch>
        </p:blipFill>
        <p:spPr>
          <a:xfrm>
            <a:off x="502920" y="4464050"/>
            <a:ext cx="4381500" cy="1602105"/>
          </a:xfrm>
          <a:prstGeom prst="rect">
            <a:avLst/>
          </a:prstGeom>
        </p:spPr>
      </p:pic>
      <p:pic>
        <p:nvPicPr>
          <p:cNvPr id="7" name="图片 6" descr="截屏2023-01-03 上午1.57.45"/>
          <p:cNvPicPr>
            <a:picLocks noChangeAspect="1"/>
          </p:cNvPicPr>
          <p:nvPr/>
        </p:nvPicPr>
        <p:blipFill>
          <a:blip r:embed="rId4"/>
          <a:stretch>
            <a:fillRect/>
          </a:stretch>
        </p:blipFill>
        <p:spPr>
          <a:xfrm>
            <a:off x="5084445" y="5545455"/>
            <a:ext cx="7110730" cy="8997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等腰三角形 9"/>
          <p:cNvSpPr/>
          <p:nvPr/>
        </p:nvSpPr>
        <p:spPr>
          <a:xfrm flipH="1" flipV="1">
            <a:off x="4068118" y="2850696"/>
            <a:ext cx="163121" cy="14058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8379834" y="-449522"/>
            <a:ext cx="228862" cy="197244"/>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692280" y="571113"/>
            <a:ext cx="4600701" cy="1753235"/>
          </a:xfrm>
          <a:prstGeom prst="rect">
            <a:avLst/>
          </a:prstGeom>
          <a:noFill/>
        </p:spPr>
        <p:txBody>
          <a:bodyPr wrap="square" rtlCol="0">
            <a:spAutoFit/>
          </a:bodyPr>
          <a:lstStyle/>
          <a:p>
            <a:pPr algn="ctr"/>
            <a:r>
              <a:rPr lang="zh-CN" altLang="en-US" sz="5400" b="1" dirty="0"/>
              <a:t>内核启动</a:t>
            </a:r>
          </a:p>
          <a:p>
            <a:pPr algn="ctr"/>
            <a:r>
              <a:rPr lang="zh-CN" altLang="en-US" sz="5400" b="1" dirty="0"/>
              <a:t>流程</a:t>
            </a:r>
          </a:p>
        </p:txBody>
      </p:sp>
      <p:sp>
        <p:nvSpPr>
          <p:cNvPr id="30" name="文本框 29"/>
          <p:cNvSpPr txBox="1"/>
          <p:nvPr/>
        </p:nvSpPr>
        <p:spPr>
          <a:xfrm>
            <a:off x="-281" y="1461811"/>
            <a:ext cx="5202004" cy="521970"/>
          </a:xfrm>
          <a:prstGeom prst="rect">
            <a:avLst/>
          </a:prstGeom>
          <a:noFill/>
        </p:spPr>
        <p:txBody>
          <a:bodyPr wrap="square" rtlCol="0">
            <a:spAutoFit/>
          </a:bodyPr>
          <a:lstStyle/>
          <a:p>
            <a:pPr algn="ctr"/>
            <a:r>
              <a:rPr lang="en-US" altLang="zh-CN" sz="2800" dirty="0"/>
              <a:t>OsMain</a:t>
            </a:r>
            <a:r>
              <a:rPr lang="zh-CN" altLang="en-US" sz="2800" dirty="0"/>
              <a:t>函数</a:t>
            </a:r>
          </a:p>
        </p:txBody>
      </p:sp>
      <p:sp>
        <p:nvSpPr>
          <p:cNvPr id="32" name="文本框 31"/>
          <p:cNvSpPr txBox="1"/>
          <p:nvPr/>
        </p:nvSpPr>
        <p:spPr>
          <a:xfrm>
            <a:off x="7211893" y="1461811"/>
            <a:ext cx="5202004" cy="521970"/>
          </a:xfrm>
          <a:prstGeom prst="rect">
            <a:avLst/>
          </a:prstGeom>
          <a:noFill/>
        </p:spPr>
        <p:txBody>
          <a:bodyPr wrap="square" rtlCol="0">
            <a:spAutoFit/>
          </a:bodyPr>
          <a:lstStyle/>
          <a:p>
            <a:pPr algn="ctr"/>
            <a:r>
              <a:rPr lang="en-US" altLang="zh-CN" sz="2800" dirty="0"/>
              <a:t>Systeinit</a:t>
            </a:r>
          </a:p>
        </p:txBody>
      </p:sp>
      <p:sp>
        <p:nvSpPr>
          <p:cNvPr id="33" name="文本框 32"/>
          <p:cNvSpPr txBox="1"/>
          <p:nvPr/>
        </p:nvSpPr>
        <p:spPr>
          <a:xfrm>
            <a:off x="414853" y="2606496"/>
            <a:ext cx="5202004" cy="1814830"/>
          </a:xfrm>
          <a:prstGeom prst="rect">
            <a:avLst/>
          </a:prstGeom>
          <a:noFill/>
        </p:spPr>
        <p:txBody>
          <a:bodyPr wrap="square" rtlCol="0">
            <a:spAutoFit/>
          </a:bodyPr>
          <a:lstStyle/>
          <a:p>
            <a:pPr algn="ctr"/>
            <a:r>
              <a:rPr lang="zh-CN" altLang="en-US" sz="2800" dirty="0"/>
              <a:t>进行操作系统层面的初始化，比如异常初始化、任务初始化、</a:t>
            </a:r>
            <a:r>
              <a:rPr lang="en-US" altLang="zh-CN" sz="2800" dirty="0"/>
              <a:t>IPC</a:t>
            </a:r>
            <a:r>
              <a:rPr lang="zh-CN" altLang="en-US" sz="2800" dirty="0"/>
              <a:t>初始化；</a:t>
            </a:r>
          </a:p>
          <a:p>
            <a:pPr algn="ctr"/>
            <a:r>
              <a:rPr lang="zh-CN" altLang="en-US" sz="2800" dirty="0"/>
              <a:t>调用</a:t>
            </a:r>
            <a:r>
              <a:rPr lang="en-US" altLang="zh-CN" sz="2800" dirty="0"/>
              <a:t>Systeinit</a:t>
            </a:r>
          </a:p>
        </p:txBody>
      </p:sp>
      <p:sp>
        <p:nvSpPr>
          <p:cNvPr id="17" name="文本框 16"/>
          <p:cNvSpPr txBox="1"/>
          <p:nvPr/>
        </p:nvSpPr>
        <p:spPr>
          <a:xfrm>
            <a:off x="6806128" y="2664916"/>
            <a:ext cx="5202004" cy="1814830"/>
          </a:xfrm>
          <a:prstGeom prst="rect">
            <a:avLst/>
          </a:prstGeom>
          <a:noFill/>
        </p:spPr>
        <p:txBody>
          <a:bodyPr wrap="square" rtlCol="0">
            <a:spAutoFit/>
          </a:bodyPr>
          <a:lstStyle/>
          <a:p>
            <a:pPr algn="ctr"/>
            <a:r>
              <a:rPr lang="zh-CN" altLang="en-US" sz="2800" dirty="0"/>
              <a:t>偏向于应用程序的初始化</a:t>
            </a:r>
          </a:p>
          <a:p>
            <a:pPr algn="ctr"/>
            <a:r>
              <a:rPr lang="zh-CN" altLang="en-US" sz="2800" dirty="0"/>
              <a:t>挂载根目录系统</a:t>
            </a:r>
          </a:p>
          <a:p>
            <a:pPr algn="ctr"/>
            <a:r>
              <a:rPr lang="zh-CN" altLang="en-US" sz="2800" dirty="0"/>
              <a:t>启动第一个用户进程</a:t>
            </a:r>
          </a:p>
          <a:p>
            <a:pPr algn="ctr"/>
            <a:endParaRPr lang="zh-CN" alt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0020" y="128905"/>
            <a:ext cx="5202004" cy="521970"/>
          </a:xfrm>
          <a:prstGeom prst="rect">
            <a:avLst/>
          </a:prstGeom>
          <a:noFill/>
        </p:spPr>
        <p:txBody>
          <a:bodyPr wrap="square" rtlCol="0">
            <a:spAutoFit/>
          </a:bodyPr>
          <a:lstStyle/>
          <a:p>
            <a:r>
              <a:rPr lang="zh-CN" altLang="en-US" sz="2800" b="1" dirty="0"/>
              <a:t>初始化内核临时页表</a:t>
            </a:r>
          </a:p>
        </p:txBody>
      </p:sp>
      <p:sp>
        <p:nvSpPr>
          <p:cNvPr id="11" name="矩形 10"/>
          <p:cNvSpPr/>
          <p:nvPr/>
        </p:nvSpPr>
        <p:spPr>
          <a:xfrm>
            <a:off x="5668645" y="1624965"/>
            <a:ext cx="6019165" cy="2055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从当前PC开始建立1MB空间的段映射，分别建立物理地址和虚拟地址方式的段映射页表项</a:t>
            </a:r>
          </a:p>
          <a:p>
            <a:pPr algn="ctr"/>
            <a:r>
              <a:rPr lang="zh-CN"/>
              <a:t>    内核临时页表清零后接着当前代码的虚拟地址和物理地址分别是在哪两个</a:t>
            </a:r>
            <a:r>
              <a:rPr lang="en-US" altLang="zh-CN"/>
              <a:t>1MB</a:t>
            </a:r>
            <a:r>
              <a:rPr lang="zh-CN" altLang="en-US"/>
              <a:t>段内，并对这两个端建立和当前代码所在的物理地址段映射</a:t>
            </a:r>
          </a:p>
        </p:txBody>
      </p:sp>
      <p:pic>
        <p:nvPicPr>
          <p:cNvPr id="10" name="图片 9"/>
          <p:cNvPicPr>
            <a:picLocks noChangeAspect="1"/>
          </p:cNvPicPr>
          <p:nvPr/>
        </p:nvPicPr>
        <p:blipFill>
          <a:blip r:embed="rId3"/>
          <a:stretch>
            <a:fillRect/>
          </a:stretch>
        </p:blipFill>
        <p:spPr>
          <a:xfrm>
            <a:off x="2169160" y="3780790"/>
            <a:ext cx="7856855" cy="2948305"/>
          </a:xfrm>
          <a:prstGeom prst="rect">
            <a:avLst/>
          </a:prstGeom>
        </p:spPr>
      </p:pic>
      <p:pic>
        <p:nvPicPr>
          <p:cNvPr id="8" name="图片 7" descr="截屏2022-12-24 上午1.52.28"/>
          <p:cNvPicPr>
            <a:picLocks noChangeAspect="1"/>
          </p:cNvPicPr>
          <p:nvPr/>
        </p:nvPicPr>
        <p:blipFill>
          <a:blip r:embed="rId4"/>
          <a:stretch>
            <a:fillRect/>
          </a:stretch>
        </p:blipFill>
        <p:spPr>
          <a:xfrm>
            <a:off x="160020" y="1624965"/>
            <a:ext cx="5280660" cy="1957705"/>
          </a:xfrm>
          <a:prstGeom prst="rect">
            <a:avLst/>
          </a:prstGeom>
        </p:spPr>
      </p:pic>
      <p:sp>
        <p:nvSpPr>
          <p:cNvPr id="7" name="副标题 6">
            <a:extLst>
              <a:ext uri="{FF2B5EF4-FFF2-40B4-BE49-F238E27FC236}">
                <a16:creationId xmlns:a16="http://schemas.microsoft.com/office/drawing/2014/main" id="{16A3366D-775D-FB63-CA7B-616973B08414}"/>
              </a:ext>
            </a:extLst>
          </p:cNvPr>
          <p:cNvSpPr>
            <a:spLocks noGrp="1"/>
          </p:cNvSpPr>
          <p:nvPr>
            <p:ph type="subTitle" idx="1"/>
          </p:nvPr>
        </p:nvSpPr>
        <p:spPr/>
        <p:txBody>
          <a:bodyPr/>
          <a:lstStyle/>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7558" y="210395"/>
            <a:ext cx="5202004" cy="521970"/>
          </a:xfrm>
          <a:prstGeom prst="rect">
            <a:avLst/>
          </a:prstGeom>
          <a:noFill/>
        </p:spPr>
        <p:txBody>
          <a:bodyPr wrap="square" rtlCol="0">
            <a:spAutoFit/>
          </a:bodyPr>
          <a:lstStyle/>
          <a:p>
            <a:r>
              <a:rPr lang="zh-CN" altLang="en-US" sz="2800" b="1" dirty="0"/>
              <a:t>初始化内核临时页表</a:t>
            </a:r>
          </a:p>
        </p:txBody>
      </p:sp>
      <p:sp>
        <p:nvSpPr>
          <p:cNvPr id="12" name="矩形 11"/>
          <p:cNvSpPr/>
          <p:nvPr/>
        </p:nvSpPr>
        <p:spPr>
          <a:xfrm>
            <a:off x="366395" y="1645920"/>
            <a:ext cx="11724640" cy="5212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t>  mov     r6, pc</a:t>
            </a:r>
          </a:p>
          <a:p>
            <a:pPr algn="ctr"/>
            <a:r>
              <a:t>    mov     r7, r6                                     </a:t>
            </a:r>
            <a:r>
              <a:rPr lang="en-US"/>
              <a:t>//</a:t>
            </a:r>
            <a:r>
              <a:t> </a:t>
            </a:r>
            <a:r>
              <a:rPr lang="en-US"/>
              <a:t>r7:</a:t>
            </a:r>
            <a:r>
              <a:t>物理地址/MB</a:t>
            </a:r>
          </a:p>
          <a:p>
            <a:pPr algn="ctr"/>
            <a:r>
              <a:t>    lsr     r6, r6, #20                            </a:t>
            </a:r>
            <a:r>
              <a:rPr lang="en-US"/>
              <a:t>//</a:t>
            </a:r>
            <a:r>
              <a:t>r6右移20bit位，</a:t>
            </a:r>
            <a:r>
              <a:rPr>
                <a:sym typeface="+mn-ea"/>
              </a:rPr>
              <a:t>L1</a:t>
            </a:r>
            <a:r>
              <a:t>虚拟地址索引</a:t>
            </a:r>
          </a:p>
          <a:p>
            <a:pPr algn="ctr"/>
            <a:r>
              <a:t>    ldr     r10, =MMU_DESCRIPTOR_KERNEL_L1_PTE_FLAGS                   </a:t>
            </a:r>
            <a:r>
              <a:rPr lang="en-US"/>
              <a:t>//</a:t>
            </a:r>
            <a:r>
              <a:t>flags</a:t>
            </a:r>
          </a:p>
          <a:p>
            <a:pPr algn="ctr"/>
            <a:r>
              <a:t>    add     r12, r10, r6, lsl #20                  </a:t>
            </a:r>
          </a:p>
          <a:p>
            <a:pPr algn="ctr"/>
            <a:r>
              <a:t>r6左移20bit位，和r10相加，结果放到r12中</a:t>
            </a:r>
          </a:p>
          <a:p>
            <a:pPr algn="ctr"/>
            <a:r>
              <a:t>  </a:t>
            </a:r>
          </a:p>
          <a:p>
            <a:pPr algn="ctr"/>
            <a:r>
              <a:t>//r4:页表物理地址</a:t>
            </a:r>
          </a:p>
          <a:p>
            <a:pPr algn="ctr"/>
            <a:r>
              <a:t>//r11:物理地址-虚拟地址</a:t>
            </a:r>
          </a:p>
          <a:p>
            <a:pPr algn="ctr"/>
            <a:endParaRPr/>
          </a:p>
          <a:p>
            <a:pPr algn="ctr"/>
            <a:r>
              <a:rPr>
                <a:sym typeface="+mn-ea"/>
              </a:rPr>
              <a:t>  str     r12, [r4, r7, lsr #(20 - 2)]             </a:t>
            </a:r>
          </a:p>
          <a:p>
            <a:pPr algn="ctr"/>
            <a:r>
              <a:t>r7</a:t>
            </a:r>
            <a:r>
              <a:rPr lang="zh-CN"/>
              <a:t>：物理地址</a:t>
            </a:r>
            <a:r>
              <a:t>右移18位，加上r4,结果放到r12中，临时页表物理地址索引</a:t>
            </a:r>
          </a:p>
          <a:p>
            <a:pPr algn="ctr"/>
            <a:r>
              <a:t>    rsb     r7, r11, r6, lsl #20              </a:t>
            </a:r>
          </a:p>
          <a:p>
            <a:pPr algn="ctr"/>
            <a:r>
              <a:t>r6左移20bit位，减去r11，结果放到r7中，虚拟地址</a:t>
            </a:r>
          </a:p>
          <a:p>
            <a:pPr algn="ctr"/>
            <a:r>
              <a:t>    str     r12, [r4, r7, lsr #(20 - 2)]          </a:t>
            </a:r>
          </a:p>
          <a:p>
            <a:pPr algn="ctr"/>
            <a:r>
              <a:t>r7</a:t>
            </a:r>
            <a:r>
              <a:rPr lang="zh-CN"/>
              <a:t>：虚拟地址</a:t>
            </a:r>
            <a:r>
              <a:t>右移18位，加上r4,结果放到r12中，因为偏移量是一样的，临时页表虚拟地址索引</a:t>
            </a:r>
          </a:p>
          <a:p>
            <a:pPr algn="ctr"/>
            <a:endParaRPr/>
          </a:p>
          <a:p>
            <a:pPr algn="ctr"/>
            <a:r>
              <a:t>    bl      mmu_setup            </a:t>
            </a:r>
            <a:r>
              <a:rPr lang="en-US"/>
              <a:t>//</a:t>
            </a:r>
            <a:r>
              <a:t>内核映射表已经创建好了,此时可以启动MMU工作了</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9570" y="171449"/>
            <a:ext cx="5202004" cy="521970"/>
          </a:xfrm>
          <a:prstGeom prst="rect">
            <a:avLst/>
          </a:prstGeom>
          <a:noFill/>
        </p:spPr>
        <p:txBody>
          <a:bodyPr wrap="square" rtlCol="0">
            <a:spAutoFit/>
          </a:bodyPr>
          <a:lstStyle/>
          <a:p>
            <a:r>
              <a:rPr lang="zh-CN" altLang="en-US" sz="2800" b="1" dirty="0"/>
              <a:t>初始化内核临时页表</a:t>
            </a:r>
          </a:p>
        </p:txBody>
      </p:sp>
      <p:sp>
        <p:nvSpPr>
          <p:cNvPr id="6" name="矩形 5"/>
          <p:cNvSpPr/>
          <p:nvPr/>
        </p:nvSpPr>
        <p:spPr>
          <a:xfrm>
            <a:off x="518795" y="1949450"/>
            <a:ext cx="3773805" cy="4671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t> 完成虚拟地址到物理地址的段映射：</a:t>
            </a:r>
          </a:p>
          <a:p>
            <a:pPr algn="ctr"/>
            <a:r>
              <a:rPr lang="zh-CN"/>
              <a:t>如上图所示，假设，CPU此刻要读取虚拟地址0x12345678上连续4Byte的数据，ARM32的C2寄存器值为0xC0009000。</a:t>
            </a:r>
          </a:p>
          <a:p>
            <a:pPr algn="ctr"/>
            <a:r>
              <a:rPr lang="zh-CN"/>
              <a:t>得出一级描述符位于物理地址0xC000848C处，0xC000848C地址存储的是一条段描述符,此描述符映射物理地址0xB00000000~0xb00fffff共1M的物理地址空间，虚拟地址的低20位(0x45678)为段内地址的偏移，虚拟地址0x12345678对应的物理地址是0xB0045678，该物理地址存放的数据为0x57280000，所以CPU读取到的数据为0x57280000</a:t>
            </a:r>
          </a:p>
        </p:txBody>
      </p:sp>
      <p:pic>
        <p:nvPicPr>
          <p:cNvPr id="7" name="图片 6"/>
          <p:cNvPicPr>
            <a:picLocks noChangeAspect="1"/>
          </p:cNvPicPr>
          <p:nvPr/>
        </p:nvPicPr>
        <p:blipFill>
          <a:blip r:embed="rId3"/>
          <a:stretch>
            <a:fillRect/>
          </a:stretch>
        </p:blipFill>
        <p:spPr>
          <a:xfrm>
            <a:off x="4380230" y="2432050"/>
            <a:ext cx="7814945" cy="3441065"/>
          </a:xfrm>
          <a:prstGeom prst="rect">
            <a:avLst/>
          </a:prstGeom>
        </p:spPr>
      </p:pic>
      <p:sp>
        <p:nvSpPr>
          <p:cNvPr id="9" name="文本占位符 8">
            <a:extLst>
              <a:ext uri="{FF2B5EF4-FFF2-40B4-BE49-F238E27FC236}">
                <a16:creationId xmlns:a16="http://schemas.microsoft.com/office/drawing/2014/main" id="{0FB0CC1A-2DD0-1A42-B67F-7DA5583F42E8}"/>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B7B7C27B-B7E8-BB61-795E-AB14C67FC542}"/>
              </a:ext>
            </a:extLst>
          </p:cNvPr>
          <p:cNvSpPr>
            <a:spLocks noGrp="1"/>
          </p:cNvSpPr>
          <p:nvPr>
            <p:ph type="body" idx="14"/>
          </p:nvPr>
        </p:nvSpPr>
        <p:spPr/>
        <p:txBody>
          <a:bodyPr/>
          <a:lstStyle/>
          <a:p>
            <a:endParaRPr lang="zh-CN" altLang="en-US"/>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18275" y="171449"/>
            <a:ext cx="5202004" cy="521970"/>
          </a:xfrm>
          <a:prstGeom prst="rect">
            <a:avLst/>
          </a:prstGeom>
          <a:noFill/>
        </p:spPr>
        <p:txBody>
          <a:bodyPr wrap="square" rtlCol="0">
            <a:spAutoFit/>
          </a:bodyPr>
          <a:lstStyle/>
          <a:p>
            <a:r>
              <a:rPr lang="zh-CN" sz="2800" b="1" dirty="0"/>
              <a:t>设置</a:t>
            </a:r>
            <a:r>
              <a:rPr lang="en-US" altLang="zh-CN" sz="2800" b="1" dirty="0"/>
              <a:t>MMU</a:t>
            </a:r>
          </a:p>
        </p:txBody>
      </p:sp>
      <p:pic>
        <p:nvPicPr>
          <p:cNvPr id="8" name="图片 7"/>
          <p:cNvPicPr>
            <a:picLocks noChangeAspect="1"/>
          </p:cNvPicPr>
          <p:nvPr/>
        </p:nvPicPr>
        <p:blipFill>
          <a:blip r:embed="rId3"/>
          <a:stretch>
            <a:fillRect/>
          </a:stretch>
        </p:blipFill>
        <p:spPr>
          <a:xfrm>
            <a:off x="982980" y="1824355"/>
            <a:ext cx="3380740" cy="4603115"/>
          </a:xfrm>
          <a:prstGeom prst="rect">
            <a:avLst/>
          </a:prstGeom>
        </p:spPr>
      </p:pic>
      <p:pic>
        <p:nvPicPr>
          <p:cNvPr id="10" name="图片 9"/>
          <p:cNvPicPr>
            <a:picLocks noChangeAspect="1"/>
          </p:cNvPicPr>
          <p:nvPr/>
        </p:nvPicPr>
        <p:blipFill>
          <a:blip r:embed="rId4"/>
          <a:stretch>
            <a:fillRect/>
          </a:stretch>
        </p:blipFill>
        <p:spPr>
          <a:xfrm>
            <a:off x="5525135" y="1824355"/>
            <a:ext cx="3827780" cy="4602480"/>
          </a:xfrm>
          <a:prstGeom prst="rect">
            <a:avLst/>
          </a:prstGeom>
        </p:spPr>
      </p:pic>
      <p:sp>
        <p:nvSpPr>
          <p:cNvPr id="9" name="文本占位符 8">
            <a:extLst>
              <a:ext uri="{FF2B5EF4-FFF2-40B4-BE49-F238E27FC236}">
                <a16:creationId xmlns:a16="http://schemas.microsoft.com/office/drawing/2014/main" id="{1D5438D5-6878-52F4-A0E9-85A1EB1922A4}"/>
              </a:ext>
            </a:extLst>
          </p:cNvPr>
          <p:cNvSpPr>
            <a:spLocks noGrp="1"/>
          </p:cNvSpPr>
          <p:nvPr>
            <p:ph type="body" idx="14"/>
          </p:nvPr>
        </p:nvSpPr>
        <p:spPr/>
        <p:txBody>
          <a:bodyPr/>
          <a:lstStyle/>
          <a:p>
            <a:endParaRPr lang="zh-CN" altLang="en-US"/>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2954" y="179495"/>
            <a:ext cx="5202004" cy="521970"/>
          </a:xfrm>
          <a:prstGeom prst="rect">
            <a:avLst/>
          </a:prstGeom>
          <a:noFill/>
        </p:spPr>
        <p:txBody>
          <a:bodyPr wrap="square" rtlCol="0">
            <a:spAutoFit/>
          </a:bodyPr>
          <a:lstStyle/>
          <a:p>
            <a:r>
              <a:rPr lang="zh-CN" sz="2800" b="1" dirty="0"/>
              <a:t>设置</a:t>
            </a:r>
            <a:r>
              <a:rPr lang="en-US" altLang="zh-CN" sz="2800" b="1" dirty="0"/>
              <a:t>MMU</a:t>
            </a:r>
          </a:p>
        </p:txBody>
      </p:sp>
      <p:sp>
        <p:nvSpPr>
          <p:cNvPr id="9" name="矩形 8"/>
          <p:cNvSpPr/>
          <p:nvPr/>
        </p:nvSpPr>
        <p:spPr>
          <a:xfrm>
            <a:off x="4647565" y="1502410"/>
            <a:ext cx="5552440" cy="92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000"/>
              <a:t>首先将内核临时表物理基地址【31:14】和页表属性【6:0】设置到页表寄存器中</a:t>
            </a:r>
          </a:p>
        </p:txBody>
      </p:sp>
      <p:pic>
        <p:nvPicPr>
          <p:cNvPr id="8" name="图片 7"/>
          <p:cNvPicPr>
            <a:picLocks noChangeAspect="1"/>
          </p:cNvPicPr>
          <p:nvPr/>
        </p:nvPicPr>
        <p:blipFill>
          <a:blip r:embed="rId3"/>
          <a:stretch>
            <a:fillRect/>
          </a:stretch>
        </p:blipFill>
        <p:spPr>
          <a:xfrm>
            <a:off x="413385" y="1824355"/>
            <a:ext cx="3380740" cy="4603115"/>
          </a:xfrm>
          <a:prstGeom prst="rect">
            <a:avLst/>
          </a:prstGeom>
        </p:spPr>
      </p:pic>
      <p:cxnSp>
        <p:nvCxnSpPr>
          <p:cNvPr id="6" name="直接连接符 5"/>
          <p:cNvCxnSpPr/>
          <p:nvPr/>
        </p:nvCxnSpPr>
        <p:spPr>
          <a:xfrm flipH="1">
            <a:off x="2759710" y="2049780"/>
            <a:ext cx="2087880" cy="230124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03555" y="4134485"/>
            <a:ext cx="3200400" cy="563880"/>
          </a:xfrm>
          <a:prstGeom prst="rect">
            <a:avLst/>
          </a:prstGeom>
          <a:noFill/>
          <a:ln>
            <a:solidFill>
              <a:schemeClr val="accent1"/>
            </a:solidFill>
          </a:ln>
          <a:extLst>
            <a:ext uri="{909E8E84-426E-40DD-AFC4-6F175D3DCCD1}">
              <a14:hiddenFill xmlns:a14="http://schemas.microsoft.com/office/drawing/2010/main">
                <a:solidFill>
                  <a:schemeClr val="bg1"/>
                </a:solidFill>
              </a14:hiddenFill>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矩形 11"/>
          <p:cNvSpPr/>
          <p:nvPr/>
        </p:nvSpPr>
        <p:spPr>
          <a:xfrm>
            <a:off x="4647565" y="2740025"/>
            <a:ext cx="5552440" cy="920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t>目前只设置了内核临时页表基址，</a:t>
            </a:r>
            <a:r>
              <a:rPr lang="en-US" altLang="zh-CN" sz="2000"/>
              <a:t>mmu</a:t>
            </a:r>
            <a:r>
              <a:rPr lang="zh-CN" altLang="en-US" sz="2000"/>
              <a:t>还未使能，之后需要操作系统寄存器使能</a:t>
            </a:r>
            <a:r>
              <a:rPr lang="en-US" altLang="zh-CN" sz="2000"/>
              <a:t>mmu</a:t>
            </a:r>
            <a:r>
              <a:rPr lang="zh-CN" altLang="en-US" sz="2000"/>
              <a:t>和</a:t>
            </a:r>
            <a:r>
              <a:rPr lang="en-US" altLang="zh-CN" sz="2000"/>
              <a:t>icache/dcache</a:t>
            </a:r>
          </a:p>
        </p:txBody>
      </p:sp>
      <p:cxnSp>
        <p:nvCxnSpPr>
          <p:cNvPr id="13" name="直接连接符 12"/>
          <p:cNvCxnSpPr/>
          <p:nvPr/>
        </p:nvCxnSpPr>
        <p:spPr>
          <a:xfrm flipH="1">
            <a:off x="3505200" y="3296285"/>
            <a:ext cx="1051560" cy="251079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70560" y="4987925"/>
            <a:ext cx="2834640" cy="124968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556760" y="3903345"/>
            <a:ext cx="5689600" cy="2792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t>这时mmu使能了，使用的是内核临时页表，这时cpu访问内存不管是取指令还是访问数据都需要经过mmu来翻译，但是在mmu使能之前cpu使用的都是内核的物理地址，即使吸纳在使能了mmu，cpu访问的地址值还是内核的物理地址值</a:t>
            </a:r>
            <a:r>
              <a:rPr lang="zh-CN"/>
              <a:t>（</a:t>
            </a:r>
            <a:r>
              <a:t>仅从数值上看)</a:t>
            </a:r>
            <a:r>
              <a:rPr lang="zh-CN"/>
              <a:t>。</a:t>
            </a:r>
            <a:r>
              <a:t>而由于像现在mmu使能了，所以cpu会把这个值当做虚拟地址的值到页表中去找其对应的物理地址来访问。</a:t>
            </a:r>
          </a:p>
          <a:p>
            <a:pPr algn="ctr"/>
            <a:r>
              <a:t>因为建立一一映射，cpu访问的地址经过mmu翻译得到的还是原来一样的值，这样在cpu真正使用虚拟地址之前也能正常运行。</a:t>
            </a:r>
          </a:p>
        </p:txBody>
      </p:sp>
      <p:sp>
        <p:nvSpPr>
          <p:cNvPr id="16" name="文本占位符 15">
            <a:extLst>
              <a:ext uri="{FF2B5EF4-FFF2-40B4-BE49-F238E27FC236}">
                <a16:creationId xmlns:a16="http://schemas.microsoft.com/office/drawing/2014/main" id="{F2481CBE-3F9E-1E9D-FA3D-29AEAF6EB548}"/>
              </a:ext>
            </a:extLst>
          </p:cNvPr>
          <p:cNvSpPr>
            <a:spLocks noGrp="1"/>
          </p:cNvSpPr>
          <p:nvPr>
            <p:ph type="body" idx="12"/>
          </p:nvPr>
        </p:nvSpPr>
        <p:spPr/>
        <p:txBody>
          <a:bodyPr/>
          <a:lstStyle/>
          <a:p>
            <a:endParaRPr lang="zh-CN" altLang="en-US"/>
          </a:p>
        </p:txBody>
      </p:sp>
      <p:sp>
        <p:nvSpPr>
          <p:cNvPr id="17" name="文本占位符 16">
            <a:extLst>
              <a:ext uri="{FF2B5EF4-FFF2-40B4-BE49-F238E27FC236}">
                <a16:creationId xmlns:a16="http://schemas.microsoft.com/office/drawing/2014/main" id="{4583B200-CC5C-F2B1-32C8-BC56FF7A13B4}"/>
              </a:ext>
            </a:extLst>
          </p:cNvPr>
          <p:cNvSpPr>
            <a:spLocks noGrp="1"/>
          </p:cNvSpPr>
          <p:nvPr>
            <p:ph type="body" idx="14"/>
          </p:nvPr>
        </p:nvSpPr>
        <p:spPr/>
        <p:txBody>
          <a:bodyPr/>
          <a:lstStyle/>
          <a:p>
            <a:endParaRPr lang="zh-CN" alt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5760" y="193647"/>
            <a:ext cx="5202004" cy="521970"/>
          </a:xfrm>
          <a:prstGeom prst="rect">
            <a:avLst/>
          </a:prstGeom>
          <a:noFill/>
        </p:spPr>
        <p:txBody>
          <a:bodyPr wrap="square" rtlCol="0">
            <a:spAutoFit/>
          </a:bodyPr>
          <a:lstStyle/>
          <a:p>
            <a:r>
              <a:rPr lang="zh-CN" sz="2800" b="1" dirty="0"/>
              <a:t>设置</a:t>
            </a:r>
            <a:r>
              <a:rPr lang="en-US" altLang="zh-CN" sz="2800" b="1" dirty="0"/>
              <a:t>MMU</a:t>
            </a:r>
          </a:p>
        </p:txBody>
      </p:sp>
      <p:sp>
        <p:nvSpPr>
          <p:cNvPr id="9" name="矩形 8"/>
          <p:cNvSpPr/>
          <p:nvPr/>
        </p:nvSpPr>
        <p:spPr>
          <a:xfrm>
            <a:off x="4647565" y="868045"/>
            <a:ext cx="7221855" cy="1722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000">
                <a:solidFill>
                  <a:schemeClr val="bg1"/>
                </a:solidFill>
              </a:rPr>
              <a:t>ldr pc, =1f</a:t>
            </a:r>
          </a:p>
          <a:p>
            <a:pPr algn="ctr"/>
            <a:r>
              <a:rPr sz="2000">
                <a:solidFill>
                  <a:schemeClr val="bg1"/>
                </a:solidFill>
              </a:rPr>
              <a:t>1表示标号，f表示forward(往下) - pc值取往下标识符“1”的虚拟地址(跳转到标识符“1”处)</a:t>
            </a:r>
          </a:p>
          <a:p>
            <a:pPr algn="ctr"/>
            <a:r>
              <a:rPr sz="2000">
                <a:solidFill>
                  <a:schemeClr val="bg1"/>
                </a:solidFill>
              </a:rPr>
              <a:t>强制将cpu用虚拟地址工作，因为之前已经在内核临时页表中建立了内核虚拟地址和物理地址的映射关系，所以这时候cpu能正常工作</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47565" y="2740025"/>
            <a:ext cx="7221855"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ym typeface="+mn-ea"/>
              </a:rPr>
              <a:t>r8</a:t>
            </a:r>
            <a:r>
              <a:rPr lang="zh-CN" altLang="en-US" sz="2000">
                <a:sym typeface="+mn-ea"/>
              </a:rPr>
              <a:t>是之前暂存的</a:t>
            </a:r>
            <a:r>
              <a:rPr sz="2000">
                <a:sym typeface="+mn-ea"/>
              </a:rPr>
              <a:t>内核页表物理基址值</a:t>
            </a:r>
            <a:r>
              <a:rPr lang="zh-CN" sz="2000">
                <a:sym typeface="+mn-ea"/>
              </a:rPr>
              <a:t>，</a:t>
            </a:r>
            <a:r>
              <a:rPr sz="2000">
                <a:sym typeface="+mn-ea"/>
              </a:rPr>
              <a:t>也就是页表寄存器的初始化值</a:t>
            </a:r>
            <a:r>
              <a:rPr lang="zh-CN" sz="2000">
                <a:sym typeface="+mn-ea"/>
              </a:rPr>
              <a:t>。</a:t>
            </a:r>
            <a:endParaRPr lang="zh-CN" sz="2000"/>
          </a:p>
          <a:p>
            <a:pPr algn="ctr"/>
            <a:r>
              <a:rPr sz="2000"/>
              <a:t>设置了页表寄存器的值为r8的值，r8的值这时保存的是内核真正工作页表的初始化值，通过设置系统寄存器进行页表的切换</a:t>
            </a:r>
            <a:r>
              <a:rPr lang="zh-CN" sz="2000"/>
              <a:t>。</a:t>
            </a:r>
          </a:p>
        </p:txBody>
      </p:sp>
      <p:pic>
        <p:nvPicPr>
          <p:cNvPr id="10" name="图片 9"/>
          <p:cNvPicPr>
            <a:picLocks noChangeAspect="1"/>
          </p:cNvPicPr>
          <p:nvPr/>
        </p:nvPicPr>
        <p:blipFill>
          <a:blip r:embed="rId3"/>
          <a:stretch>
            <a:fillRect/>
          </a:stretch>
        </p:blipFill>
        <p:spPr>
          <a:xfrm>
            <a:off x="365760" y="1732915"/>
            <a:ext cx="3827780" cy="4602480"/>
          </a:xfrm>
          <a:prstGeom prst="rect">
            <a:avLst/>
          </a:prstGeom>
        </p:spPr>
      </p:pic>
      <p:cxnSp>
        <p:nvCxnSpPr>
          <p:cNvPr id="16" name="直接连接符 15"/>
          <p:cNvCxnSpPr/>
          <p:nvPr/>
        </p:nvCxnSpPr>
        <p:spPr>
          <a:xfrm flipH="1">
            <a:off x="2346960" y="1916430"/>
            <a:ext cx="2300605" cy="1634490"/>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16280" y="3418205"/>
            <a:ext cx="1844040" cy="27432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flipH="1">
            <a:off x="3337560" y="3380105"/>
            <a:ext cx="1343025" cy="5715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70560" y="3997325"/>
            <a:ext cx="3093720" cy="24384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680585" y="4360545"/>
            <a:ext cx="555244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000"/>
              <a:t>lr</a:t>
            </a:r>
            <a:r>
              <a:rPr lang="zh-CN" sz="2000"/>
              <a:t>（链接寄存器）</a:t>
            </a:r>
            <a:r>
              <a:rPr sz="2000"/>
              <a:t>中保存的是mmu使能之前返回地址的物理地址值，这时需要转换为虚拟地址</a:t>
            </a:r>
            <a:r>
              <a:rPr lang="zh-CN" sz="2000"/>
              <a:t>，</a:t>
            </a:r>
            <a:r>
              <a:rPr sz="2000"/>
              <a:t>虚拟地址=物理地址-r11</a:t>
            </a:r>
          </a:p>
        </p:txBody>
      </p:sp>
      <p:cxnSp>
        <p:nvCxnSpPr>
          <p:cNvPr id="21" name="直接连接符 20"/>
          <p:cNvCxnSpPr>
            <a:stCxn id="20" idx="1"/>
          </p:cNvCxnSpPr>
          <p:nvPr/>
        </p:nvCxnSpPr>
        <p:spPr>
          <a:xfrm flipH="1">
            <a:off x="2743200" y="4995545"/>
            <a:ext cx="1937385" cy="129540"/>
          </a:xfrm>
          <a:prstGeom prst="line">
            <a:avLst/>
          </a:prstGeom>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716280" y="4820285"/>
            <a:ext cx="1920240" cy="70104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7">
            <a:extLst>
              <a:ext uri="{FF2B5EF4-FFF2-40B4-BE49-F238E27FC236}">
                <a16:creationId xmlns:a16="http://schemas.microsoft.com/office/drawing/2014/main" id="{7F4C473D-ABB2-92F8-998D-EF27A7CD4B60}"/>
              </a:ext>
            </a:extLst>
          </p:cNvPr>
          <p:cNvSpPr>
            <a:spLocks noGrp="1"/>
          </p:cNvSpPr>
          <p:nvPr>
            <p:ph type="body" idx="12"/>
          </p:nvPr>
        </p:nvSpPr>
        <p:spPr/>
        <p:txBody>
          <a:bodyPr/>
          <a:lstStyle/>
          <a:p>
            <a:endParaRPr lang="zh-CN" altLang="en-US"/>
          </a:p>
        </p:txBody>
      </p:sp>
      <p:sp>
        <p:nvSpPr>
          <p:cNvPr id="11" name="文本占位符 10">
            <a:extLst>
              <a:ext uri="{FF2B5EF4-FFF2-40B4-BE49-F238E27FC236}">
                <a16:creationId xmlns:a16="http://schemas.microsoft.com/office/drawing/2014/main" id="{3B0FABEF-16E1-FBF1-956E-206356DCA28A}"/>
              </a:ext>
            </a:extLst>
          </p:cNvPr>
          <p:cNvSpPr>
            <a:spLocks noGrp="1"/>
          </p:cNvSpPr>
          <p:nvPr>
            <p:ph type="body" idx="14"/>
          </p:nvPr>
        </p:nvSpPr>
        <p:spPr/>
        <p:txBody>
          <a:bodyPr/>
          <a:lstStyle/>
          <a:p>
            <a:endParaRPr lang="zh-CN" altLang="en-US"/>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47370" y="1991995"/>
            <a:ext cx="10513060" cy="52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2000"/>
          </a:p>
          <a:p>
            <a:pPr algn="ctr"/>
            <a:endParaRPr lang="zh-CN" sz="2000"/>
          </a:p>
        </p:txBody>
      </p:sp>
      <p:sp>
        <p:nvSpPr>
          <p:cNvPr id="5" name="文本框 4"/>
          <p:cNvSpPr txBox="1"/>
          <p:nvPr/>
        </p:nvSpPr>
        <p:spPr>
          <a:xfrm>
            <a:off x="93261" y="162902"/>
            <a:ext cx="5202004" cy="521970"/>
          </a:xfrm>
          <a:prstGeom prst="rect">
            <a:avLst/>
          </a:prstGeom>
          <a:noFill/>
        </p:spPr>
        <p:txBody>
          <a:bodyPr wrap="square" rtlCol="0">
            <a:spAutoFit/>
          </a:bodyPr>
          <a:lstStyle/>
          <a:p>
            <a:r>
              <a:rPr lang="en-US" altLang="zh-CN" sz="2800" b="1" dirty="0"/>
              <a:t>初始化各个cpu模式下的栈</a:t>
            </a:r>
          </a:p>
        </p:txBody>
      </p:sp>
      <p:pic>
        <p:nvPicPr>
          <p:cNvPr id="6" name="图片 5" descr="截屏2022-12-22 下午3.27.10"/>
          <p:cNvPicPr>
            <a:picLocks noChangeAspect="1"/>
          </p:cNvPicPr>
          <p:nvPr/>
        </p:nvPicPr>
        <p:blipFill>
          <a:blip r:embed="rId3"/>
          <a:stretch>
            <a:fillRect/>
          </a:stretch>
        </p:blipFill>
        <p:spPr>
          <a:xfrm>
            <a:off x="365760" y="2692400"/>
            <a:ext cx="7214235" cy="3098800"/>
          </a:xfrm>
          <a:prstGeom prst="rect">
            <a:avLst/>
          </a:prstGeom>
        </p:spPr>
      </p:pic>
      <p:sp>
        <p:nvSpPr>
          <p:cNvPr id="11" name="文本框 10"/>
          <p:cNvSpPr txBox="1"/>
          <p:nvPr/>
        </p:nvSpPr>
        <p:spPr>
          <a:xfrm>
            <a:off x="767398" y="2041525"/>
            <a:ext cx="10393680" cy="368300"/>
          </a:xfrm>
          <a:prstGeom prst="rect">
            <a:avLst/>
          </a:prstGeom>
          <a:noFill/>
        </p:spPr>
        <p:txBody>
          <a:bodyPr wrap="none" rtlCol="0" anchor="t">
            <a:spAutoFit/>
          </a:bodyPr>
          <a:lstStyle/>
          <a:p>
            <a:pPr algn="ctr"/>
            <a:r>
              <a:rPr lang="en-US" altLang="zh-CN">
                <a:solidFill>
                  <a:schemeClr val="bg1"/>
                </a:solidFill>
                <a:sym typeface="+mn-ea"/>
              </a:rPr>
              <a:t>1.</a:t>
            </a:r>
            <a:r>
              <a:rPr lang="zh-CN">
                <a:solidFill>
                  <a:schemeClr val="bg1"/>
                </a:solidFill>
                <a:sym typeface="+mn-ea"/>
              </a:rPr>
              <a:t>首先需要判断当前</a:t>
            </a:r>
            <a:r>
              <a:rPr lang="en-US" altLang="zh-CN">
                <a:solidFill>
                  <a:schemeClr val="bg1"/>
                </a:solidFill>
                <a:sym typeface="+mn-ea"/>
              </a:rPr>
              <a:t>cpu</a:t>
            </a:r>
            <a:r>
              <a:rPr lang="zh-CN" altLang="en-US">
                <a:solidFill>
                  <a:schemeClr val="bg1"/>
                </a:solidFill>
                <a:sym typeface="+mn-ea"/>
              </a:rPr>
              <a:t>是否为主核，如果是主核则执行栈初始化操作，如果从核的话不需要初始化。</a:t>
            </a:r>
          </a:p>
        </p:txBody>
      </p:sp>
      <p:sp>
        <p:nvSpPr>
          <p:cNvPr id="12" name="矩形 11"/>
          <p:cNvSpPr/>
          <p:nvPr/>
        </p:nvSpPr>
        <p:spPr>
          <a:xfrm>
            <a:off x="716280" y="2814320"/>
            <a:ext cx="4114165" cy="10242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4824730" y="2407920"/>
            <a:ext cx="351790" cy="6350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737475" y="2814320"/>
            <a:ext cx="4215130"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t>2.</a:t>
            </a:r>
            <a:r>
              <a:rPr lang="zh-CN" sz="2000"/>
              <a:t>对栈空间进行初始化</a:t>
            </a:r>
          </a:p>
        </p:txBody>
      </p:sp>
      <p:cxnSp>
        <p:nvCxnSpPr>
          <p:cNvPr id="15" name="直接连接符 14"/>
          <p:cNvCxnSpPr>
            <a:endCxn id="18" idx="3"/>
          </p:cNvCxnSpPr>
          <p:nvPr/>
        </p:nvCxnSpPr>
        <p:spPr>
          <a:xfrm flipH="1">
            <a:off x="5295265" y="3204210"/>
            <a:ext cx="2442210" cy="1252220"/>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15010" y="4138930"/>
            <a:ext cx="4580255" cy="63436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737475" y="4885055"/>
            <a:ext cx="4215130"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t>3.</a:t>
            </a:r>
            <a:r>
              <a:rPr lang="zh-CN" sz="2000"/>
              <a:t>对各个模式的栈分别初始化</a:t>
            </a:r>
          </a:p>
        </p:txBody>
      </p:sp>
      <p:sp>
        <p:nvSpPr>
          <p:cNvPr id="21" name="矩形 20"/>
          <p:cNvSpPr/>
          <p:nvPr/>
        </p:nvSpPr>
        <p:spPr>
          <a:xfrm>
            <a:off x="715010" y="4885055"/>
            <a:ext cx="6762750" cy="6032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a:endCxn id="20" idx="1"/>
          </p:cNvCxnSpPr>
          <p:nvPr/>
        </p:nvCxnSpPr>
        <p:spPr>
          <a:xfrm flipV="1">
            <a:off x="7477760" y="5239385"/>
            <a:ext cx="259715" cy="1143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87553CFE-D4A4-8002-33A2-38D19D46DD0F}"/>
              </a:ext>
            </a:extLst>
          </p:cNvPr>
          <p:cNvSpPr>
            <a:spLocks noGrp="1"/>
          </p:cNvSpPr>
          <p:nvPr>
            <p:ph type="body" idx="14"/>
          </p:nvPr>
        </p:nvSpPr>
        <p:spPr/>
        <p:txBody>
          <a:bodyPr/>
          <a:lstStyle/>
          <a:p>
            <a:endParaRPr lang="zh-CN" altLang="en-US"/>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771" y="139332"/>
            <a:ext cx="5202004" cy="953135"/>
          </a:xfrm>
          <a:prstGeom prst="rect">
            <a:avLst/>
          </a:prstGeom>
          <a:noFill/>
        </p:spPr>
        <p:txBody>
          <a:bodyPr wrap="square" rtlCol="0">
            <a:spAutoFit/>
          </a:bodyPr>
          <a:lstStyle/>
          <a:p>
            <a:r>
              <a:rPr lang="en-US" altLang="zh-CN" sz="2800" b="1" dirty="0">
                <a:sym typeface="+mn-ea"/>
              </a:rPr>
              <a:t>初始化各个cpu模式下的栈</a:t>
            </a:r>
            <a:endParaRPr lang="en-US" altLang="zh-CN" sz="2800" b="1" dirty="0"/>
          </a:p>
          <a:p>
            <a:endParaRPr lang="zh-CN" altLang="en-US" sz="2800" b="1" dirty="0"/>
          </a:p>
        </p:txBody>
      </p:sp>
      <p:sp>
        <p:nvSpPr>
          <p:cNvPr id="14" name="矩形 13"/>
          <p:cNvSpPr/>
          <p:nvPr/>
        </p:nvSpPr>
        <p:spPr>
          <a:xfrm>
            <a:off x="5561965" y="3561080"/>
            <a:ext cx="555244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t>CPU各个模式下的栈空间(目前是两个模式,早先代码是6个模式都有自己的栈空间),每个CPU核都有自己的内核栈和用户栈</a:t>
            </a:r>
          </a:p>
        </p:txBody>
      </p:sp>
      <p:pic>
        <p:nvPicPr>
          <p:cNvPr id="6" name="图片 5"/>
          <p:cNvPicPr>
            <a:picLocks noChangeAspect="1"/>
          </p:cNvPicPr>
          <p:nvPr/>
        </p:nvPicPr>
        <p:blipFill>
          <a:blip r:embed="rId3"/>
          <a:stretch>
            <a:fillRect/>
          </a:stretch>
        </p:blipFill>
        <p:spPr>
          <a:xfrm>
            <a:off x="596900" y="1664970"/>
            <a:ext cx="3619500" cy="3000375"/>
          </a:xfrm>
          <a:prstGeom prst="rect">
            <a:avLst/>
          </a:prstGeom>
        </p:spPr>
      </p:pic>
      <p:pic>
        <p:nvPicPr>
          <p:cNvPr id="8" name="图片 7" descr="截屏2022-12-22 下午3.44.29"/>
          <p:cNvPicPr>
            <a:picLocks noChangeAspect="1"/>
          </p:cNvPicPr>
          <p:nvPr/>
        </p:nvPicPr>
        <p:blipFill>
          <a:blip r:embed="rId4"/>
          <a:stretch>
            <a:fillRect/>
          </a:stretch>
        </p:blipFill>
        <p:spPr>
          <a:xfrm>
            <a:off x="339725" y="5055235"/>
            <a:ext cx="4133850" cy="1417320"/>
          </a:xfrm>
          <a:prstGeom prst="rect">
            <a:avLst/>
          </a:prstGeom>
        </p:spPr>
      </p:pic>
      <p:sp>
        <p:nvSpPr>
          <p:cNvPr id="9" name="矩形 8"/>
          <p:cNvSpPr/>
          <p:nvPr/>
        </p:nvSpPr>
        <p:spPr>
          <a:xfrm>
            <a:off x="7778115" y="956310"/>
            <a:ext cx="4215130"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t>2.</a:t>
            </a:r>
            <a:r>
              <a:rPr lang="zh-CN" sz="2000"/>
              <a:t>对栈空间进行初始化</a:t>
            </a:r>
          </a:p>
        </p:txBody>
      </p:sp>
      <p:pic>
        <p:nvPicPr>
          <p:cNvPr id="23" name="图片 22" descr="截屏2022-12-22 下午3.49.45"/>
          <p:cNvPicPr>
            <a:picLocks noChangeAspect="1"/>
          </p:cNvPicPr>
          <p:nvPr/>
        </p:nvPicPr>
        <p:blipFill>
          <a:blip r:embed="rId5"/>
          <a:stretch>
            <a:fillRect/>
          </a:stretch>
        </p:blipFill>
        <p:spPr>
          <a:xfrm>
            <a:off x="5702935" y="2329180"/>
            <a:ext cx="5270500" cy="952500"/>
          </a:xfrm>
          <a:prstGeom prst="rect">
            <a:avLst/>
          </a:prstGeom>
        </p:spPr>
      </p:pic>
      <p:cxnSp>
        <p:nvCxnSpPr>
          <p:cNvPr id="10" name="直接连接符 9"/>
          <p:cNvCxnSpPr>
            <a:endCxn id="9" idx="2"/>
          </p:cNvCxnSpPr>
          <p:nvPr/>
        </p:nvCxnSpPr>
        <p:spPr>
          <a:xfrm flipV="1">
            <a:off x="9166225" y="1664970"/>
            <a:ext cx="719455" cy="643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4216400" y="2615565"/>
            <a:ext cx="1355090" cy="10991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677285" y="4191635"/>
            <a:ext cx="1884680" cy="868045"/>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86130" y="5253355"/>
            <a:ext cx="3618865" cy="27114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96900" y="6112510"/>
            <a:ext cx="3618865" cy="27114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980940" y="5073650"/>
            <a:ext cx="1712595"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t>内核</a:t>
            </a:r>
            <a:r>
              <a:rPr sz="2000"/>
              <a:t>栈 8K</a:t>
            </a:r>
          </a:p>
        </p:txBody>
      </p:sp>
      <p:sp>
        <p:nvSpPr>
          <p:cNvPr id="24" name="矩形 23"/>
          <p:cNvSpPr/>
          <p:nvPr/>
        </p:nvSpPr>
        <p:spPr>
          <a:xfrm>
            <a:off x="4980940" y="5894070"/>
            <a:ext cx="1712595"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t>用户</a:t>
            </a:r>
            <a:r>
              <a:rPr sz="2000"/>
              <a:t>栈 4K</a:t>
            </a:r>
          </a:p>
        </p:txBody>
      </p:sp>
      <p:cxnSp>
        <p:nvCxnSpPr>
          <p:cNvPr id="25" name="直接连接符 24"/>
          <p:cNvCxnSpPr/>
          <p:nvPr/>
        </p:nvCxnSpPr>
        <p:spPr>
          <a:xfrm>
            <a:off x="4465320" y="5427980"/>
            <a:ext cx="5156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473575" y="6248400"/>
            <a:ext cx="51562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955030" y="2554605"/>
            <a:ext cx="2870835" cy="46736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0">
            <a:extLst>
              <a:ext uri="{FF2B5EF4-FFF2-40B4-BE49-F238E27FC236}">
                <a16:creationId xmlns:a16="http://schemas.microsoft.com/office/drawing/2014/main" id="{D70A903F-EC79-F543-1D5A-53956C4D8863}"/>
              </a:ext>
            </a:extLst>
          </p:cNvPr>
          <p:cNvSpPr>
            <a:spLocks noGrp="1"/>
          </p:cNvSpPr>
          <p:nvPr>
            <p:ph type="body" idx="12"/>
          </p:nvPr>
        </p:nvSpPr>
        <p:spPr/>
        <p:txBody>
          <a:bodyPr/>
          <a:lstStyle/>
          <a:p>
            <a:endParaRPr lang="zh-CN" altLang="en-US"/>
          </a:p>
        </p:txBody>
      </p:sp>
      <p:sp>
        <p:nvSpPr>
          <p:cNvPr id="13" name="文本占位符 12">
            <a:extLst>
              <a:ext uri="{FF2B5EF4-FFF2-40B4-BE49-F238E27FC236}">
                <a16:creationId xmlns:a16="http://schemas.microsoft.com/office/drawing/2014/main" id="{51CE8A59-F2BD-8964-9E4B-66D9C48A13CE}"/>
              </a:ext>
            </a:extLst>
          </p:cNvPr>
          <p:cNvSpPr>
            <a:spLocks noGrp="1"/>
          </p:cNvSpPr>
          <p:nvPr>
            <p:ph type="body" idx="14"/>
          </p:nvPr>
        </p:nvSpPr>
        <p:spPr/>
        <p:txBody>
          <a:bodyPr/>
          <a:lstStyle/>
          <a:p>
            <a:endParaRPr lang="zh-CN" altLang="en-US"/>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截屏2022-12-22 下午4.05.40"/>
          <p:cNvPicPr>
            <a:picLocks noChangeAspect="1"/>
          </p:cNvPicPr>
          <p:nvPr/>
        </p:nvPicPr>
        <p:blipFill>
          <a:blip r:embed="rId3"/>
          <a:stretch>
            <a:fillRect/>
          </a:stretch>
        </p:blipFill>
        <p:spPr>
          <a:xfrm>
            <a:off x="365760" y="2670175"/>
            <a:ext cx="4886960" cy="3415665"/>
          </a:xfrm>
          <a:prstGeom prst="rect">
            <a:avLst/>
          </a:prstGeom>
        </p:spPr>
      </p:pic>
      <p:sp>
        <p:nvSpPr>
          <p:cNvPr id="5" name="文本框 4"/>
          <p:cNvSpPr txBox="1"/>
          <p:nvPr/>
        </p:nvSpPr>
        <p:spPr>
          <a:xfrm>
            <a:off x="153670" y="190580"/>
            <a:ext cx="5202004" cy="953135"/>
          </a:xfrm>
          <a:prstGeom prst="rect">
            <a:avLst/>
          </a:prstGeom>
          <a:noFill/>
        </p:spPr>
        <p:txBody>
          <a:bodyPr wrap="square" rtlCol="0">
            <a:spAutoFit/>
          </a:bodyPr>
          <a:lstStyle/>
          <a:p>
            <a:r>
              <a:rPr lang="en-US" altLang="zh-CN" sz="2800" b="1" dirty="0">
                <a:sym typeface="+mn-ea"/>
              </a:rPr>
              <a:t>初始化各个cpu模式下的栈</a:t>
            </a:r>
            <a:endParaRPr lang="en-US" altLang="zh-CN" sz="2800" b="1" dirty="0"/>
          </a:p>
          <a:p>
            <a:endParaRPr lang="zh-CN" altLang="en-US" sz="2800" b="1" dirty="0"/>
          </a:p>
        </p:txBody>
      </p:sp>
      <p:sp>
        <p:nvSpPr>
          <p:cNvPr id="9" name="矩形 8"/>
          <p:cNvSpPr/>
          <p:nvPr/>
        </p:nvSpPr>
        <p:spPr>
          <a:xfrm>
            <a:off x="7778115" y="956310"/>
            <a:ext cx="4215130"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t>2.</a:t>
            </a:r>
            <a:r>
              <a:rPr lang="zh-CN" sz="2000"/>
              <a:t>对栈空间进行初始化</a:t>
            </a:r>
          </a:p>
        </p:txBody>
      </p:sp>
      <p:pic>
        <p:nvPicPr>
          <p:cNvPr id="23" name="图片 22" descr="截屏2022-12-22 下午3.49.45"/>
          <p:cNvPicPr>
            <a:picLocks noChangeAspect="1"/>
          </p:cNvPicPr>
          <p:nvPr/>
        </p:nvPicPr>
        <p:blipFill>
          <a:blip r:embed="rId4"/>
          <a:stretch>
            <a:fillRect/>
          </a:stretch>
        </p:blipFill>
        <p:spPr>
          <a:xfrm>
            <a:off x="5702935" y="1915795"/>
            <a:ext cx="5270500" cy="952500"/>
          </a:xfrm>
          <a:prstGeom prst="rect">
            <a:avLst/>
          </a:prstGeom>
        </p:spPr>
      </p:pic>
      <p:cxnSp>
        <p:nvCxnSpPr>
          <p:cNvPr id="10" name="直接连接符 9"/>
          <p:cNvCxnSpPr>
            <a:endCxn id="9" idx="2"/>
          </p:cNvCxnSpPr>
          <p:nvPr/>
        </p:nvCxnSpPr>
        <p:spPr>
          <a:xfrm flipV="1">
            <a:off x="9318625" y="1664970"/>
            <a:ext cx="567055" cy="236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3626485" y="3236595"/>
            <a:ext cx="2328545" cy="586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2580640" y="4607560"/>
            <a:ext cx="3393440" cy="424180"/>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150110" y="2835275"/>
            <a:ext cx="1527175" cy="4705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80720" y="4439285"/>
            <a:ext cx="1884680" cy="2368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163445" y="1353185"/>
            <a:ext cx="2110740"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000"/>
              <a:t>0xCACACACA</a:t>
            </a:r>
          </a:p>
        </p:txBody>
      </p:sp>
      <p:sp>
        <p:nvSpPr>
          <p:cNvPr id="24" name="矩形 23"/>
          <p:cNvSpPr/>
          <p:nvPr/>
        </p:nvSpPr>
        <p:spPr>
          <a:xfrm>
            <a:off x="5978525" y="4806315"/>
            <a:ext cx="5451475"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加跳32个字节,说明在地址范围上 r1 &gt; r0 ==&gt; __exc_stack_top &gt; __svc_stack</a:t>
            </a:r>
            <a:endParaRPr sz="2000"/>
          </a:p>
        </p:txBody>
      </p:sp>
      <p:sp>
        <p:nvSpPr>
          <p:cNvPr id="11" name="矩形 10"/>
          <p:cNvSpPr/>
          <p:nvPr/>
        </p:nvSpPr>
        <p:spPr>
          <a:xfrm>
            <a:off x="5955030" y="2554605"/>
            <a:ext cx="1889760" cy="23749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63550" y="2691765"/>
            <a:ext cx="3651250" cy="6159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218815" y="2099310"/>
            <a:ext cx="0" cy="634365"/>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978525" y="3482975"/>
            <a:ext cx="5707380"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用OS_STACK_INIT这个数值初始化整个栈空间</a:t>
            </a:r>
            <a:endParaRPr lang="zh-CN" sz="2000"/>
          </a:p>
        </p:txBody>
      </p:sp>
      <p:sp>
        <p:nvSpPr>
          <p:cNvPr id="13" name="文本占位符 12">
            <a:extLst>
              <a:ext uri="{FF2B5EF4-FFF2-40B4-BE49-F238E27FC236}">
                <a16:creationId xmlns:a16="http://schemas.microsoft.com/office/drawing/2014/main" id="{8E4CD2FE-1F82-54BF-CF20-6D1651381EC9}"/>
              </a:ext>
            </a:extLst>
          </p:cNvPr>
          <p:cNvSpPr>
            <a:spLocks noGrp="1"/>
          </p:cNvSpPr>
          <p:nvPr>
            <p:ph type="body" idx="12"/>
          </p:nvPr>
        </p:nvSpPr>
        <p:spPr/>
        <p:txBody>
          <a:bodyPr/>
          <a:lstStyle/>
          <a:p>
            <a:endParaRPr lang="zh-CN" altLang="en-US"/>
          </a:p>
        </p:txBody>
      </p:sp>
      <p:sp>
        <p:nvSpPr>
          <p:cNvPr id="15" name="文本占位符 14">
            <a:extLst>
              <a:ext uri="{FF2B5EF4-FFF2-40B4-BE49-F238E27FC236}">
                <a16:creationId xmlns:a16="http://schemas.microsoft.com/office/drawing/2014/main" id="{24E9F7B0-5C30-C4D6-A625-B1FEC3D57B16}"/>
              </a:ext>
            </a:extLst>
          </p:cNvPr>
          <p:cNvSpPr>
            <a:spLocks noGrp="1"/>
          </p:cNvSpPr>
          <p:nvPr>
            <p:ph type="body" idx="14"/>
          </p:nvPr>
        </p:nvSpPr>
        <p:spPr/>
        <p:txBody>
          <a:bodyPr/>
          <a:lstStyle/>
          <a:p>
            <a:endParaRPr lang="zh-CN" alt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截屏2022-12-22 下午4.16.30"/>
          <p:cNvPicPr>
            <a:picLocks noChangeAspect="1"/>
          </p:cNvPicPr>
          <p:nvPr/>
        </p:nvPicPr>
        <p:blipFill>
          <a:blip r:embed="rId3"/>
          <a:stretch>
            <a:fillRect/>
          </a:stretch>
        </p:blipFill>
        <p:spPr>
          <a:xfrm>
            <a:off x="0" y="1949450"/>
            <a:ext cx="8903335" cy="647700"/>
          </a:xfrm>
          <a:prstGeom prst="rect">
            <a:avLst/>
          </a:prstGeom>
        </p:spPr>
      </p:pic>
      <p:sp>
        <p:nvSpPr>
          <p:cNvPr id="5" name="文本框 4"/>
          <p:cNvSpPr txBox="1"/>
          <p:nvPr/>
        </p:nvSpPr>
        <p:spPr>
          <a:xfrm>
            <a:off x="160020" y="204470"/>
            <a:ext cx="5202004" cy="521970"/>
          </a:xfrm>
          <a:prstGeom prst="rect">
            <a:avLst/>
          </a:prstGeom>
          <a:noFill/>
        </p:spPr>
        <p:txBody>
          <a:bodyPr wrap="square" rtlCol="0">
            <a:spAutoFit/>
          </a:bodyPr>
          <a:lstStyle/>
          <a:p>
            <a:r>
              <a:rPr lang="en-US" altLang="zh-CN" sz="2800" b="1" dirty="0">
                <a:sym typeface="+mn-ea"/>
              </a:rPr>
              <a:t>初始化各个cpu模式下的栈</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218045" y="603250"/>
            <a:ext cx="4215130"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t>3.</a:t>
            </a:r>
            <a:r>
              <a:rPr lang="zh-CN" sz="2000"/>
              <a:t>对各个模式的栈分别初始化</a:t>
            </a:r>
          </a:p>
        </p:txBody>
      </p:sp>
      <p:cxnSp>
        <p:nvCxnSpPr>
          <p:cNvPr id="11" name="直接连接符 10"/>
          <p:cNvCxnSpPr>
            <a:endCxn id="20" idx="2"/>
          </p:cNvCxnSpPr>
          <p:nvPr/>
        </p:nvCxnSpPr>
        <p:spPr>
          <a:xfrm flipV="1">
            <a:off x="7299960" y="1311910"/>
            <a:ext cx="2025650" cy="81661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9525" y="2046605"/>
            <a:ext cx="8700770" cy="21463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525" y="2299335"/>
            <a:ext cx="8700770" cy="24701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700770" y="1661795"/>
            <a:ext cx="3562985"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t>内核</a:t>
            </a:r>
            <a:r>
              <a:rPr sz="2000"/>
              <a:t>栈底设成"烫烫烫烫烫烫"</a:t>
            </a:r>
          </a:p>
        </p:txBody>
      </p:sp>
      <p:sp>
        <p:nvSpPr>
          <p:cNvPr id="17" name="矩形 16"/>
          <p:cNvSpPr/>
          <p:nvPr/>
        </p:nvSpPr>
        <p:spPr>
          <a:xfrm>
            <a:off x="8691245" y="2484120"/>
            <a:ext cx="3503930"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t>用户</a:t>
            </a:r>
            <a:r>
              <a:rPr sz="2000"/>
              <a:t>栈底设成"烫烫烫烫烫烫"</a:t>
            </a:r>
          </a:p>
        </p:txBody>
      </p:sp>
      <p:sp>
        <p:nvSpPr>
          <p:cNvPr id="19" name="矩形 18"/>
          <p:cNvSpPr/>
          <p:nvPr/>
        </p:nvSpPr>
        <p:spPr>
          <a:xfrm>
            <a:off x="160020" y="1949450"/>
            <a:ext cx="1800860" cy="6477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descr="截屏2022-12-22 下午4.18.22"/>
          <p:cNvPicPr>
            <a:picLocks noChangeAspect="1"/>
          </p:cNvPicPr>
          <p:nvPr/>
        </p:nvPicPr>
        <p:blipFill>
          <a:blip r:embed="rId4"/>
          <a:stretch>
            <a:fillRect/>
          </a:stretch>
        </p:blipFill>
        <p:spPr>
          <a:xfrm>
            <a:off x="160020" y="3889375"/>
            <a:ext cx="7226935" cy="1549400"/>
          </a:xfrm>
          <a:prstGeom prst="rect">
            <a:avLst/>
          </a:prstGeom>
        </p:spPr>
      </p:pic>
      <p:cxnSp>
        <p:nvCxnSpPr>
          <p:cNvPr id="22" name="直接连接符 21"/>
          <p:cNvCxnSpPr/>
          <p:nvPr/>
        </p:nvCxnSpPr>
        <p:spPr>
          <a:xfrm flipV="1">
            <a:off x="1060450" y="2597150"/>
            <a:ext cx="0" cy="1268095"/>
          </a:xfrm>
          <a:prstGeom prst="line">
            <a:avLst/>
          </a:prstGeom>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050540" y="3096260"/>
            <a:ext cx="1712595"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栈起始地址</a:t>
            </a:r>
            <a:endParaRPr sz="2000"/>
          </a:p>
        </p:txBody>
      </p:sp>
      <p:sp>
        <p:nvSpPr>
          <p:cNvPr id="24" name="矩形 23"/>
          <p:cNvSpPr/>
          <p:nvPr/>
        </p:nvSpPr>
        <p:spPr>
          <a:xfrm>
            <a:off x="7456170" y="3893185"/>
            <a:ext cx="1712595"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栈大小</a:t>
            </a:r>
            <a:endParaRPr sz="2000"/>
          </a:p>
        </p:txBody>
      </p:sp>
      <p:sp>
        <p:nvSpPr>
          <p:cNvPr id="25" name="矩形 24"/>
          <p:cNvSpPr/>
          <p:nvPr/>
        </p:nvSpPr>
        <p:spPr>
          <a:xfrm>
            <a:off x="7456170" y="4730115"/>
            <a:ext cx="2145665"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要初始化的数值</a:t>
            </a:r>
            <a:endParaRPr sz="2000"/>
          </a:p>
        </p:txBody>
      </p:sp>
      <p:sp>
        <p:nvSpPr>
          <p:cNvPr id="26" name="矩形 25"/>
          <p:cNvSpPr/>
          <p:nvPr/>
        </p:nvSpPr>
        <p:spPr>
          <a:xfrm flipV="1">
            <a:off x="751205" y="4098290"/>
            <a:ext cx="2529840" cy="3492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751205" y="4411345"/>
            <a:ext cx="2529840" cy="25717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flipV="1">
            <a:off x="751205" y="4680585"/>
            <a:ext cx="2529840" cy="29019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a:stCxn id="26" idx="2"/>
            <a:endCxn id="23" idx="1"/>
          </p:cNvCxnSpPr>
          <p:nvPr/>
        </p:nvCxnSpPr>
        <p:spPr>
          <a:xfrm flipV="1">
            <a:off x="2016125" y="3450590"/>
            <a:ext cx="1034415" cy="647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27" idx="3"/>
            <a:endCxn id="24" idx="1"/>
          </p:cNvCxnSpPr>
          <p:nvPr/>
        </p:nvCxnSpPr>
        <p:spPr>
          <a:xfrm flipV="1">
            <a:off x="3281045" y="4247515"/>
            <a:ext cx="4175125" cy="292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281045" y="4825365"/>
            <a:ext cx="4175125" cy="259080"/>
          </a:xfrm>
          <a:prstGeom prst="line">
            <a:avLst/>
          </a:prstGeom>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flipV="1">
            <a:off x="1509395" y="4946015"/>
            <a:ext cx="1898650" cy="31178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385570" y="5944870"/>
            <a:ext cx="2145665" cy="708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将栈空间设置为固定的值</a:t>
            </a:r>
            <a:endParaRPr sz="2000"/>
          </a:p>
        </p:txBody>
      </p:sp>
      <p:cxnSp>
        <p:nvCxnSpPr>
          <p:cNvPr id="35" name="直接连接符 34"/>
          <p:cNvCxnSpPr>
            <a:stCxn id="33" idx="0"/>
            <a:endCxn id="32" idx="0"/>
          </p:cNvCxnSpPr>
          <p:nvPr/>
        </p:nvCxnSpPr>
        <p:spPr>
          <a:xfrm flipV="1">
            <a:off x="2458720" y="5257800"/>
            <a:ext cx="0" cy="687070"/>
          </a:xfrm>
          <a:prstGeom prst="line">
            <a:avLst/>
          </a:prstGeom>
        </p:spPr>
        <p:style>
          <a:lnRef idx="1">
            <a:schemeClr val="accent1"/>
          </a:lnRef>
          <a:fillRef idx="0">
            <a:schemeClr val="accent1"/>
          </a:fillRef>
          <a:effectRef idx="0">
            <a:schemeClr val="accent1"/>
          </a:effectRef>
          <a:fontRef idx="minor">
            <a:schemeClr val="tx1"/>
          </a:fontRef>
        </p:style>
      </p:cxnSp>
      <p:pic>
        <p:nvPicPr>
          <p:cNvPr id="36" name="图片 35" descr="截屏2022-12-22 下午4.23.54"/>
          <p:cNvPicPr>
            <a:picLocks noChangeAspect="1"/>
          </p:cNvPicPr>
          <p:nvPr/>
        </p:nvPicPr>
        <p:blipFill>
          <a:blip r:embed="rId5"/>
          <a:stretch>
            <a:fillRect/>
          </a:stretch>
        </p:blipFill>
        <p:spPr>
          <a:xfrm>
            <a:off x="4203700" y="5090795"/>
            <a:ext cx="2895600" cy="1767205"/>
          </a:xfrm>
          <a:prstGeom prst="rect">
            <a:avLst/>
          </a:prstGeom>
        </p:spPr>
      </p:pic>
      <p:sp>
        <p:nvSpPr>
          <p:cNvPr id="8" name="文本占位符 7">
            <a:extLst>
              <a:ext uri="{FF2B5EF4-FFF2-40B4-BE49-F238E27FC236}">
                <a16:creationId xmlns:a16="http://schemas.microsoft.com/office/drawing/2014/main" id="{E955731B-96D9-E1A8-39FF-62804F47E1D2}"/>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2B073C6B-BA32-CE94-5C23-5D003803943E}"/>
              </a:ext>
            </a:extLst>
          </p:cNvPr>
          <p:cNvSpPr>
            <a:spLocks noGrp="1"/>
          </p:cNvSpPr>
          <p:nvPr>
            <p:ph type="body" idx="14"/>
          </p:nvPr>
        </p:nvSpPr>
        <p:spPr/>
        <p:txBody>
          <a:bodyPr/>
          <a:lstStyle/>
          <a:p>
            <a:endParaRPr lang="zh-CN" alt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77049" y="1333014"/>
            <a:ext cx="2496992" cy="3154710"/>
          </a:xfrm>
          <a:prstGeom prst="rect">
            <a:avLst/>
          </a:prstGeom>
          <a:noFill/>
        </p:spPr>
        <p:txBody>
          <a:bodyPr wrap="square" rtlCol="0">
            <a:spAutoFit/>
          </a:bodyPr>
          <a:lstStyle/>
          <a:p>
            <a:pPr algn="ctr"/>
            <a:r>
              <a:rPr lang="en-US" altLang="zh-CN" sz="19900" b="1" dirty="0"/>
              <a:t>1</a:t>
            </a:r>
            <a:endParaRPr lang="zh-CN" altLang="en-US" sz="19900" b="1" dirty="0"/>
          </a:p>
        </p:txBody>
      </p:sp>
      <p:sp>
        <p:nvSpPr>
          <p:cNvPr id="16" name="文本框 15"/>
          <p:cNvSpPr txBox="1"/>
          <p:nvPr/>
        </p:nvSpPr>
        <p:spPr>
          <a:xfrm>
            <a:off x="4724214" y="1459824"/>
            <a:ext cx="5202004" cy="3538220"/>
          </a:xfrm>
          <a:prstGeom prst="rect">
            <a:avLst/>
          </a:prstGeom>
          <a:noFill/>
        </p:spPr>
        <p:txBody>
          <a:bodyPr wrap="square" rtlCol="0">
            <a:spAutoFit/>
          </a:bodyPr>
          <a:lstStyle/>
          <a:p>
            <a:r>
              <a:rPr lang="zh-CN" altLang="en-US" sz="2800" b="1" dirty="0"/>
              <a:t>汇编启动阶段</a:t>
            </a:r>
          </a:p>
          <a:p>
            <a:r>
              <a:rPr lang="en-US" altLang="zh-CN" sz="2800" b="1" dirty="0"/>
              <a:t>reset_vector</a:t>
            </a:r>
            <a:r>
              <a:rPr lang="zh-CN" altLang="en-US" sz="2800" b="1" dirty="0"/>
              <a:t>是整个鸿蒙内核启动的入口点，从这里开始跑汇编代码，引导</a:t>
            </a:r>
            <a:r>
              <a:rPr lang="en-US" altLang="zh-CN" sz="2800" b="1" dirty="0"/>
              <a:t>liteos-a</a:t>
            </a:r>
            <a:r>
              <a:rPr lang="zh-CN" altLang="en-US" sz="2800" b="1" dirty="0"/>
              <a:t>内核的启动。直到调用</a:t>
            </a:r>
            <a:r>
              <a:rPr lang="en-US" altLang="zh-CN" sz="2800" b="1" dirty="0"/>
              <a:t>main</a:t>
            </a:r>
            <a:r>
              <a:rPr lang="zh-CN" altLang="en-US" sz="2800" b="1" dirty="0"/>
              <a:t>函数，通过</a:t>
            </a:r>
            <a:r>
              <a:rPr lang="en-US" altLang="zh-CN" sz="2800" b="1" dirty="0"/>
              <a:t>main</a:t>
            </a:r>
            <a:r>
              <a:rPr lang="zh-CN" altLang="en-US" sz="2800" b="1" dirty="0"/>
              <a:t>函数进入</a:t>
            </a:r>
            <a:r>
              <a:rPr lang="en-US" altLang="zh-CN" sz="2800" b="1" dirty="0"/>
              <a:t>liteos-a</a:t>
            </a:r>
            <a:r>
              <a:rPr lang="zh-CN" altLang="en-US" sz="2800" b="1" dirty="0"/>
              <a:t>内核启动的</a:t>
            </a:r>
            <a:r>
              <a:rPr lang="en-US" altLang="zh-CN" sz="2800" b="1" dirty="0"/>
              <a:t>c</a:t>
            </a:r>
            <a:r>
              <a:rPr lang="zh-CN" altLang="en-US" sz="2800" b="1" dirty="0"/>
              <a:t>语言阶段</a:t>
            </a:r>
          </a:p>
          <a:p>
            <a:endParaRPr lang="zh-CN" altLang="en-US" sz="2800" b="1" dirty="0">
              <a:solidFill>
                <a:schemeClr val="accent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7170" y="181928"/>
            <a:ext cx="5215890" cy="521970"/>
          </a:xfrm>
          <a:prstGeom prst="rect">
            <a:avLst/>
          </a:prstGeom>
          <a:noFill/>
        </p:spPr>
        <p:txBody>
          <a:bodyPr wrap="square" rtlCol="0">
            <a:spAutoFit/>
          </a:bodyPr>
          <a:lstStyle/>
          <a:p>
            <a:r>
              <a:rPr lang="zh-CN" altLang="en-US" sz="2800" b="1" dirty="0"/>
              <a:t>热启动：设置各个模式的栈地址</a:t>
            </a:r>
          </a:p>
        </p:txBody>
      </p:sp>
      <p:pic>
        <p:nvPicPr>
          <p:cNvPr id="7" name="图片 6" descr="截屏2022-12-22 下午4.34.52"/>
          <p:cNvPicPr>
            <a:picLocks noChangeAspect="1"/>
          </p:cNvPicPr>
          <p:nvPr/>
        </p:nvPicPr>
        <p:blipFill>
          <a:blip r:embed="rId3"/>
          <a:stretch>
            <a:fillRect/>
          </a:stretch>
        </p:blipFill>
        <p:spPr>
          <a:xfrm>
            <a:off x="2256155" y="1949450"/>
            <a:ext cx="9373235" cy="4178300"/>
          </a:xfrm>
          <a:prstGeom prst="rect">
            <a:avLst/>
          </a:prstGeom>
        </p:spPr>
      </p:pic>
      <p:sp>
        <p:nvSpPr>
          <p:cNvPr id="32" name="矩形 31"/>
          <p:cNvSpPr/>
          <p:nvPr/>
        </p:nvSpPr>
        <p:spPr>
          <a:xfrm flipV="1">
            <a:off x="2874010" y="3747770"/>
            <a:ext cx="1898650" cy="33020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3231515"/>
            <a:ext cx="2256155" cy="84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000"/>
              <a:t>设置SPSR寄存器</a:t>
            </a:r>
          </a:p>
        </p:txBody>
      </p:sp>
      <p:cxnSp>
        <p:nvCxnSpPr>
          <p:cNvPr id="22" name="直接连接符 21"/>
          <p:cNvCxnSpPr/>
          <p:nvPr/>
        </p:nvCxnSpPr>
        <p:spPr>
          <a:xfrm>
            <a:off x="2256155" y="3710940"/>
            <a:ext cx="617855" cy="257810"/>
          </a:xfrm>
          <a:prstGeom prst="line">
            <a:avLst/>
          </a:prstGeom>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0" y="2167255"/>
            <a:ext cx="2256155" cy="84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000"/>
              <a:t>设置CPSR寄存器</a:t>
            </a:r>
          </a:p>
        </p:txBody>
      </p:sp>
      <p:sp>
        <p:nvSpPr>
          <p:cNvPr id="12" name="矩形 11"/>
          <p:cNvSpPr/>
          <p:nvPr/>
        </p:nvSpPr>
        <p:spPr>
          <a:xfrm flipV="1">
            <a:off x="2698115" y="3013710"/>
            <a:ext cx="2074545" cy="29781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a:endCxn id="12" idx="1"/>
          </p:cNvCxnSpPr>
          <p:nvPr/>
        </p:nvCxnSpPr>
        <p:spPr>
          <a:xfrm>
            <a:off x="2256155" y="2758440"/>
            <a:ext cx="441960" cy="40386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772660" y="988695"/>
            <a:ext cx="2256155" cy="84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t>初始化</a:t>
            </a:r>
          </a:p>
          <a:p>
            <a:pPr algn="ctr"/>
            <a:r>
              <a:rPr sz="2000"/>
              <a:t>CPSR寄存器</a:t>
            </a:r>
          </a:p>
        </p:txBody>
      </p:sp>
      <p:sp>
        <p:nvSpPr>
          <p:cNvPr id="15" name="矩形 14"/>
          <p:cNvSpPr/>
          <p:nvPr/>
        </p:nvSpPr>
        <p:spPr>
          <a:xfrm flipV="1">
            <a:off x="2825115" y="2758440"/>
            <a:ext cx="2074545" cy="68008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a:stCxn id="14" idx="2"/>
            <a:endCxn id="15" idx="3"/>
          </p:cNvCxnSpPr>
          <p:nvPr/>
        </p:nvCxnSpPr>
        <p:spPr>
          <a:xfrm flipH="1">
            <a:off x="4899660" y="1835150"/>
            <a:ext cx="1001395" cy="1263015"/>
          </a:xfrm>
          <a:prstGeom prst="line">
            <a:avLst/>
          </a:prstGeom>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flipV="1">
            <a:off x="2698115" y="4077970"/>
            <a:ext cx="7827645" cy="19653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4645660"/>
            <a:ext cx="2256155" cy="84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000"/>
              <a:t>设置 SVC栈</a:t>
            </a:r>
          </a:p>
        </p:txBody>
      </p:sp>
      <p:cxnSp>
        <p:nvCxnSpPr>
          <p:cNvPr id="20" name="直接连接符 19"/>
          <p:cNvCxnSpPr>
            <a:stCxn id="19" idx="3"/>
            <a:endCxn id="18" idx="1"/>
          </p:cNvCxnSpPr>
          <p:nvPr/>
        </p:nvCxnSpPr>
        <p:spPr>
          <a:xfrm flipV="1">
            <a:off x="2256155" y="5060315"/>
            <a:ext cx="441960" cy="889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本占位符 7">
            <a:extLst>
              <a:ext uri="{FF2B5EF4-FFF2-40B4-BE49-F238E27FC236}">
                <a16:creationId xmlns:a16="http://schemas.microsoft.com/office/drawing/2014/main" id="{F245F480-AF19-47B4-94B6-C9A41B31C7BA}"/>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C791CBE5-9A40-9E29-6A26-746334A647BC}"/>
              </a:ext>
            </a:extLst>
          </p:cNvPr>
          <p:cNvSpPr>
            <a:spLocks noGrp="1"/>
          </p:cNvSpPr>
          <p:nvPr>
            <p:ph type="body" idx="14"/>
          </p:nvPr>
        </p:nvSpPr>
        <p:spPr/>
        <p:txBody>
          <a:bodyPr/>
          <a:lstStyle/>
          <a:p>
            <a:endParaRPr lang="zh-CN" alt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7269" y="175419"/>
            <a:ext cx="5202004" cy="521970"/>
          </a:xfrm>
          <a:prstGeom prst="rect">
            <a:avLst/>
          </a:prstGeom>
          <a:noFill/>
        </p:spPr>
        <p:txBody>
          <a:bodyPr wrap="square" rtlCol="0">
            <a:spAutoFit/>
          </a:bodyPr>
          <a:lstStyle/>
          <a:p>
            <a:r>
              <a:rPr lang="zh-CN" altLang="en-US" sz="2800" b="1" dirty="0"/>
              <a:t>热启动</a:t>
            </a:r>
            <a:r>
              <a:rPr lang="zh-CN" altLang="en-US" sz="2800" b="1" dirty="0">
                <a:sym typeface="+mn-ea"/>
              </a:rPr>
              <a:t>：设置各个模式的栈地址</a:t>
            </a:r>
            <a:endParaRPr lang="zh-CN" altLang="en-US" sz="2800" b="1" dirty="0"/>
          </a:p>
        </p:txBody>
      </p:sp>
      <p:pic>
        <p:nvPicPr>
          <p:cNvPr id="7" name="图片 6" descr="截屏2022-12-22 下午4.34.52"/>
          <p:cNvPicPr>
            <a:picLocks noChangeAspect="1"/>
          </p:cNvPicPr>
          <p:nvPr/>
        </p:nvPicPr>
        <p:blipFill>
          <a:blip r:embed="rId3"/>
          <a:stretch>
            <a:fillRect/>
          </a:stretch>
        </p:blipFill>
        <p:spPr>
          <a:xfrm>
            <a:off x="2256155" y="1949450"/>
            <a:ext cx="9373235" cy="4178300"/>
          </a:xfrm>
          <a:prstGeom prst="rect">
            <a:avLst/>
          </a:prstGeom>
        </p:spPr>
      </p:pic>
      <p:sp>
        <p:nvSpPr>
          <p:cNvPr id="18" name="矩形 17"/>
          <p:cNvSpPr/>
          <p:nvPr/>
        </p:nvSpPr>
        <p:spPr>
          <a:xfrm flipV="1">
            <a:off x="2698115" y="4077970"/>
            <a:ext cx="7827645" cy="196532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V="1">
            <a:off x="2256155" y="5055870"/>
            <a:ext cx="441960" cy="8890"/>
          </a:xfrm>
          <a:prstGeom prst="line">
            <a:avLst/>
          </a:prstGeom>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0" y="4645660"/>
            <a:ext cx="2256155" cy="84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000"/>
              <a:t>设置 SVC栈</a:t>
            </a:r>
          </a:p>
        </p:txBody>
      </p:sp>
      <p:sp>
        <p:nvSpPr>
          <p:cNvPr id="6" name="矩形 5"/>
          <p:cNvSpPr/>
          <p:nvPr/>
        </p:nvSpPr>
        <p:spPr>
          <a:xfrm>
            <a:off x="533400" y="3615055"/>
            <a:ext cx="1188720" cy="84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栈底</a:t>
            </a:r>
            <a:endParaRPr sz="2000"/>
          </a:p>
        </p:txBody>
      </p:sp>
      <p:sp>
        <p:nvSpPr>
          <p:cNvPr id="32" name="矩形 31"/>
          <p:cNvSpPr/>
          <p:nvPr/>
        </p:nvSpPr>
        <p:spPr>
          <a:xfrm flipV="1">
            <a:off x="2874010" y="4645660"/>
            <a:ext cx="3277235" cy="24447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a:stCxn id="6" idx="3"/>
            <a:endCxn id="32" idx="1"/>
          </p:cNvCxnSpPr>
          <p:nvPr/>
        </p:nvCxnSpPr>
        <p:spPr>
          <a:xfrm>
            <a:off x="1722120" y="4038600"/>
            <a:ext cx="1151890" cy="728980"/>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p:cNvSpPr/>
          <p:nvPr/>
        </p:nvSpPr>
        <p:spPr>
          <a:xfrm flipV="1">
            <a:off x="4103370" y="4889500"/>
            <a:ext cx="2743835" cy="28194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588625" y="4461510"/>
            <a:ext cx="1188720" cy="84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栈大小</a:t>
            </a:r>
          </a:p>
        </p:txBody>
      </p:sp>
      <p:cxnSp>
        <p:nvCxnSpPr>
          <p:cNvPr id="11" name="直接连接符 10"/>
          <p:cNvCxnSpPr>
            <a:stCxn id="9" idx="3"/>
          </p:cNvCxnSpPr>
          <p:nvPr/>
        </p:nvCxnSpPr>
        <p:spPr>
          <a:xfrm>
            <a:off x="6847205" y="5030470"/>
            <a:ext cx="391668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825115" y="5433695"/>
            <a:ext cx="6275705" cy="33083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8667750" y="5808980"/>
            <a:ext cx="431800" cy="433070"/>
          </a:xfrm>
          <a:prstGeom prst="line">
            <a:avLst/>
          </a:prstGeom>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9099550" y="5691505"/>
            <a:ext cx="2697480" cy="1024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ym typeface="+mn-ea"/>
              </a:rPr>
              <a:t>算出当前core的内核栈栈顶位置，写入所属core的sp</a:t>
            </a:r>
            <a:endParaRPr sz="2000"/>
          </a:p>
        </p:txBody>
      </p:sp>
      <p:sp>
        <p:nvSpPr>
          <p:cNvPr id="13" name="文本占位符 12">
            <a:extLst>
              <a:ext uri="{FF2B5EF4-FFF2-40B4-BE49-F238E27FC236}">
                <a16:creationId xmlns:a16="http://schemas.microsoft.com/office/drawing/2014/main" id="{0F344FCA-8AF4-5107-8DEB-7528AAF3ADE7}"/>
              </a:ext>
            </a:extLst>
          </p:cNvPr>
          <p:cNvSpPr>
            <a:spLocks noGrp="1"/>
          </p:cNvSpPr>
          <p:nvPr>
            <p:ph type="body" idx="12"/>
          </p:nvPr>
        </p:nvSpPr>
        <p:spPr/>
        <p:txBody>
          <a:bodyPr/>
          <a:lstStyle/>
          <a:p>
            <a:endParaRPr lang="zh-CN" altLang="en-US"/>
          </a:p>
        </p:txBody>
      </p:sp>
      <p:sp>
        <p:nvSpPr>
          <p:cNvPr id="14" name="文本占位符 13">
            <a:extLst>
              <a:ext uri="{FF2B5EF4-FFF2-40B4-BE49-F238E27FC236}">
                <a16:creationId xmlns:a16="http://schemas.microsoft.com/office/drawing/2014/main" id="{54FB3FD0-095C-858D-A661-15E42832028F}"/>
              </a:ext>
            </a:extLst>
          </p:cNvPr>
          <p:cNvSpPr>
            <a:spLocks noGrp="1"/>
          </p:cNvSpPr>
          <p:nvPr>
            <p:ph type="body" idx="14"/>
          </p:nvPr>
        </p:nvSpPr>
        <p:spPr/>
        <p:txBody>
          <a:bodyPr/>
          <a:lstStyle/>
          <a:p>
            <a:endParaRPr lang="zh-CN" alt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00865" y="207169"/>
            <a:ext cx="5202004" cy="521970"/>
          </a:xfrm>
          <a:prstGeom prst="rect">
            <a:avLst/>
          </a:prstGeom>
          <a:noFill/>
        </p:spPr>
        <p:txBody>
          <a:bodyPr wrap="square" rtlCol="0">
            <a:spAutoFit/>
          </a:bodyPr>
          <a:lstStyle/>
          <a:p>
            <a:r>
              <a:rPr lang="en-US" altLang="zh-CN" sz="2800" b="1" dirty="0"/>
              <a:t>BSS</a:t>
            </a:r>
            <a:r>
              <a:rPr lang="zh-CN" altLang="en-US" sz="2800" b="1" dirty="0"/>
              <a:t>段清零</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278245" y="2794000"/>
            <a:ext cx="555244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t>首先判断当前cpu是不是主核。</a:t>
            </a:r>
          </a:p>
          <a:p>
            <a:pPr algn="ctr"/>
            <a:r>
              <a:rPr lang="zh-CN" sz="2000"/>
              <a:t>如果是主核，则执行bss段清零；</a:t>
            </a:r>
          </a:p>
          <a:p>
            <a:pPr algn="ctr"/>
            <a:r>
              <a:rPr lang="zh-CN" sz="2000"/>
              <a:t>如果是从核则不需要执行bbs段清零</a:t>
            </a:r>
          </a:p>
        </p:txBody>
      </p:sp>
      <p:pic>
        <p:nvPicPr>
          <p:cNvPr id="6" name="图片 5" descr="截屏2022-12-22 下午7.03.46"/>
          <p:cNvPicPr>
            <a:picLocks noChangeAspect="1"/>
          </p:cNvPicPr>
          <p:nvPr/>
        </p:nvPicPr>
        <p:blipFill>
          <a:blip r:embed="rId3"/>
          <a:stretch>
            <a:fillRect/>
          </a:stretch>
        </p:blipFill>
        <p:spPr>
          <a:xfrm>
            <a:off x="365760" y="2577465"/>
            <a:ext cx="5603240" cy="2751455"/>
          </a:xfrm>
          <a:prstGeom prst="rect">
            <a:avLst/>
          </a:prstGeom>
        </p:spPr>
      </p:pic>
      <p:cxnSp>
        <p:nvCxnSpPr>
          <p:cNvPr id="10" name="直接连接符 9"/>
          <p:cNvCxnSpPr/>
          <p:nvPr/>
        </p:nvCxnSpPr>
        <p:spPr>
          <a:xfrm>
            <a:off x="5949950" y="3566160"/>
            <a:ext cx="31242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文本占位符 8">
            <a:extLst>
              <a:ext uri="{FF2B5EF4-FFF2-40B4-BE49-F238E27FC236}">
                <a16:creationId xmlns:a16="http://schemas.microsoft.com/office/drawing/2014/main" id="{7DD2BB0A-DD55-C0D1-CBE9-398A8424C5B2}"/>
              </a:ext>
            </a:extLst>
          </p:cNvPr>
          <p:cNvSpPr>
            <a:spLocks noGrp="1"/>
          </p:cNvSpPr>
          <p:nvPr>
            <p:ph type="body" idx="12"/>
          </p:nvPr>
        </p:nvSpPr>
        <p:spPr/>
        <p:txBody>
          <a:bodyPr/>
          <a:lstStyle/>
          <a:p>
            <a:endParaRPr lang="zh-CN" altLang="en-US"/>
          </a:p>
        </p:txBody>
      </p:sp>
      <p:sp>
        <p:nvSpPr>
          <p:cNvPr id="11" name="文本占位符 10">
            <a:extLst>
              <a:ext uri="{FF2B5EF4-FFF2-40B4-BE49-F238E27FC236}">
                <a16:creationId xmlns:a16="http://schemas.microsoft.com/office/drawing/2014/main" id="{E9953CB6-B7F2-E393-D06B-6DDBC28ACAE1}"/>
              </a:ext>
            </a:extLst>
          </p:cNvPr>
          <p:cNvSpPr>
            <a:spLocks noGrp="1"/>
          </p:cNvSpPr>
          <p:nvPr>
            <p:ph type="body" idx="14"/>
          </p:nvPr>
        </p:nvSpPr>
        <p:spPr/>
        <p:txBody>
          <a:bodyPr/>
          <a:lstStyle/>
          <a:p>
            <a:endParaRPr lang="zh-CN" alt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5759" y="171449"/>
            <a:ext cx="5202004" cy="521970"/>
          </a:xfrm>
          <a:prstGeom prst="rect">
            <a:avLst/>
          </a:prstGeom>
          <a:noFill/>
        </p:spPr>
        <p:txBody>
          <a:bodyPr wrap="square" rtlCol="0">
            <a:spAutoFit/>
          </a:bodyPr>
          <a:lstStyle/>
          <a:p>
            <a:r>
              <a:rPr lang="zh-CN" altLang="en-US" sz="2800" b="1" dirty="0"/>
              <a:t>跳转c语言main函数</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340350" y="1470025"/>
            <a:ext cx="6012180" cy="2627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a:t>从汇编跳转c语言的前提有两个：</a:t>
            </a:r>
          </a:p>
          <a:p>
            <a:pPr algn="ctr"/>
            <a:r>
              <a:rPr lang="en-US" altLang="zh-CN" sz="2000"/>
              <a:t>1.</a:t>
            </a:r>
            <a:r>
              <a:rPr lang="zh-CN" altLang="en-US" sz="2000"/>
              <a:t>设置好</a:t>
            </a:r>
            <a:r>
              <a:rPr lang="en-US" altLang="zh-CN" sz="2000">
                <a:sym typeface="+mn-ea"/>
              </a:rPr>
              <a:t>mmu</a:t>
            </a:r>
            <a:r>
              <a:rPr lang="zh-CN" altLang="en-US" sz="2000">
                <a:sym typeface="+mn-ea"/>
              </a:rPr>
              <a:t>，页表，临时页表</a:t>
            </a:r>
          </a:p>
          <a:p>
            <a:pPr algn="ctr"/>
            <a:r>
              <a:rPr lang="en-US" altLang="zh-CN" sz="2000">
                <a:sym typeface="+mn-ea"/>
              </a:rPr>
              <a:t>2.</a:t>
            </a:r>
            <a:r>
              <a:rPr lang="zh-CN" altLang="en-US" sz="2000">
                <a:sym typeface="+mn-ea"/>
              </a:rPr>
              <a:t>有两个态：内核态和用户态，将各态的栈指针设置好。</a:t>
            </a:r>
            <a:endParaRPr lang="zh-CN" sz="2000"/>
          </a:p>
          <a:p>
            <a:pPr algn="ctr"/>
            <a:r>
              <a:rPr lang="zh-CN" sz="2000"/>
              <a:t>这里前提已经完成，直接跳到main函数执行。</a:t>
            </a:r>
          </a:p>
          <a:p>
            <a:pPr algn="ctr"/>
            <a:r>
              <a:rPr lang="zh-CN" sz="2000"/>
              <a:t>main函数在kernel\liteos_a\platform\main.c中：</a:t>
            </a:r>
          </a:p>
        </p:txBody>
      </p:sp>
      <p:pic>
        <p:nvPicPr>
          <p:cNvPr id="8" name="图片 7" descr="截屏2022-12-22 下午7.06.43"/>
          <p:cNvPicPr>
            <a:picLocks noChangeAspect="1"/>
          </p:cNvPicPr>
          <p:nvPr/>
        </p:nvPicPr>
        <p:blipFill>
          <a:blip r:embed="rId3"/>
          <a:stretch>
            <a:fillRect/>
          </a:stretch>
        </p:blipFill>
        <p:spPr>
          <a:xfrm>
            <a:off x="2256155" y="2593340"/>
            <a:ext cx="1524000" cy="381000"/>
          </a:xfrm>
          <a:prstGeom prst="rect">
            <a:avLst/>
          </a:prstGeom>
        </p:spPr>
      </p:pic>
      <p:cxnSp>
        <p:nvCxnSpPr>
          <p:cNvPr id="9" name="直接连接符 8"/>
          <p:cNvCxnSpPr>
            <a:stCxn id="8" idx="3"/>
            <a:endCxn id="14" idx="1"/>
          </p:cNvCxnSpPr>
          <p:nvPr/>
        </p:nvCxnSpPr>
        <p:spPr>
          <a:xfrm>
            <a:off x="3780155" y="2783840"/>
            <a:ext cx="156019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占位符 9">
            <a:extLst>
              <a:ext uri="{FF2B5EF4-FFF2-40B4-BE49-F238E27FC236}">
                <a16:creationId xmlns:a16="http://schemas.microsoft.com/office/drawing/2014/main" id="{52D1DD29-AC33-E2A1-FB70-2DFB13E2FB9F}"/>
              </a:ext>
            </a:extLst>
          </p:cNvPr>
          <p:cNvSpPr>
            <a:spLocks noGrp="1"/>
          </p:cNvSpPr>
          <p:nvPr>
            <p:ph type="body" idx="12"/>
          </p:nvPr>
        </p:nvSpPr>
        <p:spPr/>
        <p:txBody>
          <a:bodyPr/>
          <a:lstStyle/>
          <a:p>
            <a:endParaRPr lang="zh-CN" altLang="en-US"/>
          </a:p>
        </p:txBody>
      </p:sp>
      <p:sp>
        <p:nvSpPr>
          <p:cNvPr id="11" name="文本占位符 10">
            <a:extLst>
              <a:ext uri="{FF2B5EF4-FFF2-40B4-BE49-F238E27FC236}">
                <a16:creationId xmlns:a16="http://schemas.microsoft.com/office/drawing/2014/main" id="{4C99906E-AE9C-95EB-2D9A-07E9C2AD7638}"/>
              </a:ext>
            </a:extLst>
          </p:cNvPr>
          <p:cNvSpPr>
            <a:spLocks noGrp="1"/>
          </p:cNvSpPr>
          <p:nvPr>
            <p:ph type="body" idx="14"/>
          </p:nvPr>
        </p:nvSpPr>
        <p:spPr/>
        <p:txBody>
          <a:bodyPr/>
          <a:lstStyle/>
          <a:p>
            <a:endParaRPr lang="zh-CN" altLang="en-US"/>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60020" y="231140"/>
            <a:ext cx="5202004" cy="521970"/>
          </a:xfrm>
          <a:prstGeom prst="rect">
            <a:avLst/>
          </a:prstGeom>
          <a:noFill/>
        </p:spPr>
        <p:txBody>
          <a:bodyPr wrap="square" rtlCol="0">
            <a:spAutoFit/>
          </a:bodyPr>
          <a:lstStyle/>
          <a:p>
            <a:r>
              <a:rPr lang="zh-CN" altLang="en-US" sz="2800" b="1" dirty="0"/>
              <a:t>设置系统主任务</a:t>
            </a:r>
          </a:p>
        </p:txBody>
      </p:sp>
      <p:pic>
        <p:nvPicPr>
          <p:cNvPr id="16" name="图片 15"/>
          <p:cNvPicPr>
            <a:picLocks noChangeAspect="1"/>
          </p:cNvPicPr>
          <p:nvPr/>
        </p:nvPicPr>
        <p:blipFill>
          <a:blip r:embed="rId2"/>
          <a:stretch>
            <a:fillRect/>
          </a:stretch>
        </p:blipFill>
        <p:spPr>
          <a:xfrm>
            <a:off x="160020" y="1012190"/>
            <a:ext cx="7091680" cy="3422015"/>
          </a:xfrm>
          <a:prstGeom prst="rect">
            <a:avLst/>
          </a:prstGeom>
        </p:spPr>
      </p:pic>
      <p:sp>
        <p:nvSpPr>
          <p:cNvPr id="14" name="矩形 13"/>
          <p:cNvSpPr/>
          <p:nvPr/>
        </p:nvSpPr>
        <p:spPr>
          <a:xfrm>
            <a:off x="6710680" y="3488690"/>
            <a:ext cx="53721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600">
                <a:sym typeface="+mn-ea"/>
              </a:rPr>
              <a:t>l</a:t>
            </a:r>
            <a:r>
              <a:rPr lang="zh-CN" sz="1600">
                <a:sym typeface="+mn-ea"/>
              </a:rPr>
              <a:t>iteos_a任务默认有32个优先级</a:t>
            </a:r>
            <a:r>
              <a:rPr lang="en-US" altLang="zh-CN" sz="1600">
                <a:sym typeface="+mn-ea"/>
              </a:rPr>
              <a:t>(OS_TASK_PRIORITY_LOWEST的值为31)</a:t>
            </a:r>
            <a:r>
              <a:rPr lang="zh-CN" sz="1600">
                <a:sym typeface="+mn-ea"/>
              </a:rPr>
              <a:t>，0优先级最高，31优先级最低</a:t>
            </a:r>
            <a:r>
              <a:rPr lang="en-US" altLang="zh-CN" sz="1600">
                <a:sym typeface="+mn-ea"/>
              </a:rPr>
              <a:t>;</a:t>
            </a:r>
            <a:endParaRPr lang="zh-CN" sz="1600">
              <a:sym typeface="+mn-ea"/>
            </a:endParaRPr>
          </a:p>
          <a:p>
            <a:pPr algn="l"/>
            <a:r>
              <a:rPr lang="zh-CN" sz="1600">
                <a:sym typeface="+mn-ea"/>
              </a:rPr>
              <a:t>LOSCFG_KERNEL_CORE_NUM变量一般是根据主控芯片，来选择和是数值。</a:t>
            </a:r>
            <a:endParaRPr lang="zh-CN" sz="1600"/>
          </a:p>
        </p:txBody>
      </p:sp>
      <p:sp>
        <p:nvSpPr>
          <p:cNvPr id="10" name="矩形 9"/>
          <p:cNvSpPr/>
          <p:nvPr/>
        </p:nvSpPr>
        <p:spPr>
          <a:xfrm>
            <a:off x="6710045" y="320040"/>
            <a:ext cx="5372735" cy="1379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sz="2000"/>
          </a:p>
          <a:p>
            <a:pPr algn="l"/>
            <a:r>
              <a:rPr lang="zh-CN" sz="1600"/>
              <a:t>在这个函数中，初始化了LOSCFG_KERNEL_CORE_NUM个 LosTaskCB（任务控制块），这个LosTaskCB数组用于记载当前系统中Task的控制信息（Control Block），包括优先级、状态、标志ID、锁的状态等等</a:t>
            </a:r>
            <a:r>
              <a:rPr lang="en-US" altLang="zh-CN" sz="1600"/>
              <a:t>;</a:t>
            </a:r>
            <a:endParaRPr lang="zh-CN" sz="1600"/>
          </a:p>
          <a:p>
            <a:pPr algn="ctr"/>
            <a:endParaRPr lang="zh-CN" sz="1600"/>
          </a:p>
        </p:txBody>
      </p:sp>
      <p:pic>
        <p:nvPicPr>
          <p:cNvPr id="17" name="图片 16"/>
          <p:cNvPicPr>
            <a:picLocks noChangeAspect="1"/>
          </p:cNvPicPr>
          <p:nvPr/>
        </p:nvPicPr>
        <p:blipFill>
          <a:blip r:embed="rId3"/>
          <a:stretch>
            <a:fillRect/>
          </a:stretch>
        </p:blipFill>
        <p:spPr>
          <a:xfrm>
            <a:off x="160020" y="4758690"/>
            <a:ext cx="6357620" cy="1196340"/>
          </a:xfrm>
          <a:prstGeom prst="rect">
            <a:avLst/>
          </a:prstGeom>
        </p:spPr>
      </p:pic>
      <p:sp>
        <p:nvSpPr>
          <p:cNvPr id="18" name="矩形 17"/>
          <p:cNvSpPr/>
          <p:nvPr/>
        </p:nvSpPr>
        <p:spPr>
          <a:xfrm>
            <a:off x="6710045" y="4864100"/>
            <a:ext cx="533527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初始化后的g_mainTask这个任务TCB地址被保存在arm的tpidrprw寄存器中，tpidrprw寄存器被arm设计用于保存当前运行线程的ID值，这里这个寄存器被liteos_a用于保存当前运行线程的TCB地址</a:t>
            </a:r>
          </a:p>
        </p:txBody>
      </p:sp>
      <p:sp>
        <p:nvSpPr>
          <p:cNvPr id="7" name="文本框 6"/>
          <p:cNvSpPr txBox="1"/>
          <p:nvPr/>
        </p:nvSpPr>
        <p:spPr>
          <a:xfrm>
            <a:off x="1042035" y="1824355"/>
            <a:ext cx="3280410" cy="229870"/>
          </a:xfrm>
          <a:prstGeom prst="rect">
            <a:avLst/>
          </a:prstGeom>
          <a:noFill/>
        </p:spPr>
        <p:txBody>
          <a:bodyPr wrap="square" rtlCol="0">
            <a:spAutoFit/>
          </a:bodyPr>
          <a:lstStyle/>
          <a:p>
            <a:r>
              <a:rPr lang="zh-CN" altLang="en-US" sz="900"/>
              <a:t>//遍历cpu所有核心，设置</a:t>
            </a:r>
            <a:r>
              <a:rPr lang="en-US" altLang="zh-CN" sz="900"/>
              <a:t>maintask,</a:t>
            </a:r>
            <a:r>
              <a:rPr lang="zh-CN" altLang="en-US" sz="900"/>
              <a:t>配置相关参数</a:t>
            </a:r>
          </a:p>
        </p:txBody>
      </p:sp>
      <p:sp>
        <p:nvSpPr>
          <p:cNvPr id="8" name="文本框 7"/>
          <p:cNvSpPr txBox="1"/>
          <p:nvPr/>
        </p:nvSpPr>
        <p:spPr>
          <a:xfrm>
            <a:off x="4521835" y="2076450"/>
            <a:ext cx="2122805" cy="229870"/>
          </a:xfrm>
          <a:prstGeom prst="rect">
            <a:avLst/>
          </a:prstGeom>
          <a:noFill/>
        </p:spPr>
        <p:txBody>
          <a:bodyPr wrap="square" rtlCol="0">
            <a:spAutoFit/>
          </a:bodyPr>
          <a:lstStyle/>
          <a:p>
            <a:endParaRPr lang="zh-CN" altLang="en-US" sz="900"/>
          </a:p>
        </p:txBody>
      </p:sp>
      <p:sp>
        <p:nvSpPr>
          <p:cNvPr id="9" name="文本框 8"/>
          <p:cNvSpPr txBox="1"/>
          <p:nvPr/>
        </p:nvSpPr>
        <p:spPr>
          <a:xfrm>
            <a:off x="4905375" y="2265680"/>
            <a:ext cx="2122805" cy="229870"/>
          </a:xfrm>
          <a:prstGeom prst="rect">
            <a:avLst/>
          </a:prstGeom>
          <a:noFill/>
        </p:spPr>
        <p:txBody>
          <a:bodyPr wrap="square" rtlCol="0">
            <a:spAutoFit/>
          </a:bodyPr>
          <a:lstStyle/>
          <a:p>
            <a:r>
              <a:rPr lang="zh-CN" altLang="en-US" sz="900"/>
              <a:t>//初始化当前任务ID都为128</a:t>
            </a:r>
          </a:p>
        </p:txBody>
      </p:sp>
      <p:sp>
        <p:nvSpPr>
          <p:cNvPr id="11" name="文本框 10"/>
          <p:cNvSpPr txBox="1"/>
          <p:nvPr/>
        </p:nvSpPr>
        <p:spPr>
          <a:xfrm>
            <a:off x="4778375" y="2131060"/>
            <a:ext cx="2122805" cy="229870"/>
          </a:xfrm>
          <a:prstGeom prst="rect">
            <a:avLst/>
          </a:prstGeom>
          <a:noFill/>
        </p:spPr>
        <p:txBody>
          <a:bodyPr wrap="square" rtlCol="0">
            <a:spAutoFit/>
          </a:bodyPr>
          <a:lstStyle/>
          <a:p>
            <a:r>
              <a:rPr lang="zh-CN" altLang="en-US" sz="900"/>
              <a:t>//初始化当前任务的状态为unused</a:t>
            </a:r>
          </a:p>
        </p:txBody>
      </p:sp>
      <p:sp>
        <p:nvSpPr>
          <p:cNvPr id="12" name="文本框 11"/>
          <p:cNvSpPr txBox="1"/>
          <p:nvPr/>
        </p:nvSpPr>
        <p:spPr>
          <a:xfrm>
            <a:off x="4864735" y="2421255"/>
            <a:ext cx="2122805" cy="229870"/>
          </a:xfrm>
          <a:prstGeom prst="rect">
            <a:avLst/>
          </a:prstGeom>
          <a:noFill/>
        </p:spPr>
        <p:txBody>
          <a:bodyPr wrap="square" rtlCol="0">
            <a:spAutoFit/>
          </a:bodyPr>
          <a:lstStyle/>
          <a:p>
            <a:r>
              <a:rPr lang="zh-CN" altLang="en-US" sz="900"/>
              <a:t>//初始化当前任务的优先级都为低</a:t>
            </a:r>
          </a:p>
        </p:txBody>
      </p:sp>
      <p:sp>
        <p:nvSpPr>
          <p:cNvPr id="6" name="文本框 5"/>
          <p:cNvSpPr txBox="1"/>
          <p:nvPr/>
        </p:nvSpPr>
        <p:spPr>
          <a:xfrm>
            <a:off x="4006850" y="5574665"/>
            <a:ext cx="2122805" cy="229870"/>
          </a:xfrm>
          <a:prstGeom prst="rect">
            <a:avLst/>
          </a:prstGeom>
          <a:noFill/>
        </p:spPr>
        <p:txBody>
          <a:bodyPr wrap="square" rtlCol="0">
            <a:spAutoFit/>
          </a:bodyPr>
          <a:lstStyle/>
          <a:p>
            <a:r>
              <a:rPr lang="zh-CN" altLang="en-US" sz="900"/>
              <a:t>//将</a:t>
            </a:r>
            <a:r>
              <a:rPr lang="en-US" altLang="zh-CN" sz="900"/>
              <a:t>task</a:t>
            </a:r>
            <a:r>
              <a:rPr lang="zh-CN" altLang="en-US" sz="900"/>
              <a:t>信息写入寄存器</a:t>
            </a:r>
          </a:p>
        </p:txBody>
      </p:sp>
      <p:sp>
        <p:nvSpPr>
          <p:cNvPr id="15" name="文本框 14"/>
          <p:cNvSpPr txBox="1"/>
          <p:nvPr/>
        </p:nvSpPr>
        <p:spPr>
          <a:xfrm>
            <a:off x="2698115" y="1470025"/>
            <a:ext cx="2122805" cy="229870"/>
          </a:xfrm>
          <a:prstGeom prst="rect">
            <a:avLst/>
          </a:prstGeom>
          <a:noFill/>
        </p:spPr>
        <p:txBody>
          <a:bodyPr wrap="square" rtlCol="0">
            <a:spAutoFit/>
          </a:bodyPr>
          <a:lstStyle/>
          <a:p>
            <a:r>
              <a:rPr lang="zh-CN" altLang="en-US" sz="900"/>
              <a:t>//任务名称</a:t>
            </a:r>
          </a:p>
        </p:txBody>
      </p:sp>
      <p:sp>
        <p:nvSpPr>
          <p:cNvPr id="20" name="文本框 19"/>
          <p:cNvSpPr txBox="1"/>
          <p:nvPr/>
        </p:nvSpPr>
        <p:spPr>
          <a:xfrm>
            <a:off x="4105275" y="3884930"/>
            <a:ext cx="2412365" cy="368300"/>
          </a:xfrm>
          <a:prstGeom prst="rect">
            <a:avLst/>
          </a:prstGeom>
          <a:noFill/>
        </p:spPr>
        <p:txBody>
          <a:bodyPr wrap="square" rtlCol="0">
            <a:spAutoFit/>
          </a:bodyPr>
          <a:lstStyle/>
          <a:p>
            <a:r>
              <a:rPr lang="zh-CN" altLang="en-US" sz="900"/>
              <a:t>//初始化任务锁链表,上面挂的是任务已申请到的互斥锁</a:t>
            </a:r>
          </a:p>
        </p:txBody>
      </p:sp>
      <p:sp>
        <p:nvSpPr>
          <p:cNvPr id="13" name="矩形 12"/>
          <p:cNvSpPr/>
          <p:nvPr/>
        </p:nvSpPr>
        <p:spPr>
          <a:xfrm>
            <a:off x="6710680" y="1901190"/>
            <a:ext cx="5372100" cy="1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sym typeface="+mn-ea"/>
              </a:rPr>
              <a:t>每个核都有一个g_mainTask。</a:t>
            </a:r>
            <a:r>
              <a:rPr lang="zh-CN" sz="1600"/>
              <a:t>g_mainTask这个任务控制块用于后面创建内核idle进程时，初始化idle进程的主线程的任务控制块</a:t>
            </a:r>
          </a:p>
        </p:txBody>
      </p:sp>
      <p:cxnSp>
        <p:nvCxnSpPr>
          <p:cNvPr id="19" name="直接箭头连接符 18"/>
          <p:cNvCxnSpPr>
            <a:endCxn id="14" idx="1"/>
          </p:cNvCxnSpPr>
          <p:nvPr/>
        </p:nvCxnSpPr>
        <p:spPr>
          <a:xfrm>
            <a:off x="4629785" y="2567940"/>
            <a:ext cx="2080895" cy="155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18" idx="1"/>
          </p:cNvCxnSpPr>
          <p:nvPr/>
        </p:nvCxnSpPr>
        <p:spPr>
          <a:xfrm flipV="1">
            <a:off x="3978910" y="5499100"/>
            <a:ext cx="2731135" cy="1079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4"/>
          <a:stretch>
            <a:fillRect/>
          </a:stretch>
        </p:blipFill>
        <p:spPr>
          <a:xfrm>
            <a:off x="2433955" y="5936615"/>
            <a:ext cx="4295140" cy="921385"/>
          </a:xfrm>
          <a:prstGeom prst="rect">
            <a:avLst/>
          </a:prstGeom>
        </p:spPr>
      </p:pic>
      <p:sp>
        <p:nvSpPr>
          <p:cNvPr id="24" name="文本占位符 23">
            <a:extLst>
              <a:ext uri="{FF2B5EF4-FFF2-40B4-BE49-F238E27FC236}">
                <a16:creationId xmlns:a16="http://schemas.microsoft.com/office/drawing/2014/main" id="{122FE93B-6AE1-E399-EEAC-4A336592B636}"/>
              </a:ext>
            </a:extLst>
          </p:cNvPr>
          <p:cNvSpPr>
            <a:spLocks noGrp="1"/>
          </p:cNvSpPr>
          <p:nvPr>
            <p:ph type="body" idx="12"/>
          </p:nvPr>
        </p:nvSpPr>
        <p:spPr/>
        <p:txBody>
          <a:bodyPr/>
          <a:lstStyle/>
          <a:p>
            <a:endParaRPr lang="zh-CN" altLang="en-US"/>
          </a:p>
        </p:txBody>
      </p:sp>
      <p:sp>
        <p:nvSpPr>
          <p:cNvPr id="25" name="文本占位符 24">
            <a:extLst>
              <a:ext uri="{FF2B5EF4-FFF2-40B4-BE49-F238E27FC236}">
                <a16:creationId xmlns:a16="http://schemas.microsoft.com/office/drawing/2014/main" id="{65E959B2-2493-C5CD-4474-BF0976CB2D73}"/>
              </a:ext>
            </a:extLst>
          </p:cNvPr>
          <p:cNvSpPr>
            <a:spLocks noGrp="1"/>
          </p:cNvSpPr>
          <p:nvPr>
            <p:ph type="body" idx="14"/>
          </p:nvPr>
        </p:nvSpPr>
        <p:spPr/>
        <p:txBody>
          <a:bodyPr/>
          <a:lstStyle/>
          <a:p>
            <a:endParaRPr lang="zh-CN" altLang="en-US"/>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5760" y="212249"/>
            <a:ext cx="5202004" cy="521970"/>
          </a:xfrm>
          <a:prstGeom prst="rect">
            <a:avLst/>
          </a:prstGeom>
          <a:noFill/>
        </p:spPr>
        <p:txBody>
          <a:bodyPr wrap="square" rtlCol="0">
            <a:spAutoFit/>
          </a:bodyPr>
          <a:lstStyle/>
          <a:p>
            <a:r>
              <a:rPr lang="zh-CN" altLang="en-US" sz="2800" b="1" dirty="0"/>
              <a:t>输出系统信息</a:t>
            </a:r>
          </a:p>
        </p:txBody>
      </p:sp>
      <p:pic>
        <p:nvPicPr>
          <p:cNvPr id="7" name="图片 6"/>
          <p:cNvPicPr>
            <a:picLocks noChangeAspect="1"/>
          </p:cNvPicPr>
          <p:nvPr/>
        </p:nvPicPr>
        <p:blipFill>
          <a:blip r:embed="rId2"/>
          <a:srcRect t="932"/>
          <a:stretch>
            <a:fillRect/>
          </a:stretch>
        </p:blipFill>
        <p:spPr>
          <a:xfrm>
            <a:off x="365760" y="956310"/>
            <a:ext cx="7740650" cy="4568825"/>
          </a:xfrm>
          <a:prstGeom prst="rect">
            <a:avLst/>
          </a:prstGeom>
        </p:spPr>
      </p:pic>
      <p:sp>
        <p:nvSpPr>
          <p:cNvPr id="18" name="矩形 17"/>
          <p:cNvSpPr/>
          <p:nvPr/>
        </p:nvSpPr>
        <p:spPr>
          <a:xfrm>
            <a:off x="6059805" y="2374900"/>
            <a:ext cx="5982335" cy="901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通过HalIrqVersion函数</a:t>
            </a:r>
            <a:r>
              <a:rPr lang="zh-CN" altLang="en-US" sz="1600">
                <a:sym typeface="+mn-ea"/>
              </a:rPr>
              <a:t>获得当前中断控制器的型号，</a:t>
            </a:r>
            <a:r>
              <a:rPr lang="zh-CN" sz="1600"/>
              <a:t>用到的GIC的虚拟地址，要正确设置，否则没有打印信息。</a:t>
            </a:r>
          </a:p>
          <a:p>
            <a:pPr algn="l"/>
            <a:endParaRPr lang="zh-CN" sz="1600"/>
          </a:p>
        </p:txBody>
      </p:sp>
      <p:sp>
        <p:nvSpPr>
          <p:cNvPr id="6" name="文本框 5"/>
          <p:cNvSpPr txBox="1"/>
          <p:nvPr/>
        </p:nvSpPr>
        <p:spPr>
          <a:xfrm>
            <a:off x="4538345" y="4972050"/>
            <a:ext cx="2122805" cy="229870"/>
          </a:xfrm>
          <a:prstGeom prst="rect">
            <a:avLst/>
          </a:prstGeom>
          <a:noFill/>
        </p:spPr>
        <p:txBody>
          <a:bodyPr wrap="square" rtlCol="0">
            <a:spAutoFit/>
          </a:bodyPr>
          <a:lstStyle/>
          <a:p>
            <a:r>
              <a:rPr lang="zh-CN" altLang="en-US" sz="900"/>
              <a:t>//获得当前中断控制器的型号</a:t>
            </a:r>
          </a:p>
        </p:txBody>
      </p:sp>
      <p:sp>
        <p:nvSpPr>
          <p:cNvPr id="8" name="矩形 7"/>
          <p:cNvSpPr/>
          <p:nvPr/>
        </p:nvSpPr>
        <p:spPr>
          <a:xfrm>
            <a:off x="6059805" y="1386840"/>
            <a:ext cx="5982335" cy="757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调用OsSystemInfo输出系统的相关信息，没有操作</a:t>
            </a:r>
          </a:p>
        </p:txBody>
      </p:sp>
      <p:pic>
        <p:nvPicPr>
          <p:cNvPr id="11" name="图片 10"/>
          <p:cNvPicPr>
            <a:picLocks noChangeAspect="1"/>
          </p:cNvPicPr>
          <p:nvPr/>
        </p:nvPicPr>
        <p:blipFill>
          <a:blip r:embed="rId3"/>
          <a:stretch>
            <a:fillRect/>
          </a:stretch>
        </p:blipFill>
        <p:spPr>
          <a:xfrm>
            <a:off x="7929880" y="3848100"/>
            <a:ext cx="4112260" cy="2585085"/>
          </a:xfrm>
          <a:prstGeom prst="rect">
            <a:avLst/>
          </a:prstGeom>
        </p:spPr>
      </p:pic>
      <p:cxnSp>
        <p:nvCxnSpPr>
          <p:cNvPr id="9" name="直接箭头连接符 8"/>
          <p:cNvCxnSpPr>
            <a:endCxn id="18" idx="2"/>
          </p:cNvCxnSpPr>
          <p:nvPr/>
        </p:nvCxnSpPr>
        <p:spPr>
          <a:xfrm flipV="1">
            <a:off x="4131310" y="3276600"/>
            <a:ext cx="4919980" cy="1796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占位符 11">
            <a:extLst>
              <a:ext uri="{FF2B5EF4-FFF2-40B4-BE49-F238E27FC236}">
                <a16:creationId xmlns:a16="http://schemas.microsoft.com/office/drawing/2014/main" id="{EDE3202F-B857-BF02-877E-D8B23DFE0035}"/>
              </a:ext>
            </a:extLst>
          </p:cNvPr>
          <p:cNvSpPr>
            <a:spLocks noGrp="1"/>
          </p:cNvSpPr>
          <p:nvPr>
            <p:ph type="body" idx="12"/>
          </p:nvPr>
        </p:nvSpPr>
        <p:spPr/>
        <p:txBody>
          <a:bodyPr/>
          <a:lstStyle/>
          <a:p>
            <a:endParaRPr lang="zh-CN" altLang="en-US"/>
          </a:p>
        </p:txBody>
      </p:sp>
      <p:sp>
        <p:nvSpPr>
          <p:cNvPr id="13" name="文本占位符 12">
            <a:extLst>
              <a:ext uri="{FF2B5EF4-FFF2-40B4-BE49-F238E27FC236}">
                <a16:creationId xmlns:a16="http://schemas.microsoft.com/office/drawing/2014/main" id="{B8B007F8-9CE3-53BE-B5EA-CBE5EFBA766C}"/>
              </a:ext>
            </a:extLst>
          </p:cNvPr>
          <p:cNvSpPr>
            <a:spLocks noGrp="1"/>
          </p:cNvSpPr>
          <p:nvPr>
            <p:ph type="body" idx="14"/>
          </p:nvPr>
        </p:nvSpPr>
        <p:spPr/>
        <p:txBody>
          <a:bodyPr/>
          <a:lstStyle/>
          <a:p>
            <a:endParaRPr lang="zh-CN" altLang="en-US"/>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0651" y="9518"/>
            <a:ext cx="5202004" cy="521970"/>
          </a:xfrm>
          <a:prstGeom prst="rect">
            <a:avLst/>
          </a:prstGeom>
          <a:noFill/>
        </p:spPr>
        <p:txBody>
          <a:bodyPr wrap="square" rtlCol="0">
            <a:spAutoFit/>
          </a:bodyPr>
          <a:lstStyle/>
          <a:p>
            <a:r>
              <a:rPr lang="en-US" altLang="zh-CN" sz="2800" b="1" dirty="0"/>
              <a:t>Osmain()</a:t>
            </a:r>
          </a:p>
        </p:txBody>
      </p:sp>
      <p:pic>
        <p:nvPicPr>
          <p:cNvPr id="6" name="图片 5"/>
          <p:cNvPicPr>
            <a:picLocks noChangeAspect="1"/>
          </p:cNvPicPr>
          <p:nvPr/>
        </p:nvPicPr>
        <p:blipFill>
          <a:blip r:embed="rId2"/>
          <a:stretch>
            <a:fillRect/>
          </a:stretch>
        </p:blipFill>
        <p:spPr>
          <a:xfrm>
            <a:off x="854710" y="1245870"/>
            <a:ext cx="5961380" cy="5033645"/>
          </a:xfrm>
          <a:prstGeom prst="rect">
            <a:avLst/>
          </a:prstGeom>
        </p:spPr>
      </p:pic>
      <p:pic>
        <p:nvPicPr>
          <p:cNvPr id="8" name="图片 7"/>
          <p:cNvPicPr>
            <a:picLocks noChangeAspect="1"/>
          </p:cNvPicPr>
          <p:nvPr/>
        </p:nvPicPr>
        <p:blipFill>
          <a:blip r:embed="rId3"/>
          <a:stretch>
            <a:fillRect/>
          </a:stretch>
        </p:blipFill>
        <p:spPr>
          <a:xfrm>
            <a:off x="6816090" y="1245870"/>
            <a:ext cx="4458335" cy="5034280"/>
          </a:xfrm>
          <a:prstGeom prst="rect">
            <a:avLst/>
          </a:prstGeom>
        </p:spPr>
      </p:pic>
      <p:sp>
        <p:nvSpPr>
          <p:cNvPr id="9" name="文本占位符 8">
            <a:extLst>
              <a:ext uri="{FF2B5EF4-FFF2-40B4-BE49-F238E27FC236}">
                <a16:creationId xmlns:a16="http://schemas.microsoft.com/office/drawing/2014/main" id="{BD45CE9C-66AB-69A1-D519-EB36EA2A1F24}"/>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DB48A1EA-7254-ECF1-A960-1BCF85E4C390}"/>
              </a:ext>
            </a:extLst>
          </p:cNvPr>
          <p:cNvSpPr>
            <a:spLocks noGrp="1"/>
          </p:cNvSpPr>
          <p:nvPr>
            <p:ph type="body" idx="14"/>
          </p:nvPr>
        </p:nvSpPr>
        <p:spPr/>
        <p:txBody>
          <a:bodyPr/>
          <a:lstStyle/>
          <a:p>
            <a:endParaRPr lang="zh-CN" altLang="en-US"/>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6476" y="183198"/>
            <a:ext cx="5202004" cy="521970"/>
          </a:xfrm>
          <a:prstGeom prst="rect">
            <a:avLst/>
          </a:prstGeom>
          <a:noFill/>
        </p:spPr>
        <p:txBody>
          <a:bodyPr wrap="square" rtlCol="0">
            <a:spAutoFit/>
          </a:bodyPr>
          <a:lstStyle/>
          <a:p>
            <a:r>
              <a:rPr lang="zh-CN" altLang="en-US" sz="2800" b="1" dirty="0"/>
              <a:t>系统</a:t>
            </a:r>
            <a:r>
              <a:rPr lang="en-US" altLang="zh-CN" sz="2800" b="1" dirty="0"/>
              <a:t>tick</a:t>
            </a:r>
            <a:r>
              <a:rPr lang="zh-CN" altLang="en-US" sz="2800" b="1" dirty="0"/>
              <a:t>初始化</a:t>
            </a:r>
          </a:p>
        </p:txBody>
      </p:sp>
      <p:pic>
        <p:nvPicPr>
          <p:cNvPr id="7" name="图片 6"/>
          <p:cNvPicPr>
            <a:picLocks noChangeAspect="1"/>
          </p:cNvPicPr>
          <p:nvPr/>
        </p:nvPicPr>
        <p:blipFill>
          <a:blip r:embed="rId2"/>
          <a:stretch>
            <a:fillRect/>
          </a:stretch>
        </p:blipFill>
        <p:spPr>
          <a:xfrm>
            <a:off x="365760" y="1252220"/>
            <a:ext cx="9286875" cy="2162175"/>
          </a:xfrm>
          <a:prstGeom prst="rect">
            <a:avLst/>
          </a:prstGeom>
        </p:spPr>
      </p:pic>
      <p:sp>
        <p:nvSpPr>
          <p:cNvPr id="18" name="矩形 17"/>
          <p:cNvSpPr/>
          <p:nvPr/>
        </p:nvSpPr>
        <p:spPr>
          <a:xfrm>
            <a:off x="6125210" y="434340"/>
            <a:ext cx="5911215" cy="817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初始化系统的tick值和用于产生tick的定时器的工作时钟频率</a:t>
            </a:r>
          </a:p>
        </p:txBody>
      </p:sp>
      <p:sp>
        <p:nvSpPr>
          <p:cNvPr id="8" name="文本框 7"/>
          <p:cNvSpPr txBox="1"/>
          <p:nvPr/>
        </p:nvSpPr>
        <p:spPr>
          <a:xfrm>
            <a:off x="5025390" y="1824355"/>
            <a:ext cx="4042410" cy="368300"/>
          </a:xfrm>
          <a:prstGeom prst="rect">
            <a:avLst/>
          </a:prstGeom>
          <a:noFill/>
        </p:spPr>
        <p:txBody>
          <a:bodyPr wrap="square" rtlCol="0">
            <a:spAutoFit/>
          </a:bodyPr>
          <a:lstStyle/>
          <a:p>
            <a:r>
              <a:rPr lang="zh-CN" altLang="en-US"/>
              <a:t>//获取系统时钟（</a:t>
            </a:r>
            <a:r>
              <a:rPr lang="en-US" altLang="zh-CN"/>
              <a:t>CPU HZ</a:t>
            </a:r>
            <a:r>
              <a:rPr lang="zh-CN" altLang="en-US"/>
              <a:t>）</a:t>
            </a:r>
          </a:p>
        </p:txBody>
      </p:sp>
      <p:sp>
        <p:nvSpPr>
          <p:cNvPr id="11" name="文本框 10"/>
          <p:cNvSpPr txBox="1"/>
          <p:nvPr/>
        </p:nvSpPr>
        <p:spPr>
          <a:xfrm>
            <a:off x="982980" y="2472690"/>
            <a:ext cx="5562600" cy="368300"/>
          </a:xfrm>
          <a:prstGeom prst="rect">
            <a:avLst/>
          </a:prstGeom>
          <a:noFill/>
        </p:spPr>
        <p:txBody>
          <a:bodyPr wrap="square" rtlCol="0">
            <a:spAutoFit/>
          </a:bodyPr>
          <a:lstStyle/>
          <a:p>
            <a:r>
              <a:rPr lang="zh-CN" altLang="en-US"/>
              <a:t>//获取系统每秒</a:t>
            </a:r>
            <a:r>
              <a:rPr lang="en-US" altLang="zh-CN"/>
              <a:t>tick</a:t>
            </a:r>
            <a:r>
              <a:rPr lang="zh-CN" altLang="en-US"/>
              <a:t>数（节拍数 默认</a:t>
            </a:r>
            <a:r>
              <a:rPr lang="en-US" altLang="zh-CN"/>
              <a:t>100</a:t>
            </a:r>
            <a:r>
              <a:rPr lang="zh-CN" altLang="en-US"/>
              <a:t>）</a:t>
            </a:r>
          </a:p>
        </p:txBody>
      </p:sp>
      <p:sp>
        <p:nvSpPr>
          <p:cNvPr id="12" name="矩形 11"/>
          <p:cNvSpPr/>
          <p:nvPr/>
        </p:nvSpPr>
        <p:spPr>
          <a:xfrm>
            <a:off x="6125210" y="2472690"/>
            <a:ext cx="5911215" cy="1532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时间管理以系统时钟</a:t>
            </a:r>
            <a:r>
              <a:rPr lang="en-US" altLang="zh-CN" sz="1600"/>
              <a:t>g_sysClock</a:t>
            </a:r>
            <a:r>
              <a:rPr lang="zh-CN" altLang="en-US" sz="1600"/>
              <a:t>为基础，给应用程序提供所有和时间有关的任务；</a:t>
            </a:r>
            <a:r>
              <a:rPr lang="en-US" altLang="zh-CN" sz="1600"/>
              <a:t>Cycle(</a:t>
            </a:r>
            <a:r>
              <a:rPr lang="zh-CN" altLang="en-US" sz="1600"/>
              <a:t>周期）是系统最小的计时单位。</a:t>
            </a:r>
            <a:r>
              <a:rPr lang="en-US" altLang="zh-CN" sz="1600"/>
              <a:t>cycle</a:t>
            </a:r>
            <a:r>
              <a:rPr lang="zh-CN" altLang="en-US" sz="1600"/>
              <a:t>的时长由系统主时钟频率决定。</a:t>
            </a:r>
            <a:r>
              <a:rPr lang="en-US" altLang="zh-CN" sz="1600"/>
              <a:t>Tick(</a:t>
            </a:r>
            <a:r>
              <a:rPr lang="zh-CN" altLang="en-US" sz="1600"/>
              <a:t>节拍</a:t>
            </a:r>
            <a:r>
              <a:rPr lang="en-US" altLang="zh-CN" sz="1600"/>
              <a:t>)</a:t>
            </a:r>
            <a:r>
              <a:rPr lang="zh-CN" altLang="en-US" sz="1600"/>
              <a:t>是操作系统的基本时间单位，由用户配置的每秒</a:t>
            </a:r>
            <a:r>
              <a:rPr lang="en-US" altLang="zh-CN" sz="1600"/>
              <a:t>Tick</a:t>
            </a:r>
            <a:r>
              <a:rPr lang="zh-CN" altLang="en-US" sz="1600"/>
              <a:t>数决定；操作系统以</a:t>
            </a:r>
            <a:r>
              <a:rPr lang="en-US" altLang="zh-CN" sz="1600"/>
              <a:t>Tick</a:t>
            </a:r>
            <a:r>
              <a:rPr lang="zh-CN" altLang="en-US" sz="1600"/>
              <a:t>为计时单位，每秒</a:t>
            </a:r>
            <a:r>
              <a:rPr lang="en-US" altLang="zh-CN" sz="1600"/>
              <a:t>tick</a:t>
            </a:r>
            <a:r>
              <a:rPr lang="zh-CN" altLang="en-US" sz="1600"/>
              <a:t>大小很大程度上决定了内核调度的次数</a:t>
            </a:r>
          </a:p>
        </p:txBody>
      </p:sp>
      <p:pic>
        <p:nvPicPr>
          <p:cNvPr id="14" name="图片 13"/>
          <p:cNvPicPr>
            <a:picLocks noChangeAspect="1"/>
          </p:cNvPicPr>
          <p:nvPr/>
        </p:nvPicPr>
        <p:blipFill>
          <a:blip r:embed="rId3"/>
          <a:stretch>
            <a:fillRect/>
          </a:stretch>
        </p:blipFill>
        <p:spPr>
          <a:xfrm>
            <a:off x="366395" y="4004945"/>
            <a:ext cx="9286240" cy="379095"/>
          </a:xfrm>
          <a:prstGeom prst="rect">
            <a:avLst/>
          </a:prstGeom>
        </p:spPr>
      </p:pic>
      <p:pic>
        <p:nvPicPr>
          <p:cNvPr id="15" name="图片 14"/>
          <p:cNvPicPr>
            <a:picLocks noChangeAspect="1"/>
          </p:cNvPicPr>
          <p:nvPr/>
        </p:nvPicPr>
        <p:blipFill>
          <a:blip r:embed="rId4"/>
          <a:stretch>
            <a:fillRect/>
          </a:stretch>
        </p:blipFill>
        <p:spPr>
          <a:xfrm>
            <a:off x="366395" y="5313045"/>
            <a:ext cx="6609715" cy="1003935"/>
          </a:xfrm>
          <a:prstGeom prst="rect">
            <a:avLst/>
          </a:prstGeom>
        </p:spPr>
      </p:pic>
      <p:sp>
        <p:nvSpPr>
          <p:cNvPr id="13" name="矩形 12"/>
          <p:cNvSpPr/>
          <p:nvPr/>
        </p:nvSpPr>
        <p:spPr>
          <a:xfrm>
            <a:off x="6125845" y="4384040"/>
            <a:ext cx="5910580" cy="1015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600"/>
              <a:t>g_sysClock</a:t>
            </a:r>
            <a:r>
              <a:rPr lang="zh-CN" altLang="en-US" sz="1600"/>
              <a:t>表示时钟周期，是</a:t>
            </a:r>
            <a:r>
              <a:rPr lang="en-US" altLang="zh-CN" sz="1600"/>
              <a:t>CPU</a:t>
            </a:r>
            <a:r>
              <a:rPr lang="zh-CN" altLang="en-US" sz="1600"/>
              <a:t>的赫兹，也就是上面说的</a:t>
            </a:r>
            <a:r>
              <a:rPr lang="en-US" altLang="zh-CN" sz="1600"/>
              <a:t>Cycle,</a:t>
            </a:r>
            <a:r>
              <a:rPr lang="zh-CN" altLang="en-US" sz="1600"/>
              <a:t>由硬件晶振的频率决定。</a:t>
            </a:r>
          </a:p>
          <a:p>
            <a:pPr algn="l"/>
            <a:r>
              <a:rPr lang="zh-CN" altLang="en-US" sz="1600"/>
              <a:t>OS_SYS_CLOCK是在文件platform_config.h中定义，表示计时器的频率</a:t>
            </a:r>
          </a:p>
        </p:txBody>
      </p:sp>
      <p:sp>
        <p:nvSpPr>
          <p:cNvPr id="16" name="矩形 15"/>
          <p:cNvSpPr/>
          <p:nvPr/>
        </p:nvSpPr>
        <p:spPr>
          <a:xfrm>
            <a:off x="6126480" y="5625465"/>
            <a:ext cx="5909945" cy="928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LOSCFG_BASE_CORE_TICK_PER_SECOND如果在platform_config.h中没有定义的话，默认值是100，表示系统10ms产生一次tick中断</a:t>
            </a:r>
          </a:p>
        </p:txBody>
      </p:sp>
      <p:sp>
        <p:nvSpPr>
          <p:cNvPr id="10" name="文本占位符 9">
            <a:extLst>
              <a:ext uri="{FF2B5EF4-FFF2-40B4-BE49-F238E27FC236}">
                <a16:creationId xmlns:a16="http://schemas.microsoft.com/office/drawing/2014/main" id="{A75F5861-BC68-5D69-9EC9-3489B65C8E72}"/>
              </a:ext>
            </a:extLst>
          </p:cNvPr>
          <p:cNvSpPr>
            <a:spLocks noGrp="1"/>
          </p:cNvSpPr>
          <p:nvPr>
            <p:ph type="body" idx="14"/>
          </p:nvPr>
        </p:nvSpPr>
        <p:spPr/>
        <p:txBody>
          <a:bodyPr/>
          <a:lstStyle/>
          <a:p>
            <a:endParaRPr lang="zh-CN" altLang="en-US"/>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8563" y="171449"/>
            <a:ext cx="5202004" cy="521970"/>
          </a:xfrm>
          <a:prstGeom prst="rect">
            <a:avLst/>
          </a:prstGeom>
          <a:noFill/>
        </p:spPr>
        <p:txBody>
          <a:bodyPr wrap="square" rtlCol="0">
            <a:spAutoFit/>
          </a:bodyPr>
          <a:lstStyle/>
          <a:p>
            <a:r>
              <a:rPr lang="zh-CN" altLang="en-US" sz="2800" b="1" dirty="0"/>
              <a:t>初始化</a:t>
            </a:r>
            <a:r>
              <a:rPr lang="en-US" altLang="zh-CN" sz="2800" b="1" dirty="0"/>
              <a:t>tick</a:t>
            </a:r>
            <a:r>
              <a:rPr lang="zh-CN" altLang="en-US" sz="2800" b="1" dirty="0"/>
              <a:t>硬件定时器</a:t>
            </a:r>
          </a:p>
        </p:txBody>
      </p:sp>
      <p:sp>
        <p:nvSpPr>
          <p:cNvPr id="18" name="矩形 17"/>
          <p:cNvSpPr/>
          <p:nvPr/>
        </p:nvSpPr>
        <p:spPr>
          <a:xfrm>
            <a:off x="365125" y="2952115"/>
            <a:ext cx="5835650" cy="386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400"/>
              <a:t>在函数OsTickInit中，通过调用HalClockInit函数初始化硬件定时器</a:t>
            </a:r>
          </a:p>
        </p:txBody>
      </p:sp>
      <p:sp>
        <p:nvSpPr>
          <p:cNvPr id="19" name="矩形 18"/>
          <p:cNvSpPr/>
          <p:nvPr/>
        </p:nvSpPr>
        <p:spPr>
          <a:xfrm>
            <a:off x="365125" y="956310"/>
            <a:ext cx="5835015" cy="408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400"/>
              <a:t>初始化时间配置。该函数调用上文配置的系统时钟和每秒的tick数。</a:t>
            </a:r>
          </a:p>
        </p:txBody>
      </p:sp>
      <p:pic>
        <p:nvPicPr>
          <p:cNvPr id="7" name="图片 6"/>
          <p:cNvPicPr>
            <a:picLocks noChangeAspect="1"/>
          </p:cNvPicPr>
          <p:nvPr/>
        </p:nvPicPr>
        <p:blipFill>
          <a:blip r:embed="rId2"/>
          <a:stretch>
            <a:fillRect/>
          </a:stretch>
        </p:blipFill>
        <p:spPr>
          <a:xfrm>
            <a:off x="365125" y="1365250"/>
            <a:ext cx="5835015" cy="1539240"/>
          </a:xfrm>
          <a:prstGeom prst="rect">
            <a:avLst/>
          </a:prstGeom>
        </p:spPr>
      </p:pic>
      <p:sp>
        <p:nvSpPr>
          <p:cNvPr id="8" name="矩形 7"/>
          <p:cNvSpPr/>
          <p:nvPr/>
        </p:nvSpPr>
        <p:spPr>
          <a:xfrm>
            <a:off x="6915150" y="153035"/>
            <a:ext cx="4933950" cy="1482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400"/>
              <a:t>在arm体系架构中，有两类定时器是芯片厂商必须实现的，一个是私有定时器，这个是每个cpu核私有的定时器，只有本cpu核可以访问；另一个是全局定时器，这是在cpu核之外的，所有核都可以访问。另外每个SOC厂商可能还会使用第三方定时器，这样在整个SOC系统中，就会有3种定时器，一般使用全局定时器或者第三方定时器作为系统tick定时器。</a:t>
            </a:r>
          </a:p>
        </p:txBody>
      </p:sp>
      <p:sp>
        <p:nvSpPr>
          <p:cNvPr id="9" name="矩形 8"/>
          <p:cNvSpPr/>
          <p:nvPr/>
        </p:nvSpPr>
        <p:spPr>
          <a:xfrm>
            <a:off x="365760" y="4876800"/>
            <a:ext cx="5834380" cy="697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400"/>
              <a:t>使用LOS_HwiCreate()为中断号M_INT_NUM创建一个中断，每一个Tick中断发生时，都会调用中断处理程序OsTickHandler()</a:t>
            </a:r>
          </a:p>
        </p:txBody>
      </p:sp>
      <p:pic>
        <p:nvPicPr>
          <p:cNvPr id="10" name="图片 9"/>
          <p:cNvPicPr>
            <a:picLocks noChangeAspect="1"/>
          </p:cNvPicPr>
          <p:nvPr/>
        </p:nvPicPr>
        <p:blipFill>
          <a:blip r:embed="rId3"/>
          <a:stretch>
            <a:fillRect/>
          </a:stretch>
        </p:blipFill>
        <p:spPr>
          <a:xfrm>
            <a:off x="6309995" y="1635760"/>
            <a:ext cx="5582285" cy="4719955"/>
          </a:xfrm>
          <a:prstGeom prst="rect">
            <a:avLst/>
          </a:prstGeom>
        </p:spPr>
      </p:pic>
      <p:sp>
        <p:nvSpPr>
          <p:cNvPr id="13" name="文本框 12"/>
          <p:cNvSpPr txBox="1"/>
          <p:nvPr/>
        </p:nvSpPr>
        <p:spPr>
          <a:xfrm>
            <a:off x="8592185" y="2517140"/>
            <a:ext cx="3131820" cy="229870"/>
          </a:xfrm>
          <a:prstGeom prst="rect">
            <a:avLst/>
          </a:prstGeom>
          <a:noFill/>
        </p:spPr>
        <p:txBody>
          <a:bodyPr wrap="square" rtlCol="0">
            <a:spAutoFit/>
          </a:bodyPr>
          <a:lstStyle/>
          <a:p>
            <a:r>
              <a:rPr lang="zh-CN" altLang="en-US" sz="900"/>
              <a:t>//</a:t>
            </a:r>
            <a:r>
              <a:rPr lang="zh-CN" sz="900">
                <a:sym typeface="+mn-ea"/>
              </a:rPr>
              <a:t>更新全局数组全局数组g_tickCount每个核的tick数据</a:t>
            </a:r>
            <a:endParaRPr lang="zh-CN" altLang="en-US" sz="900"/>
          </a:p>
        </p:txBody>
      </p:sp>
      <p:sp>
        <p:nvSpPr>
          <p:cNvPr id="14" name="文本框 13"/>
          <p:cNvSpPr txBox="1"/>
          <p:nvPr/>
        </p:nvSpPr>
        <p:spPr>
          <a:xfrm>
            <a:off x="7578090" y="5790565"/>
            <a:ext cx="3804285" cy="229870"/>
          </a:xfrm>
          <a:prstGeom prst="rect">
            <a:avLst/>
          </a:prstGeom>
          <a:noFill/>
        </p:spPr>
        <p:txBody>
          <a:bodyPr wrap="square" rtlCol="0">
            <a:spAutoFit/>
          </a:bodyPr>
          <a:lstStyle/>
          <a:p>
            <a:r>
              <a:rPr lang="zh-CN" altLang="en-US" sz="900"/>
              <a:t>//</a:t>
            </a:r>
            <a:r>
              <a:rPr lang="zh-CN" sz="900">
                <a:sym typeface="+mn-ea"/>
              </a:rPr>
              <a:t>如果支持定时器特性，会检查定时器排序链表中的定时器是否超时</a:t>
            </a:r>
            <a:endParaRPr lang="zh-CN" altLang="en-US" sz="900"/>
          </a:p>
        </p:txBody>
      </p:sp>
      <p:sp>
        <p:nvSpPr>
          <p:cNvPr id="15" name="文本框 14"/>
          <p:cNvSpPr txBox="1"/>
          <p:nvPr/>
        </p:nvSpPr>
        <p:spPr>
          <a:xfrm>
            <a:off x="6309995" y="5414010"/>
            <a:ext cx="3131820" cy="229870"/>
          </a:xfrm>
          <a:prstGeom prst="rect">
            <a:avLst/>
          </a:prstGeom>
          <a:noFill/>
        </p:spPr>
        <p:txBody>
          <a:bodyPr wrap="square" rtlCol="0">
            <a:spAutoFit/>
          </a:bodyPr>
          <a:lstStyle/>
          <a:p>
            <a:r>
              <a:rPr lang="zh-CN" altLang="en-US" sz="900"/>
              <a:t>//</a:t>
            </a:r>
            <a:r>
              <a:rPr lang="zh-CN" sz="900">
                <a:sym typeface="+mn-ea"/>
              </a:rPr>
              <a:t>遍历任务的排序链表，检查是否有超时的任务</a:t>
            </a:r>
            <a:endParaRPr lang="zh-CN" altLang="en-US" sz="900"/>
          </a:p>
        </p:txBody>
      </p:sp>
      <p:sp>
        <p:nvSpPr>
          <p:cNvPr id="16" name="文本框 15"/>
          <p:cNvSpPr txBox="1"/>
          <p:nvPr/>
        </p:nvSpPr>
        <p:spPr>
          <a:xfrm>
            <a:off x="9017000" y="3234690"/>
            <a:ext cx="3131820" cy="229870"/>
          </a:xfrm>
          <a:prstGeom prst="rect">
            <a:avLst/>
          </a:prstGeom>
          <a:noFill/>
        </p:spPr>
        <p:txBody>
          <a:bodyPr wrap="square" rtlCol="0">
            <a:spAutoFit/>
          </a:bodyPr>
          <a:lstStyle/>
          <a:p>
            <a:r>
              <a:rPr lang="zh-CN" altLang="en-US" sz="900"/>
              <a:t>//</a:t>
            </a:r>
            <a:r>
              <a:rPr lang="zh-CN" sz="900">
                <a:sym typeface="+mn-ea"/>
              </a:rPr>
              <a:t>和tickless特性相关</a:t>
            </a:r>
            <a:endParaRPr lang="zh-CN" altLang="en-US" sz="900"/>
          </a:p>
        </p:txBody>
      </p:sp>
      <p:pic>
        <p:nvPicPr>
          <p:cNvPr id="11" name="图片 10"/>
          <p:cNvPicPr>
            <a:picLocks noChangeAspect="1"/>
          </p:cNvPicPr>
          <p:nvPr/>
        </p:nvPicPr>
        <p:blipFill>
          <a:blip r:embed="rId4"/>
          <a:stretch>
            <a:fillRect/>
          </a:stretch>
        </p:blipFill>
        <p:spPr>
          <a:xfrm>
            <a:off x="365125" y="3338195"/>
            <a:ext cx="5835015" cy="1468755"/>
          </a:xfrm>
          <a:prstGeom prst="rect">
            <a:avLst/>
          </a:prstGeom>
        </p:spPr>
      </p:pic>
      <p:cxnSp>
        <p:nvCxnSpPr>
          <p:cNvPr id="12" name="直接箭头连接符 11"/>
          <p:cNvCxnSpPr/>
          <p:nvPr/>
        </p:nvCxnSpPr>
        <p:spPr>
          <a:xfrm>
            <a:off x="1115695" y="2454275"/>
            <a:ext cx="878840" cy="1047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253865" y="1888490"/>
            <a:ext cx="3810000" cy="2254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占位符 19">
            <a:extLst>
              <a:ext uri="{FF2B5EF4-FFF2-40B4-BE49-F238E27FC236}">
                <a16:creationId xmlns:a16="http://schemas.microsoft.com/office/drawing/2014/main" id="{4B6EB1C0-21CC-AE31-38F5-ABF1E9E0F0A9}"/>
              </a:ext>
            </a:extLst>
          </p:cNvPr>
          <p:cNvSpPr>
            <a:spLocks noGrp="1"/>
          </p:cNvSpPr>
          <p:nvPr>
            <p:ph type="body" idx="12"/>
          </p:nvPr>
        </p:nvSpPr>
        <p:spPr/>
        <p:txBody>
          <a:bodyPr/>
          <a:lstStyle/>
          <a:p>
            <a:endParaRPr lang="zh-CN" altLang="en-US"/>
          </a:p>
        </p:txBody>
      </p:sp>
      <p:sp>
        <p:nvSpPr>
          <p:cNvPr id="21" name="文本占位符 20">
            <a:extLst>
              <a:ext uri="{FF2B5EF4-FFF2-40B4-BE49-F238E27FC236}">
                <a16:creationId xmlns:a16="http://schemas.microsoft.com/office/drawing/2014/main" id="{BAB5FAE4-CDEB-34FA-80E0-B19FD2749337}"/>
              </a:ext>
            </a:extLst>
          </p:cNvPr>
          <p:cNvSpPr>
            <a:spLocks noGrp="1"/>
          </p:cNvSpPr>
          <p:nvPr>
            <p:ph type="body" idx="14"/>
          </p:nvPr>
        </p:nvSpPr>
        <p:spPr/>
        <p:txBody>
          <a:bodyPr/>
          <a:lstStyle/>
          <a:p>
            <a:endParaRPr lang="zh-CN" alt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7361555" y="5953760"/>
            <a:ext cx="4673600" cy="577850"/>
          </a:xfrm>
          <a:prstGeom prst="rect">
            <a:avLst/>
          </a:prstGeom>
        </p:spPr>
      </p:pic>
      <p:pic>
        <p:nvPicPr>
          <p:cNvPr id="9" name="图片 8"/>
          <p:cNvPicPr>
            <a:picLocks noChangeAspect="1"/>
          </p:cNvPicPr>
          <p:nvPr/>
        </p:nvPicPr>
        <p:blipFill>
          <a:blip r:embed="rId3"/>
          <a:stretch>
            <a:fillRect/>
          </a:stretch>
        </p:blipFill>
        <p:spPr>
          <a:xfrm>
            <a:off x="7362190" y="1824355"/>
            <a:ext cx="4672965" cy="4246245"/>
          </a:xfrm>
          <a:prstGeom prst="rect">
            <a:avLst/>
          </a:prstGeom>
        </p:spPr>
      </p:pic>
      <p:sp>
        <p:nvSpPr>
          <p:cNvPr id="5" name="文本框 4"/>
          <p:cNvSpPr txBox="1"/>
          <p:nvPr/>
        </p:nvSpPr>
        <p:spPr>
          <a:xfrm>
            <a:off x="218503" y="120326"/>
            <a:ext cx="5202004" cy="521970"/>
          </a:xfrm>
          <a:prstGeom prst="rect">
            <a:avLst/>
          </a:prstGeom>
          <a:noFill/>
        </p:spPr>
        <p:txBody>
          <a:bodyPr wrap="square" rtlCol="0">
            <a:spAutoFit/>
          </a:bodyPr>
          <a:lstStyle/>
          <a:p>
            <a:r>
              <a:rPr lang="zh-CN" altLang="en-US" sz="2800" b="1" dirty="0"/>
              <a:t>中断初始化</a:t>
            </a:r>
          </a:p>
        </p:txBody>
      </p:sp>
      <p:pic>
        <p:nvPicPr>
          <p:cNvPr id="6" name="图片 5"/>
          <p:cNvPicPr>
            <a:picLocks noChangeAspect="1"/>
          </p:cNvPicPr>
          <p:nvPr/>
        </p:nvPicPr>
        <p:blipFill>
          <a:blip r:embed="rId4"/>
          <a:stretch>
            <a:fillRect/>
          </a:stretch>
        </p:blipFill>
        <p:spPr>
          <a:xfrm>
            <a:off x="306705" y="1506855"/>
            <a:ext cx="6959600" cy="2123440"/>
          </a:xfrm>
          <a:prstGeom prst="rect">
            <a:avLst/>
          </a:prstGeom>
        </p:spPr>
      </p:pic>
      <p:sp>
        <p:nvSpPr>
          <p:cNvPr id="18" name="矩形 17"/>
          <p:cNvSpPr/>
          <p:nvPr/>
        </p:nvSpPr>
        <p:spPr>
          <a:xfrm>
            <a:off x="306070" y="956310"/>
            <a:ext cx="6960235" cy="513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调用OsHwiInit初始化内核中断管理结构和硬件中断控制器</a:t>
            </a:r>
          </a:p>
        </p:txBody>
      </p:sp>
      <p:sp>
        <p:nvSpPr>
          <p:cNvPr id="19" name="矩形 18"/>
          <p:cNvSpPr/>
          <p:nvPr/>
        </p:nvSpPr>
        <p:spPr>
          <a:xfrm>
            <a:off x="306070" y="3712210"/>
            <a:ext cx="6959600" cy="1599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OS_HWI_MAX_NUM的默认值为128，可见liteos_a默认最大可用的中断数是128个；</a:t>
            </a:r>
          </a:p>
          <a:p>
            <a:pPr algn="l"/>
            <a:r>
              <a:rPr lang="zh-CN" sz="1600"/>
              <a:t>内核使用g_hwiForm数组来保存每个中断号对应的中断处理函数的地址，这样在发生中断时，可以根据中断号从数组中找到对应的中断处理函数。</a:t>
            </a:r>
          </a:p>
        </p:txBody>
      </p:sp>
      <p:sp>
        <p:nvSpPr>
          <p:cNvPr id="21" name="矩形 20"/>
          <p:cNvSpPr/>
          <p:nvPr/>
        </p:nvSpPr>
        <p:spPr>
          <a:xfrm>
            <a:off x="7362190" y="1310640"/>
            <a:ext cx="4672965" cy="513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调用HalIrqInit函数来初始化硬件中断控制器</a:t>
            </a:r>
          </a:p>
        </p:txBody>
      </p:sp>
      <p:sp>
        <p:nvSpPr>
          <p:cNvPr id="23" name="文本框 22"/>
          <p:cNvSpPr txBox="1"/>
          <p:nvPr/>
        </p:nvSpPr>
        <p:spPr>
          <a:xfrm>
            <a:off x="9824085" y="2814320"/>
            <a:ext cx="2122805" cy="213995"/>
          </a:xfrm>
          <a:prstGeom prst="rect">
            <a:avLst/>
          </a:prstGeom>
          <a:noFill/>
        </p:spPr>
        <p:txBody>
          <a:bodyPr wrap="square" rtlCol="0">
            <a:spAutoFit/>
          </a:bodyPr>
          <a:lstStyle/>
          <a:p>
            <a:r>
              <a:rPr lang="zh-CN" altLang="en-US" sz="800"/>
              <a:t>/</a:t>
            </a:r>
            <a:r>
              <a:rPr lang="en-US" altLang="zh-CN" sz="800"/>
              <a:t>/</a:t>
            </a:r>
            <a:r>
              <a:rPr lang="zh-CN" altLang="en-US" sz="800"/>
              <a:t>将外部中断设置为</a:t>
            </a:r>
            <a:r>
              <a:rPr lang="en-US" altLang="zh-CN" sz="800"/>
              <a:t>CPU 0</a:t>
            </a:r>
          </a:p>
        </p:txBody>
      </p:sp>
      <p:sp>
        <p:nvSpPr>
          <p:cNvPr id="25" name="文本框 24"/>
          <p:cNvSpPr txBox="1"/>
          <p:nvPr/>
        </p:nvSpPr>
        <p:spPr>
          <a:xfrm>
            <a:off x="9382760" y="4005580"/>
            <a:ext cx="2122805" cy="213995"/>
          </a:xfrm>
          <a:prstGeom prst="rect">
            <a:avLst/>
          </a:prstGeom>
          <a:noFill/>
        </p:spPr>
        <p:txBody>
          <a:bodyPr wrap="square" rtlCol="0">
            <a:spAutoFit/>
          </a:bodyPr>
          <a:lstStyle/>
          <a:p>
            <a:r>
              <a:rPr lang="zh-CN" altLang="en-US" sz="800"/>
              <a:t>//禁用所有中断</a:t>
            </a:r>
          </a:p>
        </p:txBody>
      </p:sp>
      <p:sp>
        <p:nvSpPr>
          <p:cNvPr id="26" name="文本框 25"/>
          <p:cNvSpPr txBox="1"/>
          <p:nvPr/>
        </p:nvSpPr>
        <p:spPr>
          <a:xfrm>
            <a:off x="8790305" y="4598035"/>
            <a:ext cx="2122805" cy="213995"/>
          </a:xfrm>
          <a:prstGeom prst="rect">
            <a:avLst/>
          </a:prstGeom>
          <a:noFill/>
        </p:spPr>
        <p:txBody>
          <a:bodyPr wrap="square" rtlCol="0">
            <a:spAutoFit/>
          </a:bodyPr>
          <a:lstStyle/>
          <a:p>
            <a:r>
              <a:rPr lang="zh-CN" altLang="en-US" sz="800"/>
              <a:t>//初始化当前</a:t>
            </a:r>
            <a:r>
              <a:rPr lang="en-US" altLang="zh-CN" sz="800"/>
              <a:t>CPU</a:t>
            </a:r>
            <a:r>
              <a:rPr lang="zh-CN" altLang="en-US" sz="800"/>
              <a:t>中断信息</a:t>
            </a:r>
          </a:p>
        </p:txBody>
      </p:sp>
      <p:sp>
        <p:nvSpPr>
          <p:cNvPr id="27" name="文本框 26"/>
          <p:cNvSpPr txBox="1"/>
          <p:nvPr/>
        </p:nvSpPr>
        <p:spPr>
          <a:xfrm>
            <a:off x="9994265" y="5311775"/>
            <a:ext cx="2348230" cy="213995"/>
          </a:xfrm>
          <a:prstGeom prst="rect">
            <a:avLst/>
          </a:prstGeom>
          <a:noFill/>
        </p:spPr>
        <p:txBody>
          <a:bodyPr wrap="square" rtlCol="0">
            <a:spAutoFit/>
          </a:bodyPr>
          <a:lstStyle/>
          <a:p>
            <a:r>
              <a:rPr lang="en-US" altLang="zh-CN" sz="800"/>
              <a:t>//</a:t>
            </a:r>
            <a:r>
              <a:rPr lang="zh-CN" altLang="en-US" sz="800"/>
              <a:t>注册核间中断</a:t>
            </a:r>
          </a:p>
        </p:txBody>
      </p:sp>
      <p:sp>
        <p:nvSpPr>
          <p:cNvPr id="28" name="文本框 27"/>
          <p:cNvSpPr txBox="1"/>
          <p:nvPr/>
        </p:nvSpPr>
        <p:spPr>
          <a:xfrm>
            <a:off x="7533005" y="2110105"/>
            <a:ext cx="3379470" cy="229870"/>
          </a:xfrm>
          <a:prstGeom prst="rect">
            <a:avLst/>
          </a:prstGeom>
          <a:noFill/>
        </p:spPr>
        <p:txBody>
          <a:bodyPr wrap="square" rtlCol="0">
            <a:spAutoFit/>
          </a:bodyPr>
          <a:lstStyle/>
          <a:p>
            <a:r>
              <a:rPr lang="zh-CN" altLang="en-US" sz="900"/>
              <a:t>//设置外部中断为电平触发，低电平有效</a:t>
            </a:r>
          </a:p>
        </p:txBody>
      </p:sp>
      <p:sp>
        <p:nvSpPr>
          <p:cNvPr id="29" name="文本框 28"/>
          <p:cNvSpPr txBox="1"/>
          <p:nvPr/>
        </p:nvSpPr>
        <p:spPr>
          <a:xfrm>
            <a:off x="9754870" y="3400425"/>
            <a:ext cx="2122805" cy="213995"/>
          </a:xfrm>
          <a:prstGeom prst="rect">
            <a:avLst/>
          </a:prstGeom>
          <a:noFill/>
        </p:spPr>
        <p:txBody>
          <a:bodyPr wrap="square" rtlCol="0">
            <a:spAutoFit/>
          </a:bodyPr>
          <a:lstStyle/>
          <a:p>
            <a:r>
              <a:rPr lang="zh-CN" altLang="en-US" sz="800"/>
              <a:t>//设置所有中断的优先级</a:t>
            </a:r>
          </a:p>
        </p:txBody>
      </p:sp>
      <p:sp>
        <p:nvSpPr>
          <p:cNvPr id="13" name="文本框 12"/>
          <p:cNvSpPr txBox="1"/>
          <p:nvPr/>
        </p:nvSpPr>
        <p:spPr>
          <a:xfrm>
            <a:off x="3051175" y="1506855"/>
            <a:ext cx="3131820" cy="229870"/>
          </a:xfrm>
          <a:prstGeom prst="rect">
            <a:avLst/>
          </a:prstGeom>
          <a:noFill/>
        </p:spPr>
        <p:txBody>
          <a:bodyPr wrap="square" rtlCol="0">
            <a:spAutoFit/>
          </a:bodyPr>
          <a:lstStyle/>
          <a:p>
            <a:r>
              <a:rPr lang="zh-CN" altLang="en-US" sz="900"/>
              <a:t>//</a:t>
            </a:r>
            <a:r>
              <a:rPr lang="zh-CN" sz="900">
                <a:sym typeface="+mn-ea"/>
              </a:rPr>
              <a:t>硬件中断初始化</a:t>
            </a:r>
          </a:p>
        </p:txBody>
      </p:sp>
      <p:sp>
        <p:nvSpPr>
          <p:cNvPr id="8" name="文本框 7"/>
          <p:cNvSpPr txBox="1"/>
          <p:nvPr/>
        </p:nvSpPr>
        <p:spPr>
          <a:xfrm>
            <a:off x="478790" y="1880235"/>
            <a:ext cx="3131820" cy="229870"/>
          </a:xfrm>
          <a:prstGeom prst="rect">
            <a:avLst/>
          </a:prstGeom>
          <a:noFill/>
        </p:spPr>
        <p:txBody>
          <a:bodyPr wrap="square" rtlCol="0">
            <a:spAutoFit/>
          </a:bodyPr>
          <a:lstStyle/>
          <a:p>
            <a:r>
              <a:rPr lang="zh-CN" altLang="en-US" sz="900"/>
              <a:t>//</a:t>
            </a:r>
            <a:r>
              <a:rPr lang="zh-CN" sz="900">
                <a:sym typeface="+mn-ea"/>
              </a:rPr>
              <a:t>初始化中断向量表,默认128个中断</a:t>
            </a:r>
          </a:p>
        </p:txBody>
      </p:sp>
      <p:sp>
        <p:nvSpPr>
          <p:cNvPr id="11" name="文本框 10"/>
          <p:cNvSpPr txBox="1"/>
          <p:nvPr/>
        </p:nvSpPr>
        <p:spPr>
          <a:xfrm>
            <a:off x="9161145" y="4933950"/>
            <a:ext cx="2122805" cy="213995"/>
          </a:xfrm>
          <a:prstGeom prst="rect">
            <a:avLst/>
          </a:prstGeom>
          <a:noFill/>
        </p:spPr>
        <p:txBody>
          <a:bodyPr wrap="square" rtlCol="0">
            <a:spAutoFit/>
          </a:bodyPr>
          <a:lstStyle/>
          <a:p>
            <a:r>
              <a:rPr sz="800"/>
              <a:t>//使能中断分发寄存器</a:t>
            </a:r>
          </a:p>
        </p:txBody>
      </p:sp>
      <p:sp>
        <p:nvSpPr>
          <p:cNvPr id="12" name="文本框 11"/>
          <p:cNvSpPr txBox="1"/>
          <p:nvPr/>
        </p:nvSpPr>
        <p:spPr>
          <a:xfrm>
            <a:off x="9161145" y="5187950"/>
            <a:ext cx="2122805" cy="213995"/>
          </a:xfrm>
          <a:prstGeom prst="rect">
            <a:avLst/>
          </a:prstGeom>
          <a:noFill/>
        </p:spPr>
        <p:txBody>
          <a:bodyPr wrap="square" rtlCol="0">
            <a:spAutoFit/>
          </a:bodyPr>
          <a:lstStyle/>
          <a:p>
            <a:r>
              <a:rPr lang="zh-CN" altLang="en-US" sz="800"/>
              <a:t>//</a:t>
            </a:r>
            <a:r>
              <a:rPr sz="800"/>
              <a:t>多核情况下会出现CPU核间的通讯</a:t>
            </a:r>
          </a:p>
        </p:txBody>
      </p:sp>
      <p:sp>
        <p:nvSpPr>
          <p:cNvPr id="14" name="文本框 13"/>
          <p:cNvSpPr txBox="1"/>
          <p:nvPr/>
        </p:nvSpPr>
        <p:spPr>
          <a:xfrm>
            <a:off x="7475220" y="6246495"/>
            <a:ext cx="2122805" cy="213995"/>
          </a:xfrm>
          <a:prstGeom prst="rect">
            <a:avLst/>
          </a:prstGeom>
          <a:noFill/>
        </p:spPr>
        <p:txBody>
          <a:bodyPr wrap="square" rtlCol="0">
            <a:spAutoFit/>
          </a:bodyPr>
          <a:lstStyle/>
          <a:p>
            <a:r>
              <a:rPr sz="800"/>
              <a:t>//由某CPU去暂停其他CPU的工作</a:t>
            </a:r>
          </a:p>
        </p:txBody>
      </p:sp>
      <p:sp>
        <p:nvSpPr>
          <p:cNvPr id="15" name="文本框 14"/>
          <p:cNvSpPr txBox="1"/>
          <p:nvPr/>
        </p:nvSpPr>
        <p:spPr>
          <a:xfrm>
            <a:off x="7475220" y="5953760"/>
            <a:ext cx="2122805" cy="213995"/>
          </a:xfrm>
          <a:prstGeom prst="rect">
            <a:avLst/>
          </a:prstGeom>
          <a:noFill/>
        </p:spPr>
        <p:txBody>
          <a:bodyPr wrap="square" rtlCol="0">
            <a:spAutoFit/>
          </a:bodyPr>
          <a:lstStyle/>
          <a:p>
            <a:r>
              <a:rPr sz="800"/>
              <a:t>//由某CPU去唤醒其他CPU继续工作</a:t>
            </a:r>
          </a:p>
        </p:txBody>
      </p:sp>
      <p:sp>
        <p:nvSpPr>
          <p:cNvPr id="16" name="文本框 15"/>
          <p:cNvSpPr txBox="1"/>
          <p:nvPr/>
        </p:nvSpPr>
        <p:spPr>
          <a:xfrm>
            <a:off x="7475220" y="6108065"/>
            <a:ext cx="2122805" cy="213995"/>
          </a:xfrm>
          <a:prstGeom prst="rect">
            <a:avLst/>
          </a:prstGeom>
          <a:noFill/>
        </p:spPr>
        <p:txBody>
          <a:bodyPr wrap="square" rtlCol="0">
            <a:spAutoFit/>
          </a:bodyPr>
          <a:lstStyle/>
          <a:p>
            <a:r>
              <a:rPr sz="800"/>
              <a:t>//由某CPU发起对其他CPU的调度</a:t>
            </a:r>
          </a:p>
        </p:txBody>
      </p:sp>
      <p:cxnSp>
        <p:nvCxnSpPr>
          <p:cNvPr id="20" name="直接箭头连接符 19"/>
          <p:cNvCxnSpPr/>
          <p:nvPr/>
        </p:nvCxnSpPr>
        <p:spPr>
          <a:xfrm flipV="1">
            <a:off x="1177925" y="2005330"/>
            <a:ext cx="6602095" cy="14052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文本占位符 9">
            <a:extLst>
              <a:ext uri="{FF2B5EF4-FFF2-40B4-BE49-F238E27FC236}">
                <a16:creationId xmlns:a16="http://schemas.microsoft.com/office/drawing/2014/main" id="{057AFFB7-5DF4-21B2-9703-1FB6C931E076}"/>
              </a:ext>
            </a:extLst>
          </p:cNvPr>
          <p:cNvSpPr>
            <a:spLocks noGrp="1"/>
          </p:cNvSpPr>
          <p:nvPr>
            <p:ph type="body" idx="12"/>
          </p:nvPr>
        </p:nvSpPr>
        <p:spPr/>
        <p:txBody>
          <a:bodyPr/>
          <a:lstStyle/>
          <a:p>
            <a:endParaRPr lang="zh-CN" altLang="en-US"/>
          </a:p>
        </p:txBody>
      </p:sp>
      <p:sp>
        <p:nvSpPr>
          <p:cNvPr id="22" name="文本占位符 21">
            <a:extLst>
              <a:ext uri="{FF2B5EF4-FFF2-40B4-BE49-F238E27FC236}">
                <a16:creationId xmlns:a16="http://schemas.microsoft.com/office/drawing/2014/main" id="{4682A7BC-D402-6198-EF92-173FEA41BDBE}"/>
              </a:ext>
            </a:extLst>
          </p:cNvPr>
          <p:cNvSpPr>
            <a:spLocks noGrp="1"/>
          </p:cNvSpPr>
          <p:nvPr>
            <p:ph type="body" idx="14"/>
          </p:nvPr>
        </p:nvSpPr>
        <p:spPr/>
        <p:txBody>
          <a:bodyPr/>
          <a:lstStyle/>
          <a:p>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3168" y="177165"/>
            <a:ext cx="5202004" cy="521970"/>
          </a:xfrm>
          <a:prstGeom prst="rect">
            <a:avLst/>
          </a:prstGeom>
          <a:noFill/>
        </p:spPr>
        <p:txBody>
          <a:bodyPr wrap="square" rtlCol="0">
            <a:spAutoFit/>
          </a:bodyPr>
          <a:lstStyle/>
          <a:p>
            <a:r>
              <a:rPr lang="zh-CN" altLang="en-US" sz="2800" b="1" dirty="0"/>
              <a:t>汇编启动流程图</a:t>
            </a:r>
          </a:p>
        </p:txBody>
      </p:sp>
      <p:sp>
        <p:nvSpPr>
          <p:cNvPr id="9" name="圆角矩形 8"/>
          <p:cNvSpPr/>
          <p:nvPr/>
        </p:nvSpPr>
        <p:spPr>
          <a:xfrm>
            <a:off x="1176020" y="1470025"/>
            <a:ext cx="1874520" cy="7010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开始</a:t>
            </a:r>
          </a:p>
        </p:txBody>
      </p:sp>
      <p:sp>
        <p:nvSpPr>
          <p:cNvPr id="10" name="圆角矩形 9"/>
          <p:cNvSpPr/>
          <p:nvPr/>
        </p:nvSpPr>
        <p:spPr>
          <a:xfrm>
            <a:off x="1176020" y="2684780"/>
            <a:ext cx="1874520" cy="7010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禁止中断，设置</a:t>
            </a:r>
            <a:r>
              <a:rPr lang="en-US" altLang="zh-CN"/>
              <a:t>cpu</a:t>
            </a:r>
            <a:r>
              <a:rPr lang="zh-CN" altLang="en-US"/>
              <a:t>为</a:t>
            </a:r>
            <a:r>
              <a:rPr lang="en-US" altLang="zh-CN"/>
              <a:t>ARM</a:t>
            </a:r>
            <a:r>
              <a:rPr lang="zh-CN" altLang="en-US"/>
              <a:t>模式</a:t>
            </a:r>
          </a:p>
        </p:txBody>
      </p:sp>
      <p:sp>
        <p:nvSpPr>
          <p:cNvPr id="11" name="圆角矩形 10"/>
          <p:cNvSpPr/>
          <p:nvPr/>
        </p:nvSpPr>
        <p:spPr>
          <a:xfrm>
            <a:off x="8755380" y="2528570"/>
            <a:ext cx="1874520" cy="7010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清除</a:t>
            </a:r>
            <a:r>
              <a:rPr lang="en-US" altLang="zh-CN"/>
              <a:t>BSS</a:t>
            </a:r>
          </a:p>
        </p:txBody>
      </p:sp>
      <p:sp>
        <p:nvSpPr>
          <p:cNvPr id="12" name="圆角矩形 11"/>
          <p:cNvSpPr/>
          <p:nvPr/>
        </p:nvSpPr>
        <p:spPr>
          <a:xfrm>
            <a:off x="8846820" y="5304790"/>
            <a:ext cx="1874520" cy="7010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设置</a:t>
            </a:r>
            <a:r>
              <a:rPr lang="en-US" altLang="zh-CN"/>
              <a:t>MMU</a:t>
            </a:r>
          </a:p>
        </p:txBody>
      </p:sp>
      <p:sp>
        <p:nvSpPr>
          <p:cNvPr id="13" name="圆角矩形 12"/>
          <p:cNvSpPr/>
          <p:nvPr/>
        </p:nvSpPr>
        <p:spPr>
          <a:xfrm>
            <a:off x="8755380" y="3855085"/>
            <a:ext cx="1874520" cy="7010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设置栈</a:t>
            </a:r>
          </a:p>
        </p:txBody>
      </p:sp>
      <p:sp>
        <p:nvSpPr>
          <p:cNvPr id="14" name="圆角矩形 13"/>
          <p:cNvSpPr/>
          <p:nvPr/>
        </p:nvSpPr>
        <p:spPr>
          <a:xfrm>
            <a:off x="6621780" y="5304790"/>
            <a:ext cx="1874520" cy="7010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初始化内核页表</a:t>
            </a:r>
          </a:p>
        </p:txBody>
      </p:sp>
      <p:sp>
        <p:nvSpPr>
          <p:cNvPr id="15" name="圆角矩形 14"/>
          <p:cNvSpPr/>
          <p:nvPr/>
        </p:nvSpPr>
        <p:spPr>
          <a:xfrm>
            <a:off x="4152900" y="5287010"/>
            <a:ext cx="1874520" cy="7010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建立虚拟地址映射</a:t>
            </a:r>
          </a:p>
        </p:txBody>
      </p:sp>
      <p:sp>
        <p:nvSpPr>
          <p:cNvPr id="16" name="圆角矩形 15"/>
          <p:cNvSpPr/>
          <p:nvPr/>
        </p:nvSpPr>
        <p:spPr>
          <a:xfrm>
            <a:off x="1176020" y="5287010"/>
            <a:ext cx="1874520" cy="7010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重定位</a:t>
            </a:r>
          </a:p>
        </p:txBody>
      </p:sp>
      <p:sp>
        <p:nvSpPr>
          <p:cNvPr id="17" name="圆角矩形 16"/>
          <p:cNvSpPr/>
          <p:nvPr/>
        </p:nvSpPr>
        <p:spPr>
          <a:xfrm>
            <a:off x="1176020" y="3801745"/>
            <a:ext cx="1874520" cy="80708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sym typeface="+mn-ea"/>
              </a:rPr>
              <a:t>关闭</a:t>
            </a:r>
            <a:r>
              <a:rPr lang="en-US" altLang="zh-CN" b="1" dirty="0">
                <a:solidFill>
                  <a:schemeClr val="bg1"/>
                </a:solidFill>
                <a:sym typeface="+mn-ea"/>
              </a:rPr>
              <a:t>icache/dcache</a:t>
            </a:r>
            <a:r>
              <a:rPr lang="zh-CN" altLang="en-US" b="1" dirty="0">
                <a:solidFill>
                  <a:schemeClr val="bg1"/>
                </a:solidFill>
                <a:sym typeface="+mn-ea"/>
              </a:rPr>
              <a:t>与</a:t>
            </a:r>
            <a:r>
              <a:rPr lang="en-US" altLang="zh-CN" b="1" dirty="0">
                <a:solidFill>
                  <a:schemeClr val="bg1"/>
                </a:solidFill>
                <a:sym typeface="+mn-ea"/>
              </a:rPr>
              <a:t>MMU</a:t>
            </a:r>
          </a:p>
        </p:txBody>
      </p:sp>
      <p:sp>
        <p:nvSpPr>
          <p:cNvPr id="18" name="圆角矩形 17"/>
          <p:cNvSpPr/>
          <p:nvPr/>
        </p:nvSpPr>
        <p:spPr>
          <a:xfrm>
            <a:off x="8755380" y="1470025"/>
            <a:ext cx="1874520" cy="70104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调用</a:t>
            </a:r>
            <a:r>
              <a:rPr lang="en-US" altLang="zh-CN"/>
              <a:t>main</a:t>
            </a:r>
            <a:r>
              <a:rPr lang="zh-CN" altLang="en-US"/>
              <a:t>函数</a:t>
            </a:r>
          </a:p>
        </p:txBody>
      </p:sp>
      <p:cxnSp>
        <p:nvCxnSpPr>
          <p:cNvPr id="19" name="直接箭头连接符 18"/>
          <p:cNvCxnSpPr>
            <a:stCxn id="9" idx="2"/>
          </p:cNvCxnSpPr>
          <p:nvPr/>
        </p:nvCxnSpPr>
        <p:spPr>
          <a:xfrm flipH="1">
            <a:off x="2087880" y="2171065"/>
            <a:ext cx="0" cy="572135"/>
          </a:xfrm>
          <a:prstGeom prst="straightConnector1">
            <a:avLst/>
          </a:prstGeom>
          <a:ln w="53975">
            <a:tailEnd type="arrow" w="med" len="med"/>
          </a:ln>
        </p:spPr>
        <p:style>
          <a:lnRef idx="3">
            <a:schemeClr val="accent2"/>
          </a:lnRef>
          <a:fillRef idx="0">
            <a:schemeClr val="accent2"/>
          </a:fillRef>
          <a:effectRef idx="2">
            <a:schemeClr val="accent2"/>
          </a:effectRef>
          <a:fontRef idx="minor">
            <a:schemeClr val="tx1"/>
          </a:fontRef>
        </p:style>
      </p:cxnSp>
      <p:cxnSp>
        <p:nvCxnSpPr>
          <p:cNvPr id="20" name="直接箭头连接符 19"/>
          <p:cNvCxnSpPr/>
          <p:nvPr/>
        </p:nvCxnSpPr>
        <p:spPr>
          <a:xfrm flipH="1">
            <a:off x="2113280" y="3385820"/>
            <a:ext cx="0" cy="572135"/>
          </a:xfrm>
          <a:prstGeom prst="straightConnector1">
            <a:avLst/>
          </a:prstGeom>
          <a:ln w="53975">
            <a:tailEnd type="arrow" w="med" len="med"/>
          </a:ln>
        </p:spPr>
        <p:style>
          <a:lnRef idx="3">
            <a:schemeClr val="accent2"/>
          </a:lnRef>
          <a:fillRef idx="0">
            <a:schemeClr val="accent2"/>
          </a:fillRef>
          <a:effectRef idx="2">
            <a:schemeClr val="accent2"/>
          </a:effectRef>
          <a:fontRef idx="minor">
            <a:schemeClr val="tx1"/>
          </a:fontRef>
        </p:style>
      </p:cxnSp>
      <p:cxnSp>
        <p:nvCxnSpPr>
          <p:cNvPr id="21" name="直接箭头连接符 20"/>
          <p:cNvCxnSpPr/>
          <p:nvPr/>
        </p:nvCxnSpPr>
        <p:spPr>
          <a:xfrm>
            <a:off x="2087880" y="4600575"/>
            <a:ext cx="45720" cy="977265"/>
          </a:xfrm>
          <a:prstGeom prst="straightConnector1">
            <a:avLst/>
          </a:prstGeom>
          <a:ln w="53975">
            <a:tailEnd type="arrow" w="med" len="med"/>
          </a:ln>
        </p:spPr>
        <p:style>
          <a:lnRef idx="3">
            <a:schemeClr val="accent2"/>
          </a:lnRef>
          <a:fillRef idx="0">
            <a:schemeClr val="accent2"/>
          </a:fillRef>
          <a:effectRef idx="2">
            <a:schemeClr val="accent2"/>
          </a:effectRef>
          <a:fontRef idx="minor">
            <a:schemeClr val="tx1"/>
          </a:fontRef>
        </p:style>
      </p:cxnSp>
      <p:cxnSp>
        <p:nvCxnSpPr>
          <p:cNvPr id="22" name="直接箭头连接符 21"/>
          <p:cNvCxnSpPr>
            <a:endCxn id="15" idx="1"/>
          </p:cNvCxnSpPr>
          <p:nvPr/>
        </p:nvCxnSpPr>
        <p:spPr>
          <a:xfrm>
            <a:off x="3050540" y="5620385"/>
            <a:ext cx="1102360" cy="17145"/>
          </a:xfrm>
          <a:prstGeom prst="straightConnector1">
            <a:avLst/>
          </a:prstGeom>
          <a:ln w="53975">
            <a:tailEnd type="arrow" w="med" len="med"/>
          </a:ln>
        </p:spPr>
        <p:style>
          <a:lnRef idx="3">
            <a:schemeClr val="accent2"/>
          </a:lnRef>
          <a:fillRef idx="0">
            <a:schemeClr val="accent2"/>
          </a:fillRef>
          <a:effectRef idx="2">
            <a:schemeClr val="accent2"/>
          </a:effectRef>
          <a:fontRef idx="minor">
            <a:schemeClr val="tx1"/>
          </a:fontRef>
        </p:style>
      </p:cxnSp>
      <p:cxnSp>
        <p:nvCxnSpPr>
          <p:cNvPr id="23" name="直接箭头连接符 22"/>
          <p:cNvCxnSpPr/>
          <p:nvPr/>
        </p:nvCxnSpPr>
        <p:spPr>
          <a:xfrm flipV="1">
            <a:off x="5854700" y="5730240"/>
            <a:ext cx="838200" cy="28575"/>
          </a:xfrm>
          <a:prstGeom prst="straightConnector1">
            <a:avLst/>
          </a:prstGeom>
          <a:ln w="53975">
            <a:tailEnd type="arrow" w="med" len="med"/>
          </a:ln>
        </p:spPr>
        <p:style>
          <a:lnRef idx="3">
            <a:schemeClr val="accent2"/>
          </a:lnRef>
          <a:fillRef idx="0">
            <a:schemeClr val="accent2"/>
          </a:fillRef>
          <a:effectRef idx="2">
            <a:schemeClr val="accent2"/>
          </a:effectRef>
          <a:fontRef idx="minor">
            <a:schemeClr val="tx1"/>
          </a:fontRef>
        </p:style>
      </p:cxnSp>
      <p:cxnSp>
        <p:nvCxnSpPr>
          <p:cNvPr id="24" name="直接箭头连接符 23"/>
          <p:cNvCxnSpPr>
            <a:endCxn id="12" idx="1"/>
          </p:cNvCxnSpPr>
          <p:nvPr/>
        </p:nvCxnSpPr>
        <p:spPr>
          <a:xfrm flipV="1">
            <a:off x="8252460" y="5655310"/>
            <a:ext cx="594360" cy="74930"/>
          </a:xfrm>
          <a:prstGeom prst="straightConnector1">
            <a:avLst/>
          </a:prstGeom>
          <a:ln w="53975">
            <a:tailEnd type="arrow" w="med" len="med"/>
          </a:ln>
        </p:spPr>
        <p:style>
          <a:lnRef idx="3">
            <a:schemeClr val="accent2"/>
          </a:lnRef>
          <a:fillRef idx="0">
            <a:schemeClr val="accent2"/>
          </a:fillRef>
          <a:effectRef idx="2">
            <a:schemeClr val="accent2"/>
          </a:effectRef>
          <a:fontRef idx="minor">
            <a:schemeClr val="tx1"/>
          </a:fontRef>
        </p:style>
      </p:cxnSp>
      <p:cxnSp>
        <p:nvCxnSpPr>
          <p:cNvPr id="25" name="直接箭头连接符 24"/>
          <p:cNvCxnSpPr>
            <a:endCxn id="13" idx="2"/>
          </p:cNvCxnSpPr>
          <p:nvPr/>
        </p:nvCxnSpPr>
        <p:spPr>
          <a:xfrm flipH="1" flipV="1">
            <a:off x="9692640" y="4556125"/>
            <a:ext cx="7620" cy="730885"/>
          </a:xfrm>
          <a:prstGeom prst="straightConnector1">
            <a:avLst/>
          </a:prstGeom>
          <a:ln w="53975">
            <a:tailEnd type="arrow" w="med" len="med"/>
          </a:ln>
        </p:spPr>
        <p:style>
          <a:lnRef idx="3">
            <a:schemeClr val="accent2"/>
          </a:lnRef>
          <a:fillRef idx="0">
            <a:schemeClr val="accent2"/>
          </a:fillRef>
          <a:effectRef idx="2">
            <a:schemeClr val="accent2"/>
          </a:effectRef>
          <a:fontRef idx="minor">
            <a:schemeClr val="tx1"/>
          </a:fontRef>
        </p:style>
      </p:cxnSp>
      <p:cxnSp>
        <p:nvCxnSpPr>
          <p:cNvPr id="26" name="直接箭头连接符 25"/>
          <p:cNvCxnSpPr/>
          <p:nvPr/>
        </p:nvCxnSpPr>
        <p:spPr>
          <a:xfrm flipH="1" flipV="1">
            <a:off x="9685020" y="3227070"/>
            <a:ext cx="7620" cy="730885"/>
          </a:xfrm>
          <a:prstGeom prst="straightConnector1">
            <a:avLst/>
          </a:prstGeom>
          <a:ln w="53975">
            <a:tailEnd type="arrow" w="med" len="med"/>
          </a:ln>
        </p:spPr>
        <p:style>
          <a:lnRef idx="3">
            <a:schemeClr val="accent2"/>
          </a:lnRef>
          <a:fillRef idx="0">
            <a:schemeClr val="accent2"/>
          </a:fillRef>
          <a:effectRef idx="2">
            <a:schemeClr val="accent2"/>
          </a:effectRef>
          <a:fontRef idx="minor">
            <a:schemeClr val="tx1"/>
          </a:fontRef>
        </p:style>
      </p:cxnSp>
      <p:cxnSp>
        <p:nvCxnSpPr>
          <p:cNvPr id="27" name="直接箭头连接符 26"/>
          <p:cNvCxnSpPr>
            <a:endCxn id="18" idx="2"/>
          </p:cNvCxnSpPr>
          <p:nvPr/>
        </p:nvCxnSpPr>
        <p:spPr>
          <a:xfrm flipH="1" flipV="1">
            <a:off x="9692640" y="2171065"/>
            <a:ext cx="15240" cy="509270"/>
          </a:xfrm>
          <a:prstGeom prst="straightConnector1">
            <a:avLst/>
          </a:prstGeom>
          <a:ln w="53975">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
          <a:stretch>
            <a:fillRect/>
          </a:stretch>
        </p:blipFill>
        <p:spPr>
          <a:xfrm>
            <a:off x="4582795" y="1370965"/>
            <a:ext cx="2646045" cy="4714240"/>
          </a:xfrm>
          <a:prstGeom prst="rect">
            <a:avLst/>
          </a:prstGeom>
        </p:spPr>
      </p:pic>
      <p:sp>
        <p:nvSpPr>
          <p:cNvPr id="4" name="等腰三角形 3"/>
          <p:cNvSpPr/>
          <p:nvPr/>
        </p:nvSpPr>
        <p:spPr>
          <a:xfrm flipV="1">
            <a:off x="160062" y="1115147"/>
            <a:ext cx="823174" cy="709448"/>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3"/>
          <a:stretch>
            <a:fillRect/>
          </a:stretch>
        </p:blipFill>
        <p:spPr>
          <a:xfrm>
            <a:off x="254000" y="1370965"/>
            <a:ext cx="5319395" cy="4714875"/>
          </a:xfrm>
          <a:prstGeom prst="rect">
            <a:avLst/>
          </a:prstGeom>
        </p:spPr>
      </p:pic>
      <p:sp>
        <p:nvSpPr>
          <p:cNvPr id="5" name="文本框 4"/>
          <p:cNvSpPr txBox="1"/>
          <p:nvPr/>
        </p:nvSpPr>
        <p:spPr>
          <a:xfrm>
            <a:off x="160062" y="141375"/>
            <a:ext cx="5202004" cy="521970"/>
          </a:xfrm>
          <a:prstGeom prst="rect">
            <a:avLst/>
          </a:prstGeom>
          <a:noFill/>
        </p:spPr>
        <p:txBody>
          <a:bodyPr wrap="square" rtlCol="0">
            <a:spAutoFit/>
          </a:bodyPr>
          <a:lstStyle/>
          <a:p>
            <a:r>
              <a:rPr lang="zh-CN" altLang="en-US" sz="2800" b="1" dirty="0"/>
              <a:t>任务管理数据结构初始化</a:t>
            </a:r>
          </a:p>
        </p:txBody>
      </p:sp>
      <p:sp>
        <p:nvSpPr>
          <p:cNvPr id="23" name="文本框 22"/>
          <p:cNvSpPr txBox="1"/>
          <p:nvPr/>
        </p:nvSpPr>
        <p:spPr>
          <a:xfrm>
            <a:off x="9883140" y="2814320"/>
            <a:ext cx="2122805" cy="213995"/>
          </a:xfrm>
          <a:prstGeom prst="rect">
            <a:avLst/>
          </a:prstGeom>
          <a:noFill/>
        </p:spPr>
        <p:txBody>
          <a:bodyPr wrap="square" rtlCol="0">
            <a:spAutoFit/>
          </a:bodyPr>
          <a:lstStyle/>
          <a:p>
            <a:r>
              <a:rPr lang="zh-CN" altLang="en-US" sz="800"/>
              <a:t>/</a:t>
            </a:r>
            <a:r>
              <a:rPr lang="en-US" altLang="zh-CN" sz="800"/>
              <a:t>/</a:t>
            </a:r>
            <a:r>
              <a:rPr lang="zh-CN" altLang="en-US" sz="800"/>
              <a:t>将外部中断设置为</a:t>
            </a:r>
            <a:r>
              <a:rPr lang="en-US" altLang="zh-CN" sz="800"/>
              <a:t>CPU 0</a:t>
            </a:r>
          </a:p>
        </p:txBody>
      </p:sp>
      <p:sp>
        <p:nvSpPr>
          <p:cNvPr id="25" name="文本框 24"/>
          <p:cNvSpPr txBox="1"/>
          <p:nvPr/>
        </p:nvSpPr>
        <p:spPr>
          <a:xfrm>
            <a:off x="9441815" y="4005580"/>
            <a:ext cx="2122805" cy="213995"/>
          </a:xfrm>
          <a:prstGeom prst="rect">
            <a:avLst/>
          </a:prstGeom>
          <a:noFill/>
        </p:spPr>
        <p:txBody>
          <a:bodyPr wrap="square" rtlCol="0">
            <a:spAutoFit/>
          </a:bodyPr>
          <a:lstStyle/>
          <a:p>
            <a:r>
              <a:rPr lang="zh-CN" altLang="en-US" sz="800"/>
              <a:t>//禁用所有中断</a:t>
            </a:r>
          </a:p>
        </p:txBody>
      </p:sp>
      <p:sp>
        <p:nvSpPr>
          <p:cNvPr id="26" name="文本框 25"/>
          <p:cNvSpPr txBox="1"/>
          <p:nvPr/>
        </p:nvSpPr>
        <p:spPr>
          <a:xfrm>
            <a:off x="8849360" y="4598035"/>
            <a:ext cx="2122805" cy="213995"/>
          </a:xfrm>
          <a:prstGeom prst="rect">
            <a:avLst/>
          </a:prstGeom>
          <a:noFill/>
        </p:spPr>
        <p:txBody>
          <a:bodyPr wrap="square" rtlCol="0">
            <a:spAutoFit/>
          </a:bodyPr>
          <a:lstStyle/>
          <a:p>
            <a:r>
              <a:rPr lang="zh-CN" altLang="en-US" sz="800"/>
              <a:t>//初始化当前</a:t>
            </a:r>
            <a:r>
              <a:rPr lang="en-US" altLang="zh-CN" sz="800"/>
              <a:t>CPU</a:t>
            </a:r>
            <a:r>
              <a:rPr lang="zh-CN" altLang="en-US" sz="800"/>
              <a:t>中断信息</a:t>
            </a:r>
          </a:p>
        </p:txBody>
      </p:sp>
      <p:sp>
        <p:nvSpPr>
          <p:cNvPr id="27" name="文本框 26"/>
          <p:cNvSpPr txBox="1"/>
          <p:nvPr/>
        </p:nvSpPr>
        <p:spPr>
          <a:xfrm>
            <a:off x="10053320" y="5311775"/>
            <a:ext cx="2348230" cy="213995"/>
          </a:xfrm>
          <a:prstGeom prst="rect">
            <a:avLst/>
          </a:prstGeom>
          <a:noFill/>
        </p:spPr>
        <p:txBody>
          <a:bodyPr wrap="square" rtlCol="0">
            <a:spAutoFit/>
          </a:bodyPr>
          <a:lstStyle/>
          <a:p>
            <a:r>
              <a:rPr lang="en-US" altLang="zh-CN" sz="800"/>
              <a:t>//</a:t>
            </a:r>
            <a:r>
              <a:rPr lang="zh-CN" altLang="en-US" sz="800"/>
              <a:t>注册核间中断</a:t>
            </a:r>
          </a:p>
        </p:txBody>
      </p:sp>
      <p:sp>
        <p:nvSpPr>
          <p:cNvPr id="29" name="文本框 28"/>
          <p:cNvSpPr txBox="1"/>
          <p:nvPr/>
        </p:nvSpPr>
        <p:spPr>
          <a:xfrm>
            <a:off x="3395980" y="2012315"/>
            <a:ext cx="2122805" cy="213995"/>
          </a:xfrm>
          <a:prstGeom prst="rect">
            <a:avLst/>
          </a:prstGeom>
          <a:noFill/>
        </p:spPr>
        <p:txBody>
          <a:bodyPr wrap="square" rtlCol="0">
            <a:spAutoFit/>
          </a:bodyPr>
          <a:lstStyle/>
          <a:p>
            <a:r>
              <a:rPr lang="zh-CN" altLang="en-US" sz="800"/>
              <a:t>//任务池中最多默认</a:t>
            </a:r>
            <a:r>
              <a:rPr lang="en-US" altLang="zh-CN" sz="800"/>
              <a:t>128</a:t>
            </a:r>
            <a:r>
              <a:rPr lang="zh-CN" altLang="en-US" sz="800"/>
              <a:t>个</a:t>
            </a:r>
          </a:p>
        </p:txBody>
      </p:sp>
      <p:sp>
        <p:nvSpPr>
          <p:cNvPr id="21" name="矩形 20"/>
          <p:cNvSpPr/>
          <p:nvPr/>
        </p:nvSpPr>
        <p:spPr>
          <a:xfrm>
            <a:off x="254000" y="1020445"/>
            <a:ext cx="6974205" cy="350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调用OsTaskInit初始化内核TCB池和进程优先级表</a:t>
            </a:r>
          </a:p>
        </p:txBody>
      </p:sp>
      <p:pic>
        <p:nvPicPr>
          <p:cNvPr id="8" name="图片 7"/>
          <p:cNvPicPr>
            <a:picLocks noChangeAspect="1"/>
          </p:cNvPicPr>
          <p:nvPr/>
        </p:nvPicPr>
        <p:blipFill>
          <a:blip r:embed="rId4"/>
          <a:stretch>
            <a:fillRect/>
          </a:stretch>
        </p:blipFill>
        <p:spPr>
          <a:xfrm>
            <a:off x="4723765" y="1649095"/>
            <a:ext cx="2985770" cy="429260"/>
          </a:xfrm>
          <a:prstGeom prst="rect">
            <a:avLst/>
          </a:prstGeom>
        </p:spPr>
      </p:pic>
      <p:cxnSp>
        <p:nvCxnSpPr>
          <p:cNvPr id="10" name="直接箭头连接符 9"/>
          <p:cNvCxnSpPr>
            <a:endCxn id="8" idx="1"/>
          </p:cNvCxnSpPr>
          <p:nvPr/>
        </p:nvCxnSpPr>
        <p:spPr>
          <a:xfrm flipV="1">
            <a:off x="2924175" y="1863725"/>
            <a:ext cx="1799590" cy="3263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5"/>
          <a:stretch>
            <a:fillRect/>
          </a:stretch>
        </p:blipFill>
        <p:spPr>
          <a:xfrm>
            <a:off x="4670425" y="4659630"/>
            <a:ext cx="6530975" cy="1797050"/>
          </a:xfrm>
          <a:prstGeom prst="rect">
            <a:avLst/>
          </a:prstGeom>
        </p:spPr>
      </p:pic>
      <p:cxnSp>
        <p:nvCxnSpPr>
          <p:cNvPr id="12" name="直接箭头连接符 11"/>
          <p:cNvCxnSpPr>
            <a:endCxn id="11" idx="1"/>
          </p:cNvCxnSpPr>
          <p:nvPr/>
        </p:nvCxnSpPr>
        <p:spPr>
          <a:xfrm>
            <a:off x="2100580" y="4562475"/>
            <a:ext cx="2569845" cy="9956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776210" y="264160"/>
            <a:ext cx="4160520" cy="75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200"/>
              <a:t>内核使用LOSCFG_BASE_CORE_TSK_LIMIT表示TCB的最大个数，默认值为128，表示内核最多只能有128个线程</a:t>
            </a:r>
          </a:p>
        </p:txBody>
      </p:sp>
      <p:sp>
        <p:nvSpPr>
          <p:cNvPr id="13" name="矩形 12"/>
          <p:cNvSpPr/>
          <p:nvPr/>
        </p:nvSpPr>
        <p:spPr>
          <a:xfrm>
            <a:off x="7776210" y="1115060"/>
            <a:ext cx="4160520" cy="75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200"/>
              <a:t>内核使用g_taskCBArray数组表示内核的TCB池，初始化完TCB池后，使用OsPriQueueInit函数来初始化进程优先级表</a:t>
            </a:r>
          </a:p>
        </p:txBody>
      </p:sp>
      <p:sp>
        <p:nvSpPr>
          <p:cNvPr id="15" name="文本框 14"/>
          <p:cNvSpPr txBox="1"/>
          <p:nvPr/>
        </p:nvSpPr>
        <p:spPr>
          <a:xfrm>
            <a:off x="3535045" y="2157095"/>
            <a:ext cx="2122805" cy="213995"/>
          </a:xfrm>
          <a:prstGeom prst="rect">
            <a:avLst/>
          </a:prstGeom>
          <a:noFill/>
        </p:spPr>
        <p:txBody>
          <a:bodyPr wrap="square" rtlCol="0">
            <a:spAutoFit/>
          </a:bodyPr>
          <a:lstStyle/>
          <a:p>
            <a:r>
              <a:rPr lang="zh-CN" altLang="en-US" sz="800"/>
              <a:t>//计算需分配内存总大小</a:t>
            </a:r>
          </a:p>
        </p:txBody>
      </p:sp>
      <p:sp>
        <p:nvSpPr>
          <p:cNvPr id="16" name="文本框 15"/>
          <p:cNvSpPr txBox="1"/>
          <p:nvPr/>
        </p:nvSpPr>
        <p:spPr>
          <a:xfrm>
            <a:off x="4670425" y="2738755"/>
            <a:ext cx="2122805" cy="213995"/>
          </a:xfrm>
          <a:prstGeom prst="rect">
            <a:avLst/>
          </a:prstGeom>
          <a:noFill/>
        </p:spPr>
        <p:txBody>
          <a:bodyPr wrap="square" rtlCol="0">
            <a:spAutoFit/>
          </a:bodyPr>
          <a:lstStyle/>
          <a:p>
            <a:r>
              <a:rPr lang="zh-CN" altLang="en-US" sz="800"/>
              <a:t>//任务池常驻内存，不被释放</a:t>
            </a:r>
          </a:p>
        </p:txBody>
      </p:sp>
      <p:sp>
        <p:nvSpPr>
          <p:cNvPr id="17" name="文本框 16"/>
          <p:cNvSpPr txBox="1"/>
          <p:nvPr/>
        </p:nvSpPr>
        <p:spPr>
          <a:xfrm>
            <a:off x="2654300" y="3589655"/>
            <a:ext cx="2122805" cy="213995"/>
          </a:xfrm>
          <a:prstGeom prst="rect">
            <a:avLst/>
          </a:prstGeom>
          <a:noFill/>
        </p:spPr>
        <p:txBody>
          <a:bodyPr wrap="square" rtlCol="0">
            <a:spAutoFit/>
          </a:bodyPr>
          <a:lstStyle/>
          <a:p>
            <a:r>
              <a:rPr lang="zh-CN" altLang="en-US" sz="800"/>
              <a:t>//初始化回收任务链表</a:t>
            </a:r>
          </a:p>
        </p:txBody>
      </p:sp>
      <p:sp>
        <p:nvSpPr>
          <p:cNvPr id="18" name="文本框 17"/>
          <p:cNvSpPr txBox="1"/>
          <p:nvPr/>
        </p:nvSpPr>
        <p:spPr>
          <a:xfrm>
            <a:off x="3697605" y="3698875"/>
            <a:ext cx="2122805" cy="213995"/>
          </a:xfrm>
          <a:prstGeom prst="rect">
            <a:avLst/>
          </a:prstGeom>
          <a:noFill/>
        </p:spPr>
        <p:txBody>
          <a:bodyPr wrap="square" rtlCol="0">
            <a:spAutoFit/>
          </a:bodyPr>
          <a:lstStyle/>
          <a:p>
            <a:r>
              <a:rPr lang="zh-CN" altLang="en-US" sz="800"/>
              <a:t>//任务挨个初始化</a:t>
            </a:r>
          </a:p>
        </p:txBody>
      </p:sp>
      <p:sp>
        <p:nvSpPr>
          <p:cNvPr id="19" name="文本框 18"/>
          <p:cNvSpPr txBox="1"/>
          <p:nvPr/>
        </p:nvSpPr>
        <p:spPr>
          <a:xfrm>
            <a:off x="5247640" y="4017645"/>
            <a:ext cx="2122805" cy="213995"/>
          </a:xfrm>
          <a:prstGeom prst="rect">
            <a:avLst/>
          </a:prstGeom>
          <a:noFill/>
        </p:spPr>
        <p:txBody>
          <a:bodyPr wrap="square" rtlCol="0">
            <a:spAutoFit/>
          </a:bodyPr>
          <a:lstStyle/>
          <a:p>
            <a:r>
              <a:rPr lang="zh-CN" altLang="en-US" sz="800"/>
              <a:t>通过</a:t>
            </a:r>
            <a:r>
              <a:rPr lang="en-US" altLang="zh-CN" sz="800"/>
              <a:t>pendList</a:t>
            </a:r>
            <a:r>
              <a:rPr lang="zh-CN" altLang="en-US" sz="800"/>
              <a:t>节点插入空闲任务列表</a:t>
            </a:r>
          </a:p>
        </p:txBody>
      </p:sp>
      <p:sp>
        <p:nvSpPr>
          <p:cNvPr id="20" name="文本框 19"/>
          <p:cNvSpPr txBox="1"/>
          <p:nvPr/>
        </p:nvSpPr>
        <p:spPr>
          <a:xfrm>
            <a:off x="4540885" y="3803650"/>
            <a:ext cx="2122805" cy="213995"/>
          </a:xfrm>
          <a:prstGeom prst="rect">
            <a:avLst/>
          </a:prstGeom>
          <a:noFill/>
        </p:spPr>
        <p:txBody>
          <a:bodyPr wrap="square" rtlCol="0">
            <a:spAutoFit/>
          </a:bodyPr>
          <a:lstStyle/>
          <a:p>
            <a:r>
              <a:rPr lang="en-US" altLang="zh-CN" sz="800"/>
              <a:t>//</a:t>
            </a:r>
            <a:r>
              <a:rPr lang="zh-CN" altLang="en-US" sz="800"/>
              <a:t>默认未使用，干净</a:t>
            </a:r>
          </a:p>
        </p:txBody>
      </p:sp>
      <p:sp>
        <p:nvSpPr>
          <p:cNvPr id="22" name="文本框 21"/>
          <p:cNvSpPr txBox="1"/>
          <p:nvPr/>
        </p:nvSpPr>
        <p:spPr>
          <a:xfrm>
            <a:off x="697230" y="4219575"/>
            <a:ext cx="4079875" cy="213995"/>
          </a:xfrm>
          <a:prstGeom prst="rect">
            <a:avLst/>
          </a:prstGeom>
          <a:noFill/>
        </p:spPr>
        <p:txBody>
          <a:bodyPr wrap="square" rtlCol="0">
            <a:spAutoFit/>
          </a:bodyPr>
          <a:lstStyle/>
          <a:p>
            <a:r>
              <a:rPr lang="zh-CN" altLang="en-US" sz="800"/>
              <a:t>//注意：这里挂的是</a:t>
            </a:r>
            <a:r>
              <a:rPr lang="en-US" altLang="zh-CN" sz="800"/>
              <a:t>pendList</a:t>
            </a:r>
            <a:r>
              <a:rPr lang="zh-CN" altLang="en-US" sz="800"/>
              <a:t>节点，所以</a:t>
            </a:r>
            <a:r>
              <a:rPr lang="en-US" altLang="zh-CN" sz="800"/>
              <a:t>TCB</a:t>
            </a:r>
            <a:r>
              <a:rPr lang="zh-CN" altLang="en-US" sz="800"/>
              <a:t>也要通过</a:t>
            </a:r>
            <a:r>
              <a:rPr lang="en-US" altLang="zh-CN" sz="800"/>
              <a:t>OS_TCB_FEOM_PENDLIST</a:t>
            </a:r>
            <a:r>
              <a:rPr lang="zh-CN" altLang="en-US" sz="800"/>
              <a:t>取</a:t>
            </a:r>
          </a:p>
        </p:txBody>
      </p:sp>
      <p:sp>
        <p:nvSpPr>
          <p:cNvPr id="24" name="文本框 23"/>
          <p:cNvSpPr txBox="1"/>
          <p:nvPr/>
        </p:nvSpPr>
        <p:spPr>
          <a:xfrm>
            <a:off x="4921885" y="4994910"/>
            <a:ext cx="2122805" cy="213995"/>
          </a:xfrm>
          <a:prstGeom prst="rect">
            <a:avLst/>
          </a:prstGeom>
          <a:noFill/>
        </p:spPr>
        <p:txBody>
          <a:bodyPr wrap="square" rtlCol="0">
            <a:spAutoFit/>
          </a:bodyPr>
          <a:lstStyle/>
          <a:p>
            <a:r>
              <a:rPr lang="zh-CN" altLang="en-US" sz="800"/>
              <a:t>//常驻内存</a:t>
            </a:r>
          </a:p>
        </p:txBody>
      </p:sp>
      <p:sp>
        <p:nvSpPr>
          <p:cNvPr id="31" name="文本框 30"/>
          <p:cNvSpPr txBox="1"/>
          <p:nvPr/>
        </p:nvSpPr>
        <p:spPr>
          <a:xfrm>
            <a:off x="6663690" y="5097780"/>
            <a:ext cx="2122805" cy="213995"/>
          </a:xfrm>
          <a:prstGeom prst="rect">
            <a:avLst/>
          </a:prstGeom>
          <a:noFill/>
        </p:spPr>
        <p:txBody>
          <a:bodyPr wrap="square" rtlCol="0">
            <a:spAutoFit/>
          </a:bodyPr>
          <a:lstStyle/>
          <a:p>
            <a:r>
              <a:rPr lang="zh-CN" altLang="en-US" sz="800"/>
              <a:t>//分配</a:t>
            </a:r>
            <a:r>
              <a:rPr lang="en-US" altLang="zh-CN" sz="800"/>
              <a:t>32</a:t>
            </a:r>
            <a:r>
              <a:rPr lang="zh-CN" altLang="en-US" sz="800"/>
              <a:t>个队列头节点</a:t>
            </a:r>
          </a:p>
        </p:txBody>
      </p:sp>
      <p:sp>
        <p:nvSpPr>
          <p:cNvPr id="32" name="文本框 31"/>
          <p:cNvSpPr txBox="1"/>
          <p:nvPr/>
        </p:nvSpPr>
        <p:spPr>
          <a:xfrm>
            <a:off x="7510780" y="5939790"/>
            <a:ext cx="2122805" cy="213995"/>
          </a:xfrm>
          <a:prstGeom prst="rect">
            <a:avLst/>
          </a:prstGeom>
          <a:noFill/>
        </p:spPr>
        <p:txBody>
          <a:bodyPr wrap="square" rtlCol="0">
            <a:spAutoFit/>
          </a:bodyPr>
          <a:lstStyle/>
          <a:p>
            <a:r>
              <a:rPr lang="zh-CN" altLang="en-US" sz="800"/>
              <a:t>//</a:t>
            </a:r>
            <a:r>
              <a:rPr lang="zh-CN" altLang="en-US" sz="800">
                <a:sym typeface="+mn-ea"/>
              </a:rPr>
              <a:t>队列初始化，前后指针指向自己</a:t>
            </a:r>
            <a:endParaRPr lang="zh-CN" altLang="en-US" sz="800"/>
          </a:p>
        </p:txBody>
      </p:sp>
      <p:sp>
        <p:nvSpPr>
          <p:cNvPr id="33" name="文本框 32"/>
          <p:cNvSpPr txBox="1"/>
          <p:nvPr/>
        </p:nvSpPr>
        <p:spPr>
          <a:xfrm>
            <a:off x="6316345" y="4659630"/>
            <a:ext cx="2122805" cy="213995"/>
          </a:xfrm>
          <a:prstGeom prst="rect">
            <a:avLst/>
          </a:prstGeom>
          <a:noFill/>
        </p:spPr>
        <p:txBody>
          <a:bodyPr wrap="square" rtlCol="0">
            <a:spAutoFit/>
          </a:bodyPr>
          <a:lstStyle/>
          <a:p>
            <a:r>
              <a:rPr lang="zh-CN" altLang="en-US" sz="800"/>
              <a:t>//内部队列初始化</a:t>
            </a:r>
          </a:p>
        </p:txBody>
      </p:sp>
      <p:sp>
        <p:nvSpPr>
          <p:cNvPr id="34" name="文本框 33"/>
          <p:cNvSpPr txBox="1"/>
          <p:nvPr/>
        </p:nvSpPr>
        <p:spPr>
          <a:xfrm>
            <a:off x="3124835" y="3912870"/>
            <a:ext cx="2122805" cy="213995"/>
          </a:xfrm>
          <a:prstGeom prst="rect">
            <a:avLst/>
          </a:prstGeom>
          <a:noFill/>
        </p:spPr>
        <p:txBody>
          <a:bodyPr wrap="square" rtlCol="0">
            <a:spAutoFit/>
          </a:bodyPr>
          <a:lstStyle/>
          <a:p>
            <a:r>
              <a:rPr lang="zh-CN" altLang="en-US" sz="800"/>
              <a:t>//初始化空闲任务链表</a:t>
            </a:r>
          </a:p>
        </p:txBody>
      </p:sp>
      <p:sp>
        <p:nvSpPr>
          <p:cNvPr id="35" name="矩形 34"/>
          <p:cNvSpPr/>
          <p:nvPr/>
        </p:nvSpPr>
        <p:spPr>
          <a:xfrm>
            <a:off x="7776210" y="4250055"/>
            <a:ext cx="4160520" cy="910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200"/>
              <a:t>因</a:t>
            </a:r>
            <a:r>
              <a:rPr lang="en-US" altLang="zh-CN" sz="1200"/>
              <a:t>TASK</a:t>
            </a:r>
            <a:r>
              <a:rPr lang="zh-CN" altLang="en-US" sz="1200"/>
              <a:t>有</a:t>
            </a:r>
            <a:r>
              <a:rPr lang="en-US" altLang="zh-CN" sz="1200"/>
              <a:t>32</a:t>
            </a:r>
            <a:r>
              <a:rPr lang="zh-CN" altLang="en-US" sz="1200"/>
              <a:t>个优先级，在初始化时内核一次性创建了</a:t>
            </a:r>
            <a:r>
              <a:rPr lang="en-US" altLang="zh-CN" sz="1200"/>
              <a:t>32</a:t>
            </a:r>
            <a:r>
              <a:rPr lang="zh-CN" altLang="en-US" sz="1200"/>
              <a:t>个双向循环链表，每种优先级都有一个队列来记录就绪状态的</a:t>
            </a:r>
            <a:r>
              <a:rPr lang="en-US" altLang="zh-CN" sz="1200"/>
              <a:t>tasks</a:t>
            </a:r>
            <a:r>
              <a:rPr lang="zh-CN" altLang="en-US" sz="1200"/>
              <a:t>的位置，</a:t>
            </a:r>
            <a:r>
              <a:rPr lang="en-US" altLang="zh-CN" sz="1200"/>
              <a:t>g_priQueueList</a:t>
            </a:r>
            <a:r>
              <a:rPr lang="zh-CN" altLang="en-US" sz="1200"/>
              <a:t>分配的是一个连续的内存块，存放了</a:t>
            </a:r>
            <a:r>
              <a:rPr lang="en-US" altLang="zh-CN" sz="1200"/>
              <a:t>32</a:t>
            </a:r>
            <a:r>
              <a:rPr lang="zh-CN" altLang="en-US" sz="1200"/>
              <a:t>个双向链表</a:t>
            </a:r>
          </a:p>
        </p:txBody>
      </p:sp>
      <p:pic>
        <p:nvPicPr>
          <p:cNvPr id="37" name="图片 36"/>
          <p:cNvPicPr>
            <a:picLocks noChangeAspect="1"/>
          </p:cNvPicPr>
          <p:nvPr/>
        </p:nvPicPr>
        <p:blipFill>
          <a:blip r:embed="rId6"/>
          <a:stretch>
            <a:fillRect/>
          </a:stretch>
        </p:blipFill>
        <p:spPr>
          <a:xfrm>
            <a:off x="7776210" y="1870710"/>
            <a:ext cx="4160520" cy="2407285"/>
          </a:xfrm>
          <a:prstGeom prst="rect">
            <a:avLst/>
          </a:prstGeom>
        </p:spPr>
      </p:pic>
      <p:sp>
        <p:nvSpPr>
          <p:cNvPr id="6" name="文本框 5"/>
          <p:cNvSpPr txBox="1"/>
          <p:nvPr/>
        </p:nvSpPr>
        <p:spPr>
          <a:xfrm>
            <a:off x="2459990" y="3430905"/>
            <a:ext cx="2122805" cy="213995"/>
          </a:xfrm>
          <a:prstGeom prst="rect">
            <a:avLst/>
          </a:prstGeom>
          <a:noFill/>
        </p:spPr>
        <p:txBody>
          <a:bodyPr wrap="square" rtlCol="0">
            <a:spAutoFit/>
          </a:bodyPr>
          <a:lstStyle/>
          <a:p>
            <a:r>
              <a:rPr lang="zh-CN" altLang="en-US" sz="800"/>
              <a:t>//初始化空闲任务链表</a:t>
            </a:r>
          </a:p>
        </p:txBody>
      </p:sp>
      <p:cxnSp>
        <p:nvCxnSpPr>
          <p:cNvPr id="7" name="直接箭头连接符 6"/>
          <p:cNvCxnSpPr>
            <a:endCxn id="14" idx="1"/>
          </p:cNvCxnSpPr>
          <p:nvPr/>
        </p:nvCxnSpPr>
        <p:spPr>
          <a:xfrm flipV="1">
            <a:off x="7310755" y="642620"/>
            <a:ext cx="465455" cy="1064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1393825" y="1868170"/>
            <a:ext cx="7440930" cy="9823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文本占位符 37">
            <a:extLst>
              <a:ext uri="{FF2B5EF4-FFF2-40B4-BE49-F238E27FC236}">
                <a16:creationId xmlns:a16="http://schemas.microsoft.com/office/drawing/2014/main" id="{256C16F9-A0D1-00A2-F713-24AA590A33C2}"/>
              </a:ext>
            </a:extLst>
          </p:cNvPr>
          <p:cNvSpPr>
            <a:spLocks noGrp="1"/>
          </p:cNvSpPr>
          <p:nvPr>
            <p:ph type="body" idx="12"/>
          </p:nvPr>
        </p:nvSpPr>
        <p:spPr/>
        <p:txBody>
          <a:bodyPr/>
          <a:lstStyle/>
          <a:p>
            <a:endParaRPr lang="zh-CN" altLang="en-US"/>
          </a:p>
        </p:txBody>
      </p:sp>
      <p:sp>
        <p:nvSpPr>
          <p:cNvPr id="39" name="文本占位符 38">
            <a:extLst>
              <a:ext uri="{FF2B5EF4-FFF2-40B4-BE49-F238E27FC236}">
                <a16:creationId xmlns:a16="http://schemas.microsoft.com/office/drawing/2014/main" id="{BD3D2209-75B5-5FEC-034C-391431065B7B}"/>
              </a:ext>
            </a:extLst>
          </p:cNvPr>
          <p:cNvSpPr>
            <a:spLocks noGrp="1"/>
          </p:cNvSpPr>
          <p:nvPr>
            <p:ph type="body" idx="14"/>
          </p:nvPr>
        </p:nvSpPr>
        <p:spPr/>
        <p:txBody>
          <a:bodyPr/>
          <a:lstStyle/>
          <a:p>
            <a:endParaRPr lang="zh-CN" altLang="en-US"/>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0505" y="179399"/>
            <a:ext cx="5202004" cy="521970"/>
          </a:xfrm>
          <a:prstGeom prst="rect">
            <a:avLst/>
          </a:prstGeom>
          <a:noFill/>
        </p:spPr>
        <p:txBody>
          <a:bodyPr wrap="square" rtlCol="0">
            <a:spAutoFit/>
          </a:bodyPr>
          <a:lstStyle/>
          <a:p>
            <a:r>
              <a:rPr lang="zh-CN" altLang="en-US" sz="2800" b="1" dirty="0"/>
              <a:t>进程间通信初始化</a:t>
            </a:r>
          </a:p>
        </p:txBody>
      </p:sp>
      <p:sp>
        <p:nvSpPr>
          <p:cNvPr id="18" name="矩形 17"/>
          <p:cNvSpPr/>
          <p:nvPr/>
        </p:nvSpPr>
        <p:spPr>
          <a:xfrm>
            <a:off x="365125" y="956310"/>
            <a:ext cx="6920865" cy="513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初始化内核进程间通信，比如信号量和消息队列</a:t>
            </a:r>
          </a:p>
        </p:txBody>
      </p:sp>
      <p:sp>
        <p:nvSpPr>
          <p:cNvPr id="27" name="文本框 26"/>
          <p:cNvSpPr txBox="1"/>
          <p:nvPr/>
        </p:nvSpPr>
        <p:spPr>
          <a:xfrm>
            <a:off x="10053320" y="5311775"/>
            <a:ext cx="2348230" cy="213995"/>
          </a:xfrm>
          <a:prstGeom prst="rect">
            <a:avLst/>
          </a:prstGeom>
          <a:noFill/>
        </p:spPr>
        <p:txBody>
          <a:bodyPr wrap="square" rtlCol="0">
            <a:spAutoFit/>
          </a:bodyPr>
          <a:lstStyle/>
          <a:p>
            <a:r>
              <a:rPr lang="en-US" altLang="zh-CN" sz="800"/>
              <a:t>//</a:t>
            </a:r>
            <a:r>
              <a:rPr lang="zh-CN" altLang="en-US" sz="800"/>
              <a:t>注册核间中断</a:t>
            </a:r>
          </a:p>
        </p:txBody>
      </p:sp>
      <p:pic>
        <p:nvPicPr>
          <p:cNvPr id="7" name="图片 6"/>
          <p:cNvPicPr>
            <a:picLocks noChangeAspect="1"/>
          </p:cNvPicPr>
          <p:nvPr/>
        </p:nvPicPr>
        <p:blipFill>
          <a:blip r:embed="rId2"/>
          <a:stretch>
            <a:fillRect/>
          </a:stretch>
        </p:blipFill>
        <p:spPr>
          <a:xfrm>
            <a:off x="365125" y="1498600"/>
            <a:ext cx="6920865" cy="3926205"/>
          </a:xfrm>
          <a:prstGeom prst="rect">
            <a:avLst/>
          </a:prstGeom>
        </p:spPr>
      </p:pic>
      <p:sp>
        <p:nvSpPr>
          <p:cNvPr id="19" name="矩形 18"/>
          <p:cNvSpPr/>
          <p:nvPr/>
        </p:nvSpPr>
        <p:spPr>
          <a:xfrm>
            <a:off x="6633845" y="626745"/>
            <a:ext cx="4786630" cy="1057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信号量初始化：按照系统信号量最大的数目限制申请内存，并一一初始化，并将每一个信号量加入到空闲信号量的链表中</a:t>
            </a:r>
          </a:p>
        </p:txBody>
      </p:sp>
      <p:cxnSp>
        <p:nvCxnSpPr>
          <p:cNvPr id="11" name="直接箭头连接符 10"/>
          <p:cNvCxnSpPr>
            <a:endCxn id="19" idx="1"/>
          </p:cNvCxnSpPr>
          <p:nvPr/>
        </p:nvCxnSpPr>
        <p:spPr>
          <a:xfrm>
            <a:off x="2054860" y="1144905"/>
            <a:ext cx="4578985"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929890" y="2470785"/>
            <a:ext cx="1974850" cy="487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rcRect b="6827"/>
          <a:stretch>
            <a:fillRect/>
          </a:stretch>
        </p:blipFill>
        <p:spPr>
          <a:xfrm>
            <a:off x="2929890" y="4312285"/>
            <a:ext cx="6200775" cy="2551430"/>
          </a:xfrm>
          <a:prstGeom prst="rect">
            <a:avLst/>
          </a:prstGeom>
        </p:spPr>
      </p:pic>
      <p:sp>
        <p:nvSpPr>
          <p:cNvPr id="10" name="矩形 9"/>
          <p:cNvSpPr/>
          <p:nvPr/>
        </p:nvSpPr>
        <p:spPr>
          <a:xfrm>
            <a:off x="8790940" y="4513580"/>
            <a:ext cx="2629535"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消息队列初始化</a:t>
            </a:r>
          </a:p>
        </p:txBody>
      </p:sp>
      <p:pic>
        <p:nvPicPr>
          <p:cNvPr id="9" name="图片 8"/>
          <p:cNvPicPr>
            <a:picLocks noChangeAspect="1"/>
          </p:cNvPicPr>
          <p:nvPr/>
        </p:nvPicPr>
        <p:blipFill>
          <a:blip r:embed="rId4"/>
          <a:stretch>
            <a:fillRect/>
          </a:stretch>
        </p:blipFill>
        <p:spPr>
          <a:xfrm>
            <a:off x="4939665" y="1684655"/>
            <a:ext cx="6480810" cy="2764790"/>
          </a:xfrm>
          <a:prstGeom prst="rect">
            <a:avLst/>
          </a:prstGeom>
        </p:spPr>
      </p:pic>
      <p:sp>
        <p:nvSpPr>
          <p:cNvPr id="13" name="文本占位符 12">
            <a:extLst>
              <a:ext uri="{FF2B5EF4-FFF2-40B4-BE49-F238E27FC236}">
                <a16:creationId xmlns:a16="http://schemas.microsoft.com/office/drawing/2014/main" id="{39EAF904-73F7-82A4-1019-3798EE9E2407}"/>
              </a:ext>
            </a:extLst>
          </p:cNvPr>
          <p:cNvSpPr>
            <a:spLocks noGrp="1"/>
          </p:cNvSpPr>
          <p:nvPr>
            <p:ph type="body" idx="12"/>
          </p:nvPr>
        </p:nvSpPr>
        <p:spPr/>
        <p:txBody>
          <a:bodyPr/>
          <a:lstStyle/>
          <a:p>
            <a:endParaRPr lang="zh-CN" altLang="en-US"/>
          </a:p>
        </p:txBody>
      </p:sp>
      <p:sp>
        <p:nvSpPr>
          <p:cNvPr id="14" name="文本占位符 13">
            <a:extLst>
              <a:ext uri="{FF2B5EF4-FFF2-40B4-BE49-F238E27FC236}">
                <a16:creationId xmlns:a16="http://schemas.microsoft.com/office/drawing/2014/main" id="{4A038B6A-90F0-125E-AE7A-B6885A079527}"/>
              </a:ext>
            </a:extLst>
          </p:cNvPr>
          <p:cNvSpPr>
            <a:spLocks noGrp="1"/>
          </p:cNvSpPr>
          <p:nvPr>
            <p:ph type="body" idx="14"/>
          </p:nvPr>
        </p:nvSpPr>
        <p:spPr/>
        <p:txBody>
          <a:bodyPr/>
          <a:lstStyle/>
          <a:p>
            <a:endParaRPr lang="zh-CN" altLang="en-US"/>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9570" y="173038"/>
            <a:ext cx="5202004" cy="521970"/>
          </a:xfrm>
          <a:prstGeom prst="rect">
            <a:avLst/>
          </a:prstGeom>
          <a:noFill/>
        </p:spPr>
        <p:txBody>
          <a:bodyPr wrap="square" rtlCol="0">
            <a:spAutoFit/>
          </a:bodyPr>
          <a:lstStyle/>
          <a:p>
            <a:r>
              <a:rPr lang="zh-CN" altLang="en-US" sz="2800" b="1" dirty="0"/>
              <a:t>系统内存管理初始化</a:t>
            </a:r>
          </a:p>
        </p:txBody>
      </p:sp>
      <p:sp>
        <p:nvSpPr>
          <p:cNvPr id="18" name="矩形 17"/>
          <p:cNvSpPr/>
          <p:nvPr/>
        </p:nvSpPr>
        <p:spPr>
          <a:xfrm>
            <a:off x="365125" y="956310"/>
            <a:ext cx="6960235" cy="513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调用OsSysMemInit函数来初始化内核跟内存管理相关的东西</a:t>
            </a:r>
          </a:p>
        </p:txBody>
      </p:sp>
      <p:sp>
        <p:nvSpPr>
          <p:cNvPr id="27" name="文本框 26"/>
          <p:cNvSpPr txBox="1"/>
          <p:nvPr/>
        </p:nvSpPr>
        <p:spPr>
          <a:xfrm>
            <a:off x="10053320" y="5311775"/>
            <a:ext cx="2348230" cy="213995"/>
          </a:xfrm>
          <a:prstGeom prst="rect">
            <a:avLst/>
          </a:prstGeom>
          <a:noFill/>
        </p:spPr>
        <p:txBody>
          <a:bodyPr wrap="square" rtlCol="0">
            <a:spAutoFit/>
          </a:bodyPr>
          <a:lstStyle/>
          <a:p>
            <a:r>
              <a:rPr lang="en-US" altLang="zh-CN" sz="800"/>
              <a:t>//</a:t>
            </a:r>
            <a:r>
              <a:rPr lang="zh-CN" altLang="en-US" sz="800"/>
              <a:t>注册核间中断</a:t>
            </a:r>
          </a:p>
        </p:txBody>
      </p:sp>
      <p:pic>
        <p:nvPicPr>
          <p:cNvPr id="7" name="图片 6"/>
          <p:cNvPicPr>
            <a:picLocks noChangeAspect="1"/>
          </p:cNvPicPr>
          <p:nvPr/>
        </p:nvPicPr>
        <p:blipFill>
          <a:blip r:embed="rId2"/>
          <a:stretch>
            <a:fillRect/>
          </a:stretch>
        </p:blipFill>
        <p:spPr>
          <a:xfrm>
            <a:off x="365760" y="1550670"/>
            <a:ext cx="3550285" cy="3581400"/>
          </a:xfrm>
          <a:prstGeom prst="rect">
            <a:avLst/>
          </a:prstGeom>
        </p:spPr>
      </p:pic>
      <p:pic>
        <p:nvPicPr>
          <p:cNvPr id="30" name="图片 29"/>
          <p:cNvPicPr>
            <a:picLocks noChangeAspect="1"/>
          </p:cNvPicPr>
          <p:nvPr/>
        </p:nvPicPr>
        <p:blipFill>
          <a:blip r:embed="rId3"/>
          <a:stretch>
            <a:fillRect/>
          </a:stretch>
        </p:blipFill>
        <p:spPr>
          <a:xfrm>
            <a:off x="3766820" y="1550035"/>
            <a:ext cx="3559175" cy="3581400"/>
          </a:xfrm>
          <a:prstGeom prst="rect">
            <a:avLst/>
          </a:prstGeom>
        </p:spPr>
      </p:pic>
      <p:sp>
        <p:nvSpPr>
          <p:cNvPr id="19" name="矩形 18"/>
          <p:cNvSpPr/>
          <p:nvPr/>
        </p:nvSpPr>
        <p:spPr>
          <a:xfrm>
            <a:off x="7461250" y="2345690"/>
            <a:ext cx="4598670" cy="1497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这个函数主要初始化了内核堆空间、虚拟地址和物理地址空间，并且使用了二级页表，最后进行共享内存的初始化</a:t>
            </a:r>
          </a:p>
        </p:txBody>
      </p:sp>
      <p:sp>
        <p:nvSpPr>
          <p:cNvPr id="8" name="文本占位符 7">
            <a:extLst>
              <a:ext uri="{FF2B5EF4-FFF2-40B4-BE49-F238E27FC236}">
                <a16:creationId xmlns:a16="http://schemas.microsoft.com/office/drawing/2014/main" id="{325B3953-49AD-7A2C-99F4-C48CF3BB290C}"/>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98A3EEF3-AF1B-BBFE-481E-AD5ED790AD46}"/>
              </a:ext>
            </a:extLst>
          </p:cNvPr>
          <p:cNvSpPr>
            <a:spLocks noGrp="1"/>
          </p:cNvSpPr>
          <p:nvPr>
            <p:ph type="body" idx="14"/>
          </p:nvPr>
        </p:nvSpPr>
        <p:spPr/>
        <p:txBody>
          <a:bodyPr/>
          <a:lstStyle/>
          <a:p>
            <a:endParaRPr lang="zh-CN" alt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3168" y="182674"/>
            <a:ext cx="5202004" cy="521970"/>
          </a:xfrm>
          <a:prstGeom prst="rect">
            <a:avLst/>
          </a:prstGeom>
          <a:noFill/>
        </p:spPr>
        <p:txBody>
          <a:bodyPr wrap="square" rtlCol="0">
            <a:spAutoFit/>
          </a:bodyPr>
          <a:lstStyle/>
          <a:p>
            <a:r>
              <a:rPr lang="zh-CN" altLang="en-US" sz="2800" b="1" dirty="0"/>
              <a:t>系统调用初始化</a:t>
            </a:r>
          </a:p>
        </p:txBody>
      </p:sp>
      <p:sp>
        <p:nvSpPr>
          <p:cNvPr id="18" name="矩形 17"/>
          <p:cNvSpPr/>
          <p:nvPr/>
        </p:nvSpPr>
        <p:spPr>
          <a:xfrm>
            <a:off x="365125" y="956310"/>
            <a:ext cx="6960235" cy="513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调用SyscallHandleInit函数初始化了系统调用相关数据结构</a:t>
            </a:r>
          </a:p>
        </p:txBody>
      </p:sp>
      <p:sp>
        <p:nvSpPr>
          <p:cNvPr id="27" name="文本框 26"/>
          <p:cNvSpPr txBox="1"/>
          <p:nvPr/>
        </p:nvSpPr>
        <p:spPr>
          <a:xfrm>
            <a:off x="10053320" y="5311775"/>
            <a:ext cx="2348230" cy="213995"/>
          </a:xfrm>
          <a:prstGeom prst="rect">
            <a:avLst/>
          </a:prstGeom>
          <a:noFill/>
        </p:spPr>
        <p:txBody>
          <a:bodyPr wrap="square" rtlCol="0">
            <a:spAutoFit/>
          </a:bodyPr>
          <a:lstStyle/>
          <a:p>
            <a:r>
              <a:rPr lang="en-US" altLang="zh-CN" sz="800"/>
              <a:t>//</a:t>
            </a:r>
            <a:r>
              <a:rPr lang="zh-CN" altLang="en-US" sz="800"/>
              <a:t>注册核间中断</a:t>
            </a:r>
          </a:p>
        </p:txBody>
      </p:sp>
      <p:pic>
        <p:nvPicPr>
          <p:cNvPr id="6" name="图片 5"/>
          <p:cNvPicPr>
            <a:picLocks noChangeAspect="1"/>
          </p:cNvPicPr>
          <p:nvPr/>
        </p:nvPicPr>
        <p:blipFill>
          <a:blip r:embed="rId2"/>
          <a:srcRect t="2702"/>
          <a:stretch>
            <a:fillRect/>
          </a:stretch>
        </p:blipFill>
        <p:spPr>
          <a:xfrm>
            <a:off x="365125" y="1550035"/>
            <a:ext cx="6960235" cy="1771015"/>
          </a:xfrm>
          <a:prstGeom prst="rect">
            <a:avLst/>
          </a:prstGeom>
        </p:spPr>
      </p:pic>
      <p:sp>
        <p:nvSpPr>
          <p:cNvPr id="7" name="矩形 6"/>
          <p:cNvSpPr/>
          <p:nvPr/>
        </p:nvSpPr>
        <p:spPr>
          <a:xfrm>
            <a:off x="7230745" y="1043940"/>
            <a:ext cx="4373245" cy="1247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系统调用初始化,完成对系统调用的注册,将系统调用添加到全局变量中 g_syscallHandle,g_syscallNArgs</a:t>
            </a:r>
          </a:p>
        </p:txBody>
      </p:sp>
      <p:pic>
        <p:nvPicPr>
          <p:cNvPr id="8" name="图片 7"/>
          <p:cNvPicPr>
            <a:picLocks noChangeAspect="1"/>
          </p:cNvPicPr>
          <p:nvPr/>
        </p:nvPicPr>
        <p:blipFill>
          <a:blip r:embed="rId3"/>
          <a:stretch>
            <a:fillRect/>
          </a:stretch>
        </p:blipFill>
        <p:spPr>
          <a:xfrm>
            <a:off x="365125" y="3452495"/>
            <a:ext cx="7014845" cy="410845"/>
          </a:xfrm>
          <a:prstGeom prst="rect">
            <a:avLst/>
          </a:prstGeom>
        </p:spPr>
      </p:pic>
      <p:sp>
        <p:nvSpPr>
          <p:cNvPr id="19" name="矩形 18"/>
          <p:cNvSpPr/>
          <p:nvPr/>
        </p:nvSpPr>
        <p:spPr>
          <a:xfrm>
            <a:off x="7230745" y="2734945"/>
            <a:ext cx="4373245" cy="1235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Liteos-a内核设计最大的系统调用数大概是500个左右，当前实际可用的肯定小于500，g_syscallHandle数组用来记录各个系统调用号对应的系统调用执行函数</a:t>
            </a:r>
          </a:p>
        </p:txBody>
      </p:sp>
      <p:sp>
        <p:nvSpPr>
          <p:cNvPr id="10" name="文本占位符 9">
            <a:extLst>
              <a:ext uri="{FF2B5EF4-FFF2-40B4-BE49-F238E27FC236}">
                <a16:creationId xmlns:a16="http://schemas.microsoft.com/office/drawing/2014/main" id="{9F322D46-AA93-310A-9A21-78422E6E4E0A}"/>
              </a:ext>
            </a:extLst>
          </p:cNvPr>
          <p:cNvSpPr>
            <a:spLocks noGrp="1"/>
          </p:cNvSpPr>
          <p:nvPr>
            <p:ph type="body" idx="12"/>
          </p:nvPr>
        </p:nvSpPr>
        <p:spPr/>
        <p:txBody>
          <a:bodyPr/>
          <a:lstStyle/>
          <a:p>
            <a:endParaRPr lang="zh-CN" altLang="en-US"/>
          </a:p>
        </p:txBody>
      </p:sp>
      <p:sp>
        <p:nvSpPr>
          <p:cNvPr id="11" name="文本占位符 10">
            <a:extLst>
              <a:ext uri="{FF2B5EF4-FFF2-40B4-BE49-F238E27FC236}">
                <a16:creationId xmlns:a16="http://schemas.microsoft.com/office/drawing/2014/main" id="{8DEDCD5A-6C48-DA1B-3ED3-501AFBF6A705}"/>
              </a:ext>
            </a:extLst>
          </p:cNvPr>
          <p:cNvSpPr>
            <a:spLocks noGrp="1"/>
          </p:cNvSpPr>
          <p:nvPr>
            <p:ph type="body" idx="14"/>
          </p:nvPr>
        </p:nvSpPr>
        <p:spPr/>
        <p:txBody>
          <a:bodyPr/>
          <a:lstStyle/>
          <a:p>
            <a:endParaRPr lang="zh-CN" alt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stretch>
            <a:fillRect/>
          </a:stretch>
        </p:blipFill>
        <p:spPr>
          <a:xfrm>
            <a:off x="365760" y="2722245"/>
            <a:ext cx="7305040" cy="3771265"/>
          </a:xfrm>
          <a:prstGeom prst="rect">
            <a:avLst/>
          </a:prstGeom>
        </p:spPr>
      </p:pic>
      <p:sp>
        <p:nvSpPr>
          <p:cNvPr id="5" name="文本框 4"/>
          <p:cNvSpPr txBox="1"/>
          <p:nvPr/>
        </p:nvSpPr>
        <p:spPr>
          <a:xfrm>
            <a:off x="230363" y="184865"/>
            <a:ext cx="5202004" cy="521970"/>
          </a:xfrm>
          <a:prstGeom prst="rect">
            <a:avLst/>
          </a:prstGeom>
          <a:noFill/>
        </p:spPr>
        <p:txBody>
          <a:bodyPr wrap="square" rtlCol="0">
            <a:spAutoFit/>
          </a:bodyPr>
          <a:lstStyle/>
          <a:p>
            <a:r>
              <a:rPr lang="zh-CN" altLang="en-US" sz="2800" b="1" dirty="0"/>
              <a:t>TCB内存申请</a:t>
            </a:r>
          </a:p>
        </p:txBody>
      </p:sp>
      <p:sp>
        <p:nvSpPr>
          <p:cNvPr id="27" name="文本框 26"/>
          <p:cNvSpPr txBox="1"/>
          <p:nvPr/>
        </p:nvSpPr>
        <p:spPr>
          <a:xfrm>
            <a:off x="10053320" y="5311775"/>
            <a:ext cx="2348230" cy="213995"/>
          </a:xfrm>
          <a:prstGeom prst="rect">
            <a:avLst/>
          </a:prstGeom>
          <a:noFill/>
        </p:spPr>
        <p:txBody>
          <a:bodyPr wrap="square" rtlCol="0">
            <a:spAutoFit/>
          </a:bodyPr>
          <a:lstStyle/>
          <a:p>
            <a:r>
              <a:rPr lang="en-US" altLang="zh-CN" sz="800"/>
              <a:t>//</a:t>
            </a:r>
            <a:r>
              <a:rPr lang="zh-CN" altLang="en-US" sz="800"/>
              <a:t>注册核间中断</a:t>
            </a:r>
          </a:p>
        </p:txBody>
      </p:sp>
      <p:sp>
        <p:nvSpPr>
          <p:cNvPr id="19" name="矩形 18"/>
          <p:cNvSpPr/>
          <p:nvPr/>
        </p:nvSpPr>
        <p:spPr>
          <a:xfrm>
            <a:off x="365760" y="1115060"/>
            <a:ext cx="6976110" cy="414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在OsTaskInit函数中，使用了LOS_MemAlloc来申请TCB内存池</a:t>
            </a:r>
          </a:p>
        </p:txBody>
      </p:sp>
      <p:pic>
        <p:nvPicPr>
          <p:cNvPr id="7" name="图片 6"/>
          <p:cNvPicPr>
            <a:picLocks noChangeAspect="1"/>
          </p:cNvPicPr>
          <p:nvPr/>
        </p:nvPicPr>
        <p:blipFill>
          <a:blip r:embed="rId3"/>
          <a:stretch>
            <a:fillRect/>
          </a:stretch>
        </p:blipFill>
        <p:spPr>
          <a:xfrm>
            <a:off x="365760" y="1530350"/>
            <a:ext cx="6976110" cy="1191895"/>
          </a:xfrm>
          <a:prstGeom prst="rect">
            <a:avLst/>
          </a:prstGeom>
        </p:spPr>
      </p:pic>
      <p:sp>
        <p:nvSpPr>
          <p:cNvPr id="8" name="矩形 7"/>
          <p:cNvSpPr/>
          <p:nvPr/>
        </p:nvSpPr>
        <p:spPr>
          <a:xfrm>
            <a:off x="7514590" y="182880"/>
            <a:ext cx="4507230" cy="773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TCB内存池是常驻内存的，也就是只要申请了就不会被free掉，除非整个系统重启</a:t>
            </a:r>
          </a:p>
        </p:txBody>
      </p:sp>
      <p:cxnSp>
        <p:nvCxnSpPr>
          <p:cNvPr id="11" name="直接箭头连接符 10"/>
          <p:cNvCxnSpPr/>
          <p:nvPr/>
        </p:nvCxnSpPr>
        <p:spPr>
          <a:xfrm flipH="1">
            <a:off x="2883535" y="2326640"/>
            <a:ext cx="585470" cy="5645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endCxn id="18" idx="1"/>
          </p:cNvCxnSpPr>
          <p:nvPr/>
        </p:nvCxnSpPr>
        <p:spPr>
          <a:xfrm flipV="1">
            <a:off x="3470275" y="2006600"/>
            <a:ext cx="2722245" cy="1276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792595" y="3032125"/>
            <a:ext cx="5168900" cy="1087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1600">
                <a:sym typeface="+mn-ea"/>
              </a:rPr>
              <a:t>OsVmBootMemAlloc函数返回g_vmBootMemBase这个变量的值，然后更新其值；g_vmBootMemBase得初始值是__bss_end，也就是bss段的末尾，__bss_end这个值是内核在编译阶段确定的</a:t>
            </a:r>
          </a:p>
        </p:txBody>
      </p:sp>
      <p:sp>
        <p:nvSpPr>
          <p:cNvPr id="16" name="文本框 15"/>
          <p:cNvSpPr txBox="1"/>
          <p:nvPr/>
        </p:nvSpPr>
        <p:spPr>
          <a:xfrm>
            <a:off x="10180320" y="5438775"/>
            <a:ext cx="2348230" cy="213995"/>
          </a:xfrm>
          <a:prstGeom prst="rect">
            <a:avLst/>
          </a:prstGeom>
          <a:noFill/>
        </p:spPr>
        <p:txBody>
          <a:bodyPr wrap="square" rtlCol="0">
            <a:spAutoFit/>
          </a:bodyPr>
          <a:lstStyle/>
          <a:p>
            <a:r>
              <a:rPr lang="en-US" altLang="zh-CN" sz="800"/>
              <a:t>//</a:t>
            </a:r>
            <a:r>
              <a:rPr lang="zh-CN" altLang="en-US" sz="800"/>
              <a:t>注册核间中断</a:t>
            </a:r>
          </a:p>
        </p:txBody>
      </p:sp>
      <p:pic>
        <p:nvPicPr>
          <p:cNvPr id="20" name="图片 19"/>
          <p:cNvPicPr>
            <a:picLocks noChangeAspect="1"/>
          </p:cNvPicPr>
          <p:nvPr/>
        </p:nvPicPr>
        <p:blipFill>
          <a:blip r:embed="rId4"/>
          <a:stretch>
            <a:fillRect/>
          </a:stretch>
        </p:blipFill>
        <p:spPr>
          <a:xfrm>
            <a:off x="6792595" y="4190365"/>
            <a:ext cx="5169535" cy="182880"/>
          </a:xfrm>
          <a:prstGeom prst="rect">
            <a:avLst/>
          </a:prstGeom>
        </p:spPr>
      </p:pic>
      <p:pic>
        <p:nvPicPr>
          <p:cNvPr id="18" name="图片 17"/>
          <p:cNvPicPr>
            <a:picLocks noChangeAspect="1"/>
          </p:cNvPicPr>
          <p:nvPr/>
        </p:nvPicPr>
        <p:blipFill>
          <a:blip r:embed="rId5"/>
          <a:stretch>
            <a:fillRect/>
          </a:stretch>
        </p:blipFill>
        <p:spPr>
          <a:xfrm>
            <a:off x="6192520" y="1093470"/>
            <a:ext cx="5829300" cy="1826260"/>
          </a:xfrm>
          <a:prstGeom prst="rect">
            <a:avLst/>
          </a:prstGeom>
        </p:spPr>
      </p:pic>
      <p:sp>
        <p:nvSpPr>
          <p:cNvPr id="21" name="文本框 20"/>
          <p:cNvSpPr txBox="1"/>
          <p:nvPr/>
        </p:nvSpPr>
        <p:spPr>
          <a:xfrm>
            <a:off x="6353175" y="1610360"/>
            <a:ext cx="6047105" cy="213995"/>
          </a:xfrm>
          <a:prstGeom prst="rect">
            <a:avLst/>
          </a:prstGeom>
          <a:noFill/>
        </p:spPr>
        <p:txBody>
          <a:bodyPr wrap="square" rtlCol="0">
            <a:spAutoFit/>
          </a:bodyPr>
          <a:lstStyle/>
          <a:p>
            <a:r>
              <a:rPr lang="en-US" altLang="zh-CN" sz="800">
                <a:solidFill>
                  <a:schemeClr val="tx1"/>
                </a:solidFill>
                <a:sym typeface="+mn-ea"/>
              </a:rPr>
              <a:t>//</a:t>
            </a:r>
            <a:r>
              <a:rPr lang="zh-CN" altLang="en-US" sz="800">
                <a:solidFill>
                  <a:schemeClr val="tx1"/>
                </a:solidFill>
                <a:sym typeface="+mn-ea"/>
              </a:rPr>
              <a:t>内核堆区初始化变量，内核堆区初始化完成就会设为true</a:t>
            </a:r>
            <a:endParaRPr lang="zh-CN" altLang="en-US" sz="800"/>
          </a:p>
        </p:txBody>
      </p:sp>
      <p:sp>
        <p:nvSpPr>
          <p:cNvPr id="6" name="文本框 5"/>
          <p:cNvSpPr txBox="1"/>
          <p:nvPr/>
        </p:nvSpPr>
        <p:spPr>
          <a:xfrm>
            <a:off x="6353175" y="2166620"/>
            <a:ext cx="6047105" cy="213995"/>
          </a:xfrm>
          <a:prstGeom prst="rect">
            <a:avLst/>
          </a:prstGeom>
          <a:noFill/>
        </p:spPr>
        <p:txBody>
          <a:bodyPr wrap="square" rtlCol="0">
            <a:spAutoFit/>
          </a:bodyPr>
          <a:lstStyle/>
          <a:p>
            <a:r>
              <a:rPr lang="en-US" altLang="zh-CN" sz="800">
                <a:solidFill>
                  <a:schemeClr val="tx1"/>
                </a:solidFill>
                <a:sym typeface="+mn-ea"/>
              </a:rPr>
              <a:t>//</a:t>
            </a:r>
            <a:r>
              <a:rPr lang="zh-CN" altLang="en-US" sz="800">
                <a:solidFill>
                  <a:schemeClr val="tx1"/>
                </a:solidFill>
                <a:sym typeface="+mn-ea"/>
              </a:rPr>
              <a:t>LOS_Align将地址与边界（字节）对齐</a:t>
            </a:r>
          </a:p>
        </p:txBody>
      </p:sp>
      <p:pic>
        <p:nvPicPr>
          <p:cNvPr id="9" name="图片 8" descr="1.4"/>
          <p:cNvPicPr>
            <a:picLocks noChangeAspect="1"/>
          </p:cNvPicPr>
          <p:nvPr/>
        </p:nvPicPr>
        <p:blipFill>
          <a:blip r:embed="rId6"/>
          <a:stretch>
            <a:fillRect/>
          </a:stretch>
        </p:blipFill>
        <p:spPr>
          <a:xfrm>
            <a:off x="6920230" y="4411345"/>
            <a:ext cx="5041900" cy="1939925"/>
          </a:xfrm>
          <a:prstGeom prst="rect">
            <a:avLst/>
          </a:prstGeom>
        </p:spPr>
      </p:pic>
      <p:sp>
        <p:nvSpPr>
          <p:cNvPr id="12" name="文本占位符 11">
            <a:extLst>
              <a:ext uri="{FF2B5EF4-FFF2-40B4-BE49-F238E27FC236}">
                <a16:creationId xmlns:a16="http://schemas.microsoft.com/office/drawing/2014/main" id="{DD7D0D91-8B4D-EF22-BC4B-45725362288C}"/>
              </a:ext>
            </a:extLst>
          </p:cNvPr>
          <p:cNvSpPr>
            <a:spLocks noGrp="1"/>
          </p:cNvSpPr>
          <p:nvPr>
            <p:ph type="body" idx="12"/>
          </p:nvPr>
        </p:nvSpPr>
        <p:spPr/>
        <p:txBody>
          <a:bodyPr/>
          <a:lstStyle/>
          <a:p>
            <a:endParaRPr lang="zh-CN" altLang="en-US"/>
          </a:p>
        </p:txBody>
      </p:sp>
      <p:sp>
        <p:nvSpPr>
          <p:cNvPr id="14" name="文本占位符 13">
            <a:extLst>
              <a:ext uri="{FF2B5EF4-FFF2-40B4-BE49-F238E27FC236}">
                <a16:creationId xmlns:a16="http://schemas.microsoft.com/office/drawing/2014/main" id="{BD10029F-FA7E-E856-DEB9-C49FF22D1F67}"/>
              </a:ext>
            </a:extLst>
          </p:cNvPr>
          <p:cNvSpPr>
            <a:spLocks noGrp="1"/>
          </p:cNvSpPr>
          <p:nvPr>
            <p:ph type="body" idx="14"/>
          </p:nvPr>
        </p:nvSpPr>
        <p:spPr/>
        <p:txBody>
          <a:bodyPr/>
          <a:lstStyle/>
          <a:p>
            <a:endParaRPr lang="zh-CN" altLang="en-US"/>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3948" y="127717"/>
            <a:ext cx="5202004" cy="521970"/>
          </a:xfrm>
          <a:prstGeom prst="rect">
            <a:avLst/>
          </a:prstGeom>
          <a:noFill/>
        </p:spPr>
        <p:txBody>
          <a:bodyPr wrap="square" rtlCol="0">
            <a:spAutoFit/>
          </a:bodyPr>
          <a:lstStyle/>
          <a:p>
            <a:r>
              <a:rPr lang="zh-CN" altLang="en-US" sz="2800" b="1" dirty="0"/>
              <a:t>内核虚拟空间初始化</a:t>
            </a:r>
          </a:p>
        </p:txBody>
      </p:sp>
      <p:sp>
        <p:nvSpPr>
          <p:cNvPr id="18" name="矩形 17"/>
          <p:cNvSpPr/>
          <p:nvPr/>
        </p:nvSpPr>
        <p:spPr>
          <a:xfrm>
            <a:off x="365125" y="916940"/>
            <a:ext cx="5591810" cy="434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400"/>
              <a:t>使用OsKernVmSpaceInit函数初始化内核虚拟空间数据结构</a:t>
            </a:r>
          </a:p>
        </p:txBody>
      </p:sp>
      <p:sp>
        <p:nvSpPr>
          <p:cNvPr id="27" name="文本框 26"/>
          <p:cNvSpPr txBox="1"/>
          <p:nvPr/>
        </p:nvSpPr>
        <p:spPr>
          <a:xfrm>
            <a:off x="10053320" y="5311775"/>
            <a:ext cx="2348230" cy="213995"/>
          </a:xfrm>
          <a:prstGeom prst="rect">
            <a:avLst/>
          </a:prstGeom>
          <a:noFill/>
        </p:spPr>
        <p:txBody>
          <a:bodyPr wrap="square" rtlCol="0">
            <a:spAutoFit/>
          </a:bodyPr>
          <a:lstStyle/>
          <a:p>
            <a:r>
              <a:rPr lang="en-US" altLang="zh-CN" sz="800"/>
              <a:t>//</a:t>
            </a:r>
            <a:r>
              <a:rPr lang="zh-CN" altLang="en-US" sz="800"/>
              <a:t>注册核间中断</a:t>
            </a:r>
          </a:p>
        </p:txBody>
      </p:sp>
      <p:pic>
        <p:nvPicPr>
          <p:cNvPr id="7" name="图片 6"/>
          <p:cNvPicPr>
            <a:picLocks noChangeAspect="1"/>
          </p:cNvPicPr>
          <p:nvPr/>
        </p:nvPicPr>
        <p:blipFill>
          <a:blip r:embed="rId2"/>
          <a:stretch>
            <a:fillRect/>
          </a:stretch>
        </p:blipFill>
        <p:spPr>
          <a:xfrm>
            <a:off x="364490" y="1290320"/>
            <a:ext cx="6026785" cy="1327150"/>
          </a:xfrm>
          <a:prstGeom prst="rect">
            <a:avLst/>
          </a:prstGeom>
        </p:spPr>
      </p:pic>
      <p:sp>
        <p:nvSpPr>
          <p:cNvPr id="19" name="矩形 18"/>
          <p:cNvSpPr/>
          <p:nvPr/>
        </p:nvSpPr>
        <p:spPr>
          <a:xfrm>
            <a:off x="6400800" y="487045"/>
            <a:ext cx="5516245"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400"/>
              <a:t>在liteos_a中，使用LosVmSpace来描述一个虚拟空间的布局，每个LosVmSpace都有自己的页表。内核虚拟空间使用g_kVmSpace这个变量来表示，使用的页表是当前内核所使用的的段映射页表。</a:t>
            </a:r>
          </a:p>
        </p:txBody>
      </p:sp>
      <p:pic>
        <p:nvPicPr>
          <p:cNvPr id="8" name="图片 7"/>
          <p:cNvPicPr>
            <a:picLocks noChangeAspect="1"/>
          </p:cNvPicPr>
          <p:nvPr/>
        </p:nvPicPr>
        <p:blipFill>
          <a:blip r:embed="rId3"/>
          <a:stretch>
            <a:fillRect/>
          </a:stretch>
        </p:blipFill>
        <p:spPr>
          <a:xfrm>
            <a:off x="365760" y="2617470"/>
            <a:ext cx="6024880" cy="2026920"/>
          </a:xfrm>
          <a:prstGeom prst="rect">
            <a:avLst/>
          </a:prstGeom>
        </p:spPr>
      </p:pic>
      <p:cxnSp>
        <p:nvCxnSpPr>
          <p:cNvPr id="9" name="直接箭头连接符 8"/>
          <p:cNvCxnSpPr/>
          <p:nvPr/>
        </p:nvCxnSpPr>
        <p:spPr>
          <a:xfrm>
            <a:off x="1047115" y="2124075"/>
            <a:ext cx="238125" cy="680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390640" y="1997710"/>
            <a:ext cx="5525770" cy="948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400">
                <a:sym typeface="+mn-ea"/>
              </a:rPr>
              <a:t>OskernVmSpaceInit</a:t>
            </a:r>
            <a:r>
              <a:rPr lang="zh-CN" altLang="en-US" sz="1400">
                <a:sym typeface="+mn-ea"/>
              </a:rPr>
              <a:t>函数</a:t>
            </a:r>
            <a:r>
              <a:rPr lang="en-US" altLang="zh-CN" sz="1400">
                <a:sym typeface="+mn-ea"/>
              </a:rPr>
              <a:t>初始化内核进程虚拟空间g_kVmSpace,</a:t>
            </a:r>
            <a:r>
              <a:rPr lang="zh-CN" altLang="en-US" sz="1400">
                <a:sym typeface="+mn-ea"/>
              </a:rPr>
              <a:t>主要记录了虚拟空间的起始地址和大小；传入的第2个参数由函数OsGFirstTableGet()获取，即g_firstPageTable，这是内核的2个进程空间使用的一级页表基地址，大小为0x4000字节</a:t>
            </a:r>
          </a:p>
        </p:txBody>
      </p:sp>
      <p:sp>
        <p:nvSpPr>
          <p:cNvPr id="12" name="矩形 11"/>
          <p:cNvSpPr/>
          <p:nvPr/>
        </p:nvSpPr>
        <p:spPr>
          <a:xfrm>
            <a:off x="5673725" y="3275965"/>
            <a:ext cx="6243320" cy="306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400"/>
              <a:t>调用OsVmSpaceInitCommon将页表基址记录在LosVmSpace数据结构中</a:t>
            </a:r>
          </a:p>
        </p:txBody>
      </p:sp>
      <p:pic>
        <p:nvPicPr>
          <p:cNvPr id="15" name="图片 14"/>
          <p:cNvPicPr>
            <a:picLocks noChangeAspect="1"/>
          </p:cNvPicPr>
          <p:nvPr/>
        </p:nvPicPr>
        <p:blipFill>
          <a:blip r:embed="rId4"/>
          <a:stretch>
            <a:fillRect/>
          </a:stretch>
        </p:blipFill>
        <p:spPr>
          <a:xfrm>
            <a:off x="652780" y="4535170"/>
            <a:ext cx="5882005" cy="2323465"/>
          </a:xfrm>
          <a:prstGeom prst="rect">
            <a:avLst/>
          </a:prstGeom>
        </p:spPr>
      </p:pic>
      <p:sp>
        <p:nvSpPr>
          <p:cNvPr id="16" name="矩形 15"/>
          <p:cNvSpPr/>
          <p:nvPr/>
        </p:nvSpPr>
        <p:spPr>
          <a:xfrm>
            <a:off x="6400800" y="5797550"/>
            <a:ext cx="5516245" cy="836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400"/>
              <a:t>调用OsArchMmuInit将页表的虚拟地址和物理地址信息记录在vmSpace-&gt;archMmu中</a:t>
            </a:r>
          </a:p>
        </p:txBody>
      </p:sp>
      <p:pic>
        <p:nvPicPr>
          <p:cNvPr id="10" name="图片 9"/>
          <p:cNvPicPr>
            <a:picLocks noChangeAspect="1"/>
          </p:cNvPicPr>
          <p:nvPr/>
        </p:nvPicPr>
        <p:blipFill>
          <a:blip r:embed="rId5"/>
          <a:stretch>
            <a:fillRect/>
          </a:stretch>
        </p:blipFill>
        <p:spPr>
          <a:xfrm>
            <a:off x="5585460" y="3582035"/>
            <a:ext cx="6242685" cy="2068830"/>
          </a:xfrm>
          <a:prstGeom prst="rect">
            <a:avLst/>
          </a:prstGeom>
        </p:spPr>
      </p:pic>
      <p:sp>
        <p:nvSpPr>
          <p:cNvPr id="17" name="文本框 16"/>
          <p:cNvSpPr txBox="1"/>
          <p:nvPr/>
        </p:nvSpPr>
        <p:spPr>
          <a:xfrm>
            <a:off x="1915795" y="1735455"/>
            <a:ext cx="6047105" cy="213995"/>
          </a:xfrm>
          <a:prstGeom prst="rect">
            <a:avLst/>
          </a:prstGeom>
          <a:noFill/>
        </p:spPr>
        <p:txBody>
          <a:bodyPr wrap="square" rtlCol="0">
            <a:spAutoFit/>
          </a:bodyPr>
          <a:lstStyle/>
          <a:p>
            <a:r>
              <a:rPr lang="en-US" altLang="zh-CN" sz="800"/>
              <a:t>//</a:t>
            </a:r>
            <a:r>
              <a:rPr lang="zh-CN" altLang="en-US" sz="800"/>
              <a:t>初始化虚拟空间链表互斥锁g_vmSpaceListMux，在操作内核进程空间时需要持有该互斥锁</a:t>
            </a:r>
          </a:p>
        </p:txBody>
      </p:sp>
      <p:cxnSp>
        <p:nvCxnSpPr>
          <p:cNvPr id="13" name="直接箭头连接符 12"/>
          <p:cNvCxnSpPr/>
          <p:nvPr/>
        </p:nvCxnSpPr>
        <p:spPr>
          <a:xfrm flipV="1">
            <a:off x="2616200" y="3690620"/>
            <a:ext cx="4322445" cy="6356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flipV="1">
            <a:off x="1842770" y="4735195"/>
            <a:ext cx="5013960" cy="714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949700" y="2946400"/>
            <a:ext cx="6047105" cy="213995"/>
          </a:xfrm>
          <a:prstGeom prst="rect">
            <a:avLst/>
          </a:prstGeom>
          <a:noFill/>
        </p:spPr>
        <p:txBody>
          <a:bodyPr wrap="square" rtlCol="0">
            <a:spAutoFit/>
          </a:bodyPr>
          <a:lstStyle/>
          <a:p>
            <a:r>
              <a:rPr lang="en-US" altLang="zh-CN" sz="800"/>
              <a:t>//</a:t>
            </a:r>
            <a:r>
              <a:rPr lang="zh-CN" altLang="en-US" sz="800"/>
              <a:t>内核空间基地址, 线性区将分配在此范围</a:t>
            </a:r>
          </a:p>
        </p:txBody>
      </p:sp>
      <p:sp>
        <p:nvSpPr>
          <p:cNvPr id="22" name="文本框 21"/>
          <p:cNvSpPr txBox="1"/>
          <p:nvPr/>
        </p:nvSpPr>
        <p:spPr>
          <a:xfrm>
            <a:off x="3949700" y="3462020"/>
            <a:ext cx="6047105" cy="213995"/>
          </a:xfrm>
          <a:prstGeom prst="rect">
            <a:avLst/>
          </a:prstGeom>
          <a:noFill/>
        </p:spPr>
        <p:txBody>
          <a:bodyPr wrap="square" rtlCol="0">
            <a:spAutoFit/>
          </a:bodyPr>
          <a:lstStyle/>
          <a:p>
            <a:r>
              <a:rPr lang="en-US" altLang="zh-CN" sz="800"/>
              <a:t>//</a:t>
            </a:r>
            <a:r>
              <a:rPr lang="zh-CN" altLang="en-US" sz="800"/>
              <a:t>内核空间映射区大小</a:t>
            </a:r>
          </a:p>
        </p:txBody>
      </p:sp>
      <p:sp>
        <p:nvSpPr>
          <p:cNvPr id="23" name="文本框 22"/>
          <p:cNvSpPr txBox="1"/>
          <p:nvPr/>
        </p:nvSpPr>
        <p:spPr>
          <a:xfrm>
            <a:off x="982980" y="4112260"/>
            <a:ext cx="6047105" cy="213995"/>
          </a:xfrm>
          <a:prstGeom prst="rect">
            <a:avLst/>
          </a:prstGeom>
          <a:noFill/>
        </p:spPr>
        <p:txBody>
          <a:bodyPr wrap="square" rtlCol="0">
            <a:spAutoFit/>
          </a:bodyPr>
          <a:lstStyle/>
          <a:p>
            <a:r>
              <a:rPr lang="en-US" altLang="zh-CN" sz="800"/>
              <a:t>//</a:t>
            </a:r>
            <a:r>
              <a:rPr lang="zh-CN" altLang="en-US" sz="800"/>
              <a:t>调用通用的地址空间初始化函数，virtTtb 用于初始化 mmu</a:t>
            </a:r>
          </a:p>
        </p:txBody>
      </p:sp>
      <p:sp>
        <p:nvSpPr>
          <p:cNvPr id="24" name="文本框 23"/>
          <p:cNvSpPr txBox="1"/>
          <p:nvPr/>
        </p:nvSpPr>
        <p:spPr>
          <a:xfrm>
            <a:off x="5771515" y="3644900"/>
            <a:ext cx="6047105" cy="213995"/>
          </a:xfrm>
          <a:prstGeom prst="rect">
            <a:avLst/>
          </a:prstGeom>
          <a:noFill/>
        </p:spPr>
        <p:txBody>
          <a:bodyPr wrap="square" rtlCol="0">
            <a:spAutoFit/>
          </a:bodyPr>
          <a:lstStyle/>
          <a:p>
            <a:r>
              <a:rPr lang="en-US" sz="800"/>
              <a:t>//</a:t>
            </a:r>
            <a:r>
              <a:rPr lang="zh-CN" altLang="en-US" sz="800"/>
              <a:t>初始化地址虚拟存储空间的红黑树根节点</a:t>
            </a:r>
          </a:p>
        </p:txBody>
      </p:sp>
      <p:sp>
        <p:nvSpPr>
          <p:cNvPr id="25" name="文本框 24"/>
          <p:cNvSpPr txBox="1"/>
          <p:nvPr/>
        </p:nvSpPr>
        <p:spPr>
          <a:xfrm>
            <a:off x="9387840" y="4112260"/>
            <a:ext cx="6047105" cy="213995"/>
          </a:xfrm>
          <a:prstGeom prst="rect">
            <a:avLst/>
          </a:prstGeom>
          <a:noFill/>
        </p:spPr>
        <p:txBody>
          <a:bodyPr wrap="square" rtlCol="0">
            <a:spAutoFit/>
          </a:bodyPr>
          <a:lstStyle/>
          <a:p>
            <a:r>
              <a:rPr lang="en-US" sz="800"/>
              <a:t>//</a:t>
            </a:r>
            <a:r>
              <a:rPr lang="zh-CN" altLang="en-US" sz="800"/>
              <a:t>初始化地址空间的操作互斥锁</a:t>
            </a:r>
          </a:p>
        </p:txBody>
      </p:sp>
      <p:sp>
        <p:nvSpPr>
          <p:cNvPr id="26" name="文本框 25"/>
          <p:cNvSpPr txBox="1"/>
          <p:nvPr/>
        </p:nvSpPr>
        <p:spPr>
          <a:xfrm>
            <a:off x="8496935" y="4985385"/>
            <a:ext cx="6047105" cy="213995"/>
          </a:xfrm>
          <a:prstGeom prst="rect">
            <a:avLst/>
          </a:prstGeom>
          <a:noFill/>
        </p:spPr>
        <p:txBody>
          <a:bodyPr wrap="square" rtlCol="0">
            <a:spAutoFit/>
          </a:bodyPr>
          <a:lstStyle/>
          <a:p>
            <a:r>
              <a:rPr lang="en-US" sz="800"/>
              <a:t>//</a:t>
            </a:r>
            <a:r>
              <a:rPr lang="zh-CN" altLang="en-US" sz="800"/>
              <a:t>把新创建的地址空间挂在虚拟地址空间双向链表g_vmSpaceList上</a:t>
            </a:r>
          </a:p>
        </p:txBody>
      </p:sp>
      <p:sp>
        <p:nvSpPr>
          <p:cNvPr id="28" name="文本框 27"/>
          <p:cNvSpPr txBox="1"/>
          <p:nvPr/>
        </p:nvSpPr>
        <p:spPr>
          <a:xfrm>
            <a:off x="8874125" y="5353050"/>
            <a:ext cx="6047105" cy="213995"/>
          </a:xfrm>
          <a:prstGeom prst="rect">
            <a:avLst/>
          </a:prstGeom>
          <a:noFill/>
        </p:spPr>
        <p:txBody>
          <a:bodyPr wrap="square" rtlCol="0">
            <a:spAutoFit/>
          </a:bodyPr>
          <a:lstStyle/>
          <a:p>
            <a:r>
              <a:rPr lang="en-US" sz="800"/>
              <a:t>//</a:t>
            </a:r>
            <a:r>
              <a:rPr lang="zh-CN" altLang="en-US" sz="800"/>
              <a:t>调用函数OsArchMmuInit()完成地址空间MMU部分的初始化</a:t>
            </a:r>
          </a:p>
        </p:txBody>
      </p:sp>
      <p:sp>
        <p:nvSpPr>
          <p:cNvPr id="30" name="文本框 29"/>
          <p:cNvSpPr txBox="1"/>
          <p:nvPr/>
        </p:nvSpPr>
        <p:spPr>
          <a:xfrm>
            <a:off x="2628265" y="6323330"/>
            <a:ext cx="6047105" cy="213995"/>
          </a:xfrm>
          <a:prstGeom prst="rect">
            <a:avLst/>
          </a:prstGeom>
          <a:noFill/>
        </p:spPr>
        <p:txBody>
          <a:bodyPr wrap="square" rtlCol="0">
            <a:spAutoFit/>
          </a:bodyPr>
          <a:lstStyle/>
          <a:p>
            <a:r>
              <a:rPr lang="en-US" altLang="zh-CN" sz="800"/>
              <a:t>//</a:t>
            </a:r>
            <a:r>
              <a:rPr lang="zh-CN" altLang="en-US" sz="800"/>
              <a:t>设置MMU的TTB虚拟地址</a:t>
            </a:r>
          </a:p>
        </p:txBody>
      </p:sp>
      <p:sp>
        <p:nvSpPr>
          <p:cNvPr id="31" name="文本框 30"/>
          <p:cNvSpPr txBox="1"/>
          <p:nvPr/>
        </p:nvSpPr>
        <p:spPr>
          <a:xfrm>
            <a:off x="2896870" y="6109335"/>
            <a:ext cx="6047105" cy="213995"/>
          </a:xfrm>
          <a:prstGeom prst="rect">
            <a:avLst/>
          </a:prstGeom>
          <a:noFill/>
        </p:spPr>
        <p:txBody>
          <a:bodyPr wrap="square" rtlCol="0">
            <a:spAutoFit/>
          </a:bodyPr>
          <a:lstStyle/>
          <a:p>
            <a:r>
              <a:rPr lang="en-US" altLang="zh-CN" sz="800"/>
              <a:t>//</a:t>
            </a:r>
            <a:r>
              <a:rPr lang="zh-CN" altLang="en-US" sz="800"/>
              <a:t>初始化内存页双向链表</a:t>
            </a:r>
          </a:p>
        </p:txBody>
      </p:sp>
      <p:sp>
        <p:nvSpPr>
          <p:cNvPr id="32" name="文本框 31"/>
          <p:cNvSpPr txBox="1"/>
          <p:nvPr/>
        </p:nvSpPr>
        <p:spPr>
          <a:xfrm>
            <a:off x="933450" y="5311775"/>
            <a:ext cx="6047105" cy="213995"/>
          </a:xfrm>
          <a:prstGeom prst="rect">
            <a:avLst/>
          </a:prstGeom>
          <a:noFill/>
        </p:spPr>
        <p:txBody>
          <a:bodyPr wrap="square" rtlCol="0">
            <a:spAutoFit/>
          </a:bodyPr>
          <a:lstStyle/>
          <a:p>
            <a:r>
              <a:rPr lang="en-US" altLang="zh-CN" sz="800"/>
              <a:t>//</a:t>
            </a:r>
            <a:r>
              <a:rPr lang="zh-CN" altLang="en-US" sz="800"/>
              <a:t>初始化MMU互斥锁，如果初始化失败则返回FALSE</a:t>
            </a:r>
          </a:p>
        </p:txBody>
      </p:sp>
      <p:sp>
        <p:nvSpPr>
          <p:cNvPr id="33" name="文本框 32"/>
          <p:cNvSpPr txBox="1"/>
          <p:nvPr/>
        </p:nvSpPr>
        <p:spPr>
          <a:xfrm>
            <a:off x="933450" y="4707255"/>
            <a:ext cx="6047105" cy="213995"/>
          </a:xfrm>
          <a:prstGeom prst="rect">
            <a:avLst/>
          </a:prstGeom>
          <a:noFill/>
        </p:spPr>
        <p:txBody>
          <a:bodyPr wrap="square" rtlCol="0">
            <a:spAutoFit/>
          </a:bodyPr>
          <a:lstStyle/>
          <a:p>
            <a:r>
              <a:rPr lang="en-US" altLang="zh-CN" sz="800"/>
              <a:t>//</a:t>
            </a:r>
            <a:r>
              <a:rPr lang="zh-CN" altLang="en-US" sz="800"/>
              <a:t>获取地址空间编号，如果获取失败则返回FALSE</a:t>
            </a:r>
          </a:p>
        </p:txBody>
      </p:sp>
      <p:sp>
        <p:nvSpPr>
          <p:cNvPr id="35" name="文本框 34"/>
          <p:cNvSpPr txBox="1"/>
          <p:nvPr/>
        </p:nvSpPr>
        <p:spPr>
          <a:xfrm>
            <a:off x="1753870" y="6537325"/>
            <a:ext cx="4781550" cy="337185"/>
          </a:xfrm>
          <a:prstGeom prst="rect">
            <a:avLst/>
          </a:prstGeom>
          <a:noFill/>
        </p:spPr>
        <p:txBody>
          <a:bodyPr wrap="square" rtlCol="0">
            <a:spAutoFit/>
          </a:bodyPr>
          <a:lstStyle/>
          <a:p>
            <a:r>
              <a:rPr lang="en-US" altLang="zh-CN" sz="800"/>
              <a:t>//</a:t>
            </a:r>
            <a:r>
              <a:rPr lang="zh-CN" altLang="en-US" sz="800"/>
              <a:t>设置MMU的TTB物理地址，TTB虚拟地址基于内核虚拟地址空间开始地址的偏移(UINTPTR)virtTtb - KERNEL_ASPACE_BASE加上物理地址就等于TTB物理地址</a:t>
            </a:r>
          </a:p>
        </p:txBody>
      </p:sp>
      <p:sp>
        <p:nvSpPr>
          <p:cNvPr id="6" name="文本框 5"/>
          <p:cNvSpPr txBox="1"/>
          <p:nvPr/>
        </p:nvSpPr>
        <p:spPr>
          <a:xfrm>
            <a:off x="2896870" y="3799205"/>
            <a:ext cx="6047105" cy="213995"/>
          </a:xfrm>
          <a:prstGeom prst="rect">
            <a:avLst/>
          </a:prstGeom>
          <a:noFill/>
        </p:spPr>
        <p:txBody>
          <a:bodyPr wrap="square" rtlCol="0">
            <a:spAutoFit/>
          </a:bodyPr>
          <a:lstStyle/>
          <a:p>
            <a:r>
              <a:rPr lang="en-US" altLang="zh-CN" sz="800"/>
              <a:t>//</a:t>
            </a:r>
            <a:r>
              <a:rPr lang="zh-CN" altLang="en-US" sz="800"/>
              <a:t>代码开始地址</a:t>
            </a:r>
          </a:p>
        </p:txBody>
      </p:sp>
      <p:sp>
        <p:nvSpPr>
          <p:cNvPr id="14" name="文本框 13"/>
          <p:cNvSpPr txBox="1"/>
          <p:nvPr/>
        </p:nvSpPr>
        <p:spPr>
          <a:xfrm>
            <a:off x="2774950" y="3951605"/>
            <a:ext cx="6047105" cy="213995"/>
          </a:xfrm>
          <a:prstGeom prst="rect">
            <a:avLst/>
          </a:prstGeom>
          <a:noFill/>
        </p:spPr>
        <p:txBody>
          <a:bodyPr wrap="square" rtlCol="0">
            <a:spAutoFit/>
          </a:bodyPr>
          <a:lstStyle/>
          <a:p>
            <a:r>
              <a:rPr lang="en-US" altLang="zh-CN" sz="800"/>
              <a:t>//</a:t>
            </a:r>
            <a:r>
              <a:rPr lang="zh-CN" altLang="en-US" sz="800"/>
              <a:t>代码结束地址</a:t>
            </a:r>
          </a:p>
        </p:txBody>
      </p:sp>
      <p:sp>
        <p:nvSpPr>
          <p:cNvPr id="29" name="文本框 28"/>
          <p:cNvSpPr txBox="1"/>
          <p:nvPr/>
        </p:nvSpPr>
        <p:spPr>
          <a:xfrm>
            <a:off x="4006215" y="3097530"/>
            <a:ext cx="6047105" cy="213995"/>
          </a:xfrm>
          <a:prstGeom prst="rect">
            <a:avLst/>
          </a:prstGeom>
          <a:noFill/>
        </p:spPr>
        <p:txBody>
          <a:bodyPr wrap="square" rtlCol="0">
            <a:spAutoFit/>
          </a:bodyPr>
          <a:lstStyle/>
          <a:p>
            <a:r>
              <a:rPr lang="en-US" altLang="zh-CN" sz="800"/>
              <a:t>//</a:t>
            </a:r>
            <a:r>
              <a:rPr lang="zh-CN" altLang="en-US" sz="800"/>
              <a:t>内核空间大小</a:t>
            </a:r>
          </a:p>
        </p:txBody>
      </p:sp>
      <p:sp>
        <p:nvSpPr>
          <p:cNvPr id="34" name="文本框 33"/>
          <p:cNvSpPr txBox="1"/>
          <p:nvPr/>
        </p:nvSpPr>
        <p:spPr>
          <a:xfrm>
            <a:off x="3949700" y="3287395"/>
            <a:ext cx="1537335" cy="213995"/>
          </a:xfrm>
          <a:prstGeom prst="rect">
            <a:avLst/>
          </a:prstGeom>
          <a:noFill/>
        </p:spPr>
        <p:txBody>
          <a:bodyPr wrap="square" rtlCol="0">
            <a:spAutoFit/>
          </a:bodyPr>
          <a:lstStyle/>
          <a:p>
            <a:r>
              <a:rPr lang="en-US" altLang="zh-CN" sz="800"/>
              <a:t>//</a:t>
            </a:r>
            <a:r>
              <a:rPr lang="zh-CN" altLang="en-US" sz="800"/>
              <a:t>内核空间映射区基地址</a:t>
            </a:r>
          </a:p>
        </p:txBody>
      </p:sp>
      <p:sp>
        <p:nvSpPr>
          <p:cNvPr id="37" name="文本占位符 36">
            <a:extLst>
              <a:ext uri="{FF2B5EF4-FFF2-40B4-BE49-F238E27FC236}">
                <a16:creationId xmlns:a16="http://schemas.microsoft.com/office/drawing/2014/main" id="{718F7D90-A8C6-738A-B057-6E0DDEDBC2F2}"/>
              </a:ext>
            </a:extLst>
          </p:cNvPr>
          <p:cNvSpPr>
            <a:spLocks noGrp="1"/>
          </p:cNvSpPr>
          <p:nvPr>
            <p:ph type="body" idx="12"/>
          </p:nvPr>
        </p:nvSpPr>
        <p:spPr/>
        <p:txBody>
          <a:bodyPr/>
          <a:lstStyle/>
          <a:p>
            <a:endParaRPr lang="zh-CN" altLang="en-US"/>
          </a:p>
        </p:txBody>
      </p:sp>
      <p:sp>
        <p:nvSpPr>
          <p:cNvPr id="38" name="文本占位符 37">
            <a:extLst>
              <a:ext uri="{FF2B5EF4-FFF2-40B4-BE49-F238E27FC236}">
                <a16:creationId xmlns:a16="http://schemas.microsoft.com/office/drawing/2014/main" id="{79C5A88F-857F-CB84-2C25-EFF827830044}"/>
              </a:ext>
            </a:extLst>
          </p:cNvPr>
          <p:cNvSpPr>
            <a:spLocks noGrp="1"/>
          </p:cNvSpPr>
          <p:nvPr>
            <p:ph type="body" idx="14"/>
          </p:nvPr>
        </p:nvSpPr>
        <p:spPr/>
        <p:txBody>
          <a:bodyPr/>
          <a:lstStyle/>
          <a:p>
            <a:endParaRPr lang="zh-CN" alt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rcRect t="-1085" r="9581"/>
          <a:stretch>
            <a:fillRect/>
          </a:stretch>
        </p:blipFill>
        <p:spPr>
          <a:xfrm>
            <a:off x="452755" y="3155315"/>
            <a:ext cx="5918200" cy="2344420"/>
          </a:xfrm>
          <a:prstGeom prst="rect">
            <a:avLst/>
          </a:prstGeom>
        </p:spPr>
      </p:pic>
      <p:sp>
        <p:nvSpPr>
          <p:cNvPr id="5" name="文本框 4"/>
          <p:cNvSpPr txBox="1"/>
          <p:nvPr/>
        </p:nvSpPr>
        <p:spPr>
          <a:xfrm>
            <a:off x="76980" y="193199"/>
            <a:ext cx="5202004" cy="521970"/>
          </a:xfrm>
          <a:prstGeom prst="rect">
            <a:avLst/>
          </a:prstGeom>
          <a:noFill/>
        </p:spPr>
        <p:txBody>
          <a:bodyPr wrap="square" rtlCol="0">
            <a:spAutoFit/>
          </a:bodyPr>
          <a:lstStyle/>
          <a:p>
            <a:r>
              <a:rPr sz="2800" b="1" dirty="0"/>
              <a:t> vmalloc虚拟空间初始化</a:t>
            </a:r>
          </a:p>
        </p:txBody>
      </p:sp>
      <p:sp>
        <p:nvSpPr>
          <p:cNvPr id="18" name="矩形 17"/>
          <p:cNvSpPr/>
          <p:nvPr/>
        </p:nvSpPr>
        <p:spPr>
          <a:xfrm>
            <a:off x="4989830" y="4731385"/>
            <a:ext cx="4041140" cy="1696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1600"/>
              <a:t>vmalloc</a:t>
            </a:r>
            <a:r>
              <a:rPr lang="zh-CN" altLang="en-US" sz="1600"/>
              <a:t>虚拟空间初始化</a:t>
            </a:r>
            <a:r>
              <a:rPr lang="zh-CN" sz="1600"/>
              <a:t>整体流程和初始化内核虚拟空间类似，仅仅是记录的起始地址和大小不一样</a:t>
            </a:r>
          </a:p>
        </p:txBody>
      </p:sp>
      <p:sp>
        <p:nvSpPr>
          <p:cNvPr id="27" name="文本框 26"/>
          <p:cNvSpPr txBox="1"/>
          <p:nvPr/>
        </p:nvSpPr>
        <p:spPr>
          <a:xfrm>
            <a:off x="10053320" y="5311775"/>
            <a:ext cx="2348230" cy="213995"/>
          </a:xfrm>
          <a:prstGeom prst="rect">
            <a:avLst/>
          </a:prstGeom>
          <a:noFill/>
        </p:spPr>
        <p:txBody>
          <a:bodyPr wrap="square" rtlCol="0">
            <a:spAutoFit/>
          </a:bodyPr>
          <a:lstStyle/>
          <a:p>
            <a:r>
              <a:rPr lang="en-US" altLang="zh-CN" sz="800"/>
              <a:t>//</a:t>
            </a:r>
            <a:r>
              <a:rPr lang="zh-CN" altLang="en-US" sz="800"/>
              <a:t>注册核间中断</a:t>
            </a:r>
          </a:p>
        </p:txBody>
      </p:sp>
      <p:pic>
        <p:nvPicPr>
          <p:cNvPr id="6" name="图片 5"/>
          <p:cNvPicPr>
            <a:picLocks noChangeAspect="1"/>
          </p:cNvPicPr>
          <p:nvPr/>
        </p:nvPicPr>
        <p:blipFill>
          <a:blip r:embed="rId3"/>
          <a:stretch>
            <a:fillRect/>
          </a:stretch>
        </p:blipFill>
        <p:spPr>
          <a:xfrm>
            <a:off x="453390" y="1470025"/>
            <a:ext cx="5918200" cy="1267460"/>
          </a:xfrm>
          <a:prstGeom prst="rect">
            <a:avLst/>
          </a:prstGeom>
        </p:spPr>
      </p:pic>
      <p:cxnSp>
        <p:nvCxnSpPr>
          <p:cNvPr id="10" name="直接箭头连接符 9"/>
          <p:cNvCxnSpPr/>
          <p:nvPr/>
        </p:nvCxnSpPr>
        <p:spPr>
          <a:xfrm flipH="1">
            <a:off x="1692910" y="2449195"/>
            <a:ext cx="177165" cy="815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52120" y="1062990"/>
            <a:ext cx="5918835" cy="513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600"/>
              <a:t>调用OsVMallocSpaceInit函数初始化内核堆空间</a:t>
            </a:r>
          </a:p>
        </p:txBody>
      </p:sp>
      <p:sp>
        <p:nvSpPr>
          <p:cNvPr id="9" name="文本占位符 8">
            <a:extLst>
              <a:ext uri="{FF2B5EF4-FFF2-40B4-BE49-F238E27FC236}">
                <a16:creationId xmlns:a16="http://schemas.microsoft.com/office/drawing/2014/main" id="{FF8B123F-3659-2026-CD7D-056C1AEC3D72}"/>
              </a:ext>
            </a:extLst>
          </p:cNvPr>
          <p:cNvSpPr>
            <a:spLocks noGrp="1"/>
          </p:cNvSpPr>
          <p:nvPr>
            <p:ph type="body" idx="12"/>
          </p:nvPr>
        </p:nvSpPr>
        <p:spPr/>
        <p:txBody>
          <a:bodyPr/>
          <a:lstStyle/>
          <a:p>
            <a:endParaRPr lang="zh-CN" altLang="en-US"/>
          </a:p>
        </p:txBody>
      </p:sp>
      <p:sp>
        <p:nvSpPr>
          <p:cNvPr id="12" name="文本占位符 11">
            <a:extLst>
              <a:ext uri="{FF2B5EF4-FFF2-40B4-BE49-F238E27FC236}">
                <a16:creationId xmlns:a16="http://schemas.microsoft.com/office/drawing/2014/main" id="{39A4E727-646A-DC31-5D5F-0C56DEC9ACC1}"/>
              </a:ext>
            </a:extLst>
          </p:cNvPr>
          <p:cNvSpPr>
            <a:spLocks noGrp="1"/>
          </p:cNvSpPr>
          <p:nvPr>
            <p:ph type="body" idx="14"/>
          </p:nvPr>
        </p:nvSpPr>
        <p:spPr/>
        <p:txBody>
          <a:bodyPr/>
          <a:lstStyle/>
          <a:p>
            <a:endParaRPr lang="zh-CN" alt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076" y="712642"/>
            <a:ext cx="8421024" cy="577760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43106204-36A6-41AA-BE7A-872AEAA10796}"/>
              </a:ext>
            </a:extLst>
          </p:cNvPr>
          <p:cNvSpPr>
            <a:spLocks noGrp="1"/>
          </p:cNvSpPr>
          <p:nvPr>
            <p:ph type="title"/>
          </p:nvPr>
        </p:nvSpPr>
        <p:spPr/>
        <p:txBody>
          <a:bodyPr/>
          <a:lstStyle/>
          <a:p>
            <a:endParaRPr lang="zh-CN" altLang="en-US"/>
          </a:p>
        </p:txBody>
      </p:sp>
      <p:sp>
        <p:nvSpPr>
          <p:cNvPr id="3" name="文本占位符 2">
            <a:extLst>
              <a:ext uri="{FF2B5EF4-FFF2-40B4-BE49-F238E27FC236}">
                <a16:creationId xmlns:a16="http://schemas.microsoft.com/office/drawing/2014/main" id="{7C88B6DC-8C55-2A83-0AD9-515D3BFA75A8}"/>
              </a:ext>
            </a:extLst>
          </p:cNvPr>
          <p:cNvSpPr>
            <a:spLocks noGrp="1"/>
          </p:cNvSpPr>
          <p:nvPr>
            <p:ph type="body" idx="12"/>
          </p:nvPr>
        </p:nvSpPr>
        <p:spPr/>
        <p:txBody>
          <a:bodyPr/>
          <a:lstStyle/>
          <a:p>
            <a:endParaRPr lang="zh-CN" altLang="en-US"/>
          </a:p>
        </p:txBody>
      </p:sp>
      <p:sp>
        <p:nvSpPr>
          <p:cNvPr id="4" name="文本占位符 3">
            <a:extLst>
              <a:ext uri="{FF2B5EF4-FFF2-40B4-BE49-F238E27FC236}">
                <a16:creationId xmlns:a16="http://schemas.microsoft.com/office/drawing/2014/main" id="{DE3CBBA3-6204-4417-7262-84975D1F17D7}"/>
              </a:ext>
            </a:extLst>
          </p:cNvPr>
          <p:cNvSpPr>
            <a:spLocks noGrp="1"/>
          </p:cNvSpPr>
          <p:nvPr>
            <p:ph type="body" idx="14"/>
          </p:nvPr>
        </p:nvSpPr>
        <p:spPr/>
        <p:txBody>
          <a:bodyPr/>
          <a:lstStyle/>
          <a:p>
            <a:endParaRPr lang="zh-CN" altLang="en-US"/>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4677" y="171449"/>
            <a:ext cx="5202004" cy="521970"/>
          </a:xfrm>
          <a:prstGeom prst="rect">
            <a:avLst/>
          </a:prstGeom>
          <a:noFill/>
        </p:spPr>
        <p:txBody>
          <a:bodyPr wrap="square" rtlCol="0">
            <a:spAutoFit/>
          </a:bodyPr>
          <a:lstStyle/>
          <a:p>
            <a:r>
              <a:rPr lang="en-US" altLang="zh-CN" sz="2800" b="1" dirty="0" err="1"/>
              <a:t>KProcess</a:t>
            </a:r>
            <a:r>
              <a:rPr lang="zh-CN" altLang="en-US" sz="2800" b="1" dirty="0"/>
              <a:t>进程初始化</a:t>
            </a:r>
          </a:p>
        </p:txBody>
      </p:sp>
      <p:sp>
        <p:nvSpPr>
          <p:cNvPr id="14" name="矩形 13"/>
          <p:cNvSpPr/>
          <p:nvPr/>
        </p:nvSpPr>
        <p:spPr>
          <a:xfrm>
            <a:off x="3124924" y="1280883"/>
            <a:ext cx="4876076" cy="52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dirty="0"/>
              <a:t>首先</a:t>
            </a:r>
            <a:r>
              <a:rPr lang="zh-CN" altLang="en-US" sz="2000" dirty="0"/>
              <a:t>调用</a:t>
            </a:r>
            <a:r>
              <a:rPr lang="en-US" altLang="zh-CN" sz="2000" dirty="0" err="1"/>
              <a:t>OsProcessInit</a:t>
            </a:r>
            <a:r>
              <a:rPr lang="zh-CN" altLang="en-US" sz="2000" dirty="0"/>
              <a:t>函数初始化进程池</a:t>
            </a:r>
            <a:endParaRPr lang="zh-CN" sz="2000" dirty="0"/>
          </a:p>
        </p:txBody>
      </p:sp>
      <p:pic>
        <p:nvPicPr>
          <p:cNvPr id="9" name="图片 8"/>
          <p:cNvPicPr>
            <a:picLocks noChangeAspect="1"/>
          </p:cNvPicPr>
          <p:nvPr/>
        </p:nvPicPr>
        <p:blipFill rotWithShape="1">
          <a:blip r:embed="rId3"/>
          <a:srcRect r="29159"/>
          <a:stretch>
            <a:fillRect/>
          </a:stretch>
        </p:blipFill>
        <p:spPr>
          <a:xfrm>
            <a:off x="160062" y="2127494"/>
            <a:ext cx="6449641" cy="4360218"/>
          </a:xfrm>
          <a:prstGeom prst="rect">
            <a:avLst/>
          </a:prstGeom>
        </p:spPr>
      </p:pic>
      <p:sp>
        <p:nvSpPr>
          <p:cNvPr id="10" name="矩形 9"/>
          <p:cNvSpPr/>
          <p:nvPr/>
        </p:nvSpPr>
        <p:spPr>
          <a:xfrm>
            <a:off x="1941570" y="3138055"/>
            <a:ext cx="1736811" cy="29094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箭头连接符 11"/>
          <p:cNvCxnSpPr/>
          <p:nvPr/>
        </p:nvCxnSpPr>
        <p:spPr>
          <a:xfrm flipV="1">
            <a:off x="3678381" y="2597727"/>
            <a:ext cx="3730337" cy="6858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rotWithShape="1">
          <a:blip r:embed="rId4"/>
          <a:srcRect r="15162"/>
          <a:stretch>
            <a:fillRect/>
          </a:stretch>
        </p:blipFill>
        <p:spPr>
          <a:xfrm>
            <a:off x="7516164" y="1897887"/>
            <a:ext cx="3898522" cy="1676545"/>
          </a:xfrm>
          <a:prstGeom prst="rect">
            <a:avLst/>
          </a:prstGeom>
        </p:spPr>
      </p:pic>
      <p:sp>
        <p:nvSpPr>
          <p:cNvPr id="17" name="矩形 16"/>
          <p:cNvSpPr/>
          <p:nvPr/>
        </p:nvSpPr>
        <p:spPr>
          <a:xfrm>
            <a:off x="7516163" y="3678529"/>
            <a:ext cx="3286442" cy="52197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rPr>
              <a:t>从指定的内存池中申请内存</a:t>
            </a:r>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6163" y="4304596"/>
            <a:ext cx="3898523" cy="1686338"/>
          </a:xfrm>
          <a:prstGeom prst="rect">
            <a:avLst/>
          </a:prstGeom>
        </p:spPr>
      </p:pic>
      <p:sp>
        <p:nvSpPr>
          <p:cNvPr id="20" name="矩形 19"/>
          <p:cNvSpPr/>
          <p:nvPr/>
        </p:nvSpPr>
        <p:spPr>
          <a:xfrm>
            <a:off x="7516163" y="6076175"/>
            <a:ext cx="3286442" cy="52197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a:solidFill>
                  <a:schemeClr val="bg1"/>
                </a:solidFill>
              </a:rPr>
              <a:t>OsCreateIdleProcess</a:t>
            </a:r>
            <a:r>
              <a:rPr lang="en-US" altLang="zh-CN" sz="2000" b="1" dirty="0">
                <a:solidFill>
                  <a:schemeClr val="bg1"/>
                </a:solidFill>
              </a:rPr>
              <a:t>();</a:t>
            </a:r>
            <a:endParaRPr lang="zh-CN" altLang="en-US" sz="2000" b="1" dirty="0">
              <a:solidFill>
                <a:schemeClr val="bg1"/>
              </a:solidFill>
            </a:endParaRPr>
          </a:p>
        </p:txBody>
      </p:sp>
      <p:sp>
        <p:nvSpPr>
          <p:cNvPr id="22" name="矩形 21"/>
          <p:cNvSpPr/>
          <p:nvPr/>
        </p:nvSpPr>
        <p:spPr>
          <a:xfrm>
            <a:off x="2086464" y="5930702"/>
            <a:ext cx="1736811" cy="29094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3" name="直接箭头连接符 22"/>
          <p:cNvCxnSpPr/>
          <p:nvPr/>
        </p:nvCxnSpPr>
        <p:spPr>
          <a:xfrm flipV="1">
            <a:off x="3823275" y="5342236"/>
            <a:ext cx="3503355" cy="7339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文本占位符 6">
            <a:extLst>
              <a:ext uri="{FF2B5EF4-FFF2-40B4-BE49-F238E27FC236}">
                <a16:creationId xmlns:a16="http://schemas.microsoft.com/office/drawing/2014/main" id="{24A7290D-BA8E-BE0C-72F6-F0A4B6C26F27}"/>
              </a:ext>
            </a:extLst>
          </p:cNvPr>
          <p:cNvSpPr>
            <a:spLocks noGrp="1"/>
          </p:cNvSpPr>
          <p:nvPr>
            <p:ph type="body" idx="12"/>
          </p:nvPr>
        </p:nvSpPr>
        <p:spPr/>
        <p:txBody>
          <a:bodyPr/>
          <a:lstStyle/>
          <a:p>
            <a:endParaRPr lang="zh-CN" altLang="en-US"/>
          </a:p>
        </p:txBody>
      </p:sp>
      <p:sp>
        <p:nvSpPr>
          <p:cNvPr id="8" name="文本占位符 7">
            <a:extLst>
              <a:ext uri="{FF2B5EF4-FFF2-40B4-BE49-F238E27FC236}">
                <a16:creationId xmlns:a16="http://schemas.microsoft.com/office/drawing/2014/main" id="{488AAE50-34F1-D2E0-2EC3-5677D2A7C7F8}"/>
              </a:ext>
            </a:extLst>
          </p:cNvPr>
          <p:cNvSpPr>
            <a:spLocks noGrp="1"/>
          </p:cNvSpPr>
          <p:nvPr>
            <p:ph type="body" idx="14"/>
          </p:nvPr>
        </p:nvSpPr>
        <p:spPr/>
        <p:txBody>
          <a:bodyPr/>
          <a:lstStyle/>
          <a:p>
            <a:endParaRPr lang="zh-CN" altLang="en-US"/>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763" y="354330"/>
            <a:ext cx="10837650" cy="4687914"/>
          </a:xfrm>
          <a:prstGeom prst="rect">
            <a:avLst/>
          </a:prstGeom>
        </p:spPr>
      </p:pic>
      <p:sp>
        <p:nvSpPr>
          <p:cNvPr id="3" name="标题 2">
            <a:extLst>
              <a:ext uri="{FF2B5EF4-FFF2-40B4-BE49-F238E27FC236}">
                <a16:creationId xmlns:a16="http://schemas.microsoft.com/office/drawing/2014/main" id="{C425C949-8EB4-F176-6E11-7C7DBE9ABCF8}"/>
              </a:ext>
            </a:extLst>
          </p:cNvPr>
          <p:cNvSpPr>
            <a:spLocks noGrp="1"/>
          </p:cNvSpPr>
          <p:nvPr>
            <p:ph type="title"/>
          </p:nvPr>
        </p:nvSpPr>
        <p:spPr/>
        <p:txBody>
          <a:bodyPr/>
          <a:lstStyle/>
          <a:p>
            <a:endParaRPr lang="zh-CN" altLang="en-US"/>
          </a:p>
        </p:txBody>
      </p:sp>
      <p:sp>
        <p:nvSpPr>
          <p:cNvPr id="4" name="文本占位符 3">
            <a:extLst>
              <a:ext uri="{FF2B5EF4-FFF2-40B4-BE49-F238E27FC236}">
                <a16:creationId xmlns:a16="http://schemas.microsoft.com/office/drawing/2014/main" id="{D30C12C5-B7D7-8F26-3F66-0AE1B92BF3AA}"/>
              </a:ext>
            </a:extLst>
          </p:cNvPr>
          <p:cNvSpPr>
            <a:spLocks noGrp="1"/>
          </p:cNvSpPr>
          <p:nvPr>
            <p:ph type="body" idx="12"/>
          </p:nvPr>
        </p:nvSpPr>
        <p:spPr/>
        <p:txBody>
          <a:bodyPr/>
          <a:lstStyle/>
          <a:p>
            <a:endParaRPr lang="zh-CN" altLang="en-US"/>
          </a:p>
        </p:txBody>
      </p:sp>
      <p:sp>
        <p:nvSpPr>
          <p:cNvPr id="5" name="文本占位符 4">
            <a:extLst>
              <a:ext uri="{FF2B5EF4-FFF2-40B4-BE49-F238E27FC236}">
                <a16:creationId xmlns:a16="http://schemas.microsoft.com/office/drawing/2014/main" id="{3BE64591-EF26-7688-1E67-89AC3077E06B}"/>
              </a:ext>
            </a:extLst>
          </p:cNvPr>
          <p:cNvSpPr>
            <a:spLocks noGrp="1"/>
          </p:cNvSpPr>
          <p:nvPr>
            <p:ph type="body" idx="14"/>
          </p:nvPr>
        </p:nvSpPr>
        <p:spPr/>
        <p:txBody>
          <a:bodyPr/>
          <a:lstStyle/>
          <a:p>
            <a:endParaRPr lang="zh-CN" alt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180" y="0"/>
            <a:ext cx="5202004" cy="953135"/>
          </a:xfrm>
          <a:prstGeom prst="rect">
            <a:avLst/>
          </a:prstGeom>
          <a:noFill/>
        </p:spPr>
        <p:txBody>
          <a:bodyPr wrap="square" rtlCol="0">
            <a:spAutoFit/>
          </a:bodyPr>
          <a:lstStyle/>
          <a:p>
            <a:r>
              <a:rPr lang="en-US" altLang="zh-CN" sz="2800" b="1" dirty="0"/>
              <a:t>CPU</a:t>
            </a:r>
            <a:r>
              <a:rPr lang="zh-CN" altLang="en-US" sz="2800" b="1" dirty="0"/>
              <a:t>初始设置</a:t>
            </a:r>
          </a:p>
          <a:p>
            <a:r>
              <a:rPr lang="zh-CN" altLang="en-US" sz="2800" b="1" dirty="0"/>
              <a:t>关闭</a:t>
            </a:r>
            <a:r>
              <a:rPr lang="en-US" altLang="zh-CN" sz="2800" b="1" dirty="0"/>
              <a:t>icache/dcache</a:t>
            </a:r>
            <a:r>
              <a:rPr lang="zh-CN" altLang="en-US" sz="2800" b="1" dirty="0"/>
              <a:t>与</a:t>
            </a:r>
            <a:r>
              <a:rPr lang="en-US" altLang="zh-CN" sz="2800" b="1" dirty="0"/>
              <a:t>MMU</a:t>
            </a:r>
          </a:p>
        </p:txBody>
      </p:sp>
      <p:cxnSp>
        <p:nvCxnSpPr>
          <p:cNvPr id="17" name="Straight Connector 55"/>
          <p:cNvCxnSpPr/>
          <p:nvPr/>
        </p:nvCxnSpPr>
        <p:spPr>
          <a:xfrm>
            <a:off x="9009024" y="1931722"/>
            <a:ext cx="0" cy="3977481"/>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39" name="图片 38" descr="D`}T52ZH(YN1[OOLIX1`N{G"/>
          <p:cNvPicPr>
            <a:picLocks noChangeAspect="1"/>
          </p:cNvPicPr>
          <p:nvPr/>
        </p:nvPicPr>
        <p:blipFill>
          <a:blip r:embed="rId2"/>
          <a:stretch>
            <a:fillRect/>
          </a:stretch>
        </p:blipFill>
        <p:spPr>
          <a:xfrm>
            <a:off x="160020" y="1826260"/>
            <a:ext cx="8505190" cy="2143125"/>
          </a:xfrm>
          <a:prstGeom prst="rect">
            <a:avLst/>
          </a:prstGeom>
        </p:spPr>
      </p:pic>
      <p:sp>
        <p:nvSpPr>
          <p:cNvPr id="41" name="矩形 40"/>
          <p:cNvSpPr/>
          <p:nvPr/>
        </p:nvSpPr>
        <p:spPr>
          <a:xfrm>
            <a:off x="9008745" y="1826260"/>
            <a:ext cx="2997200" cy="3664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操作</a:t>
            </a:r>
            <a:r>
              <a:rPr lang="en-US" altLang="zh-CN"/>
              <a:t>TPIDRPRW</a:t>
            </a:r>
            <a:r>
              <a:rPr lang="zh-CN" altLang="en-US"/>
              <a:t>寄存器；</a:t>
            </a:r>
          </a:p>
          <a:p>
            <a:pPr algn="ctr"/>
            <a:r>
              <a:rPr lang="zh-CN" altLang="en-US"/>
              <a:t>它被</a:t>
            </a:r>
            <a:r>
              <a:rPr lang="en-US" altLang="zh-CN"/>
              <a:t>ARM</a:t>
            </a:r>
            <a:r>
              <a:rPr lang="zh-CN" altLang="en-US"/>
              <a:t>设计保存当前运行线程的</a:t>
            </a:r>
            <a:r>
              <a:rPr lang="en-US" altLang="zh-CN"/>
              <a:t>ID</a:t>
            </a:r>
            <a:r>
              <a:rPr lang="zh-CN" altLang="en-US"/>
              <a:t>值，在</a:t>
            </a:r>
            <a:r>
              <a:rPr lang="en-US" altLang="zh-CN"/>
              <a:t>ARMv7</a:t>
            </a:r>
            <a:r>
              <a:rPr lang="zh-CN" altLang="en-US"/>
              <a:t>架构中才新出现，需</a:t>
            </a:r>
            <a:r>
              <a:rPr lang="en-US" altLang="zh-CN"/>
              <a:t>PL1</a:t>
            </a:r>
            <a:r>
              <a:rPr lang="zh-CN" altLang="en-US"/>
              <a:t>权限以上才能访问，而硬件不会从内部去改变它的值。</a:t>
            </a:r>
          </a:p>
          <a:p>
            <a:pPr algn="ctr"/>
            <a:r>
              <a:rPr lang="zh-CN" altLang="en-US"/>
              <a:t>所以直接暴露一个寄存器，在鸿蒙内核中用于记录各个线程的开始地址</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1950" y="171449"/>
            <a:ext cx="5202004" cy="521970"/>
          </a:xfrm>
          <a:prstGeom prst="rect">
            <a:avLst/>
          </a:prstGeom>
          <a:noFill/>
        </p:spPr>
        <p:txBody>
          <a:bodyPr wrap="square" rtlCol="0">
            <a:spAutoFit/>
          </a:bodyPr>
          <a:lstStyle/>
          <a:p>
            <a:r>
              <a:rPr lang="en-US" altLang="zh-CN" sz="2800" b="1" dirty="0" err="1"/>
              <a:t>KProcess</a:t>
            </a:r>
            <a:r>
              <a:rPr lang="zh-CN" altLang="en-US" sz="2800" b="1" dirty="0"/>
              <a:t>进程初始化</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stretch>
            <a:fillRect/>
          </a:stretch>
        </p:blipFill>
        <p:spPr>
          <a:xfrm>
            <a:off x="7449320" y="2263407"/>
            <a:ext cx="4432616" cy="3257941"/>
          </a:xfrm>
          <a:prstGeom prst="rect">
            <a:avLst/>
          </a:prstGeom>
        </p:spPr>
      </p:pic>
      <p:sp>
        <p:nvSpPr>
          <p:cNvPr id="9" name="矩形 8"/>
          <p:cNvSpPr/>
          <p:nvPr/>
        </p:nvSpPr>
        <p:spPr>
          <a:xfrm>
            <a:off x="3124924" y="1280883"/>
            <a:ext cx="5790476" cy="52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调用</a:t>
            </a:r>
            <a:r>
              <a:rPr lang="en-US" altLang="zh-CN" sz="2000" dirty="0" err="1"/>
              <a:t>OsProcessCreateInit</a:t>
            </a:r>
            <a:r>
              <a:rPr lang="zh-CN" altLang="en-US" sz="2000" dirty="0"/>
              <a:t>创建内核</a:t>
            </a:r>
            <a:r>
              <a:rPr lang="en-US" altLang="zh-CN" sz="2000" dirty="0" err="1"/>
              <a:t>KProcess</a:t>
            </a:r>
            <a:r>
              <a:rPr lang="zh-CN" altLang="en-US" sz="2000" dirty="0"/>
              <a:t>进程</a:t>
            </a:r>
            <a:endParaRPr lang="zh-CN" sz="2000" dirty="0"/>
          </a:p>
        </p:txBody>
      </p:sp>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533" t="11274" r="9825" b="9498"/>
          <a:stretch>
            <a:fillRect/>
          </a:stretch>
        </p:blipFill>
        <p:spPr>
          <a:xfrm>
            <a:off x="313239" y="2263407"/>
            <a:ext cx="6843002" cy="4149480"/>
          </a:xfrm>
          <a:prstGeom prst="rect">
            <a:avLst/>
          </a:prstGeom>
        </p:spPr>
      </p:pic>
      <p:sp>
        <p:nvSpPr>
          <p:cNvPr id="12" name="矩形 11"/>
          <p:cNvSpPr/>
          <p:nvPr/>
        </p:nvSpPr>
        <p:spPr>
          <a:xfrm>
            <a:off x="1712970" y="4134865"/>
            <a:ext cx="1736811" cy="290945"/>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 name="直接箭头连接符 12"/>
          <p:cNvCxnSpPr/>
          <p:nvPr/>
        </p:nvCxnSpPr>
        <p:spPr>
          <a:xfrm flipV="1">
            <a:off x="3366731" y="3734743"/>
            <a:ext cx="3994447" cy="55230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581375" y="4492237"/>
            <a:ext cx="4779803" cy="46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这个进程的优先级为</a:t>
            </a:r>
            <a:r>
              <a:rPr lang="en-US" altLang="zh-CN" sz="2000" dirty="0"/>
              <a:t>0</a:t>
            </a:r>
            <a:r>
              <a:rPr lang="zh-CN" altLang="en-US" sz="2000" dirty="0"/>
              <a:t>，表示最高优先级</a:t>
            </a:r>
            <a:endParaRPr lang="zh-CN" sz="2000" dirty="0"/>
          </a:p>
        </p:txBody>
      </p:sp>
      <p:sp>
        <p:nvSpPr>
          <p:cNvPr id="19" name="矩形 18"/>
          <p:cNvSpPr/>
          <p:nvPr/>
        </p:nvSpPr>
        <p:spPr>
          <a:xfrm>
            <a:off x="7697644" y="5175921"/>
            <a:ext cx="4432616" cy="839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0" i="0" dirty="0" err="1">
                <a:solidFill>
                  <a:schemeClr val="bg1"/>
                </a:solidFill>
                <a:effectLst/>
                <a:latin typeface="微软雅黑" panose="020B0503020204020204" charset="-122"/>
                <a:ea typeface="微软雅黑" panose="020B0503020204020204" charset="-122"/>
              </a:rPr>
              <a:t>OsProcessCreateInit</a:t>
            </a:r>
            <a:r>
              <a:rPr lang="zh-CN" altLang="en-US" sz="2000" b="0" i="0" dirty="0">
                <a:solidFill>
                  <a:schemeClr val="bg1"/>
                </a:solidFill>
                <a:effectLst/>
                <a:latin typeface="微软雅黑" panose="020B0503020204020204" charset="-122"/>
                <a:ea typeface="微软雅黑" panose="020B0503020204020204" charset="-122"/>
              </a:rPr>
              <a:t>对进程</a:t>
            </a:r>
            <a:r>
              <a:rPr lang="en-US" altLang="zh-CN" sz="2000" b="0" i="0" dirty="0">
                <a:solidFill>
                  <a:schemeClr val="bg1"/>
                </a:solidFill>
                <a:effectLst/>
                <a:latin typeface="微软雅黑" panose="020B0503020204020204" charset="-122"/>
                <a:ea typeface="微软雅黑" panose="020B0503020204020204" charset="-122"/>
              </a:rPr>
              <a:t>PCB</a:t>
            </a:r>
            <a:r>
              <a:rPr lang="zh-CN" altLang="en-US" sz="2000" b="0" i="0" dirty="0">
                <a:solidFill>
                  <a:schemeClr val="bg1"/>
                </a:solidFill>
                <a:effectLst/>
                <a:latin typeface="微软雅黑" panose="020B0503020204020204" charset="-122"/>
                <a:ea typeface="微软雅黑" panose="020B0503020204020204" charset="-122"/>
              </a:rPr>
              <a:t>进行了初始化</a:t>
            </a:r>
            <a:endParaRPr lang="zh-CN" sz="2000" dirty="0">
              <a:solidFill>
                <a:schemeClr val="bg1"/>
              </a:solidFill>
            </a:endParaRPr>
          </a:p>
        </p:txBody>
      </p:sp>
      <p:sp>
        <p:nvSpPr>
          <p:cNvPr id="10" name="文本占位符 9">
            <a:extLst>
              <a:ext uri="{FF2B5EF4-FFF2-40B4-BE49-F238E27FC236}">
                <a16:creationId xmlns:a16="http://schemas.microsoft.com/office/drawing/2014/main" id="{D9FF173A-EE31-E2D7-8B96-1678BD10042D}"/>
              </a:ext>
            </a:extLst>
          </p:cNvPr>
          <p:cNvSpPr>
            <a:spLocks noGrp="1"/>
          </p:cNvSpPr>
          <p:nvPr>
            <p:ph type="body" idx="12"/>
          </p:nvPr>
        </p:nvSpPr>
        <p:spPr/>
        <p:txBody>
          <a:bodyPr/>
          <a:lstStyle/>
          <a:p>
            <a:endParaRPr lang="zh-CN" altLang="en-US"/>
          </a:p>
        </p:txBody>
      </p:sp>
      <p:sp>
        <p:nvSpPr>
          <p:cNvPr id="14" name="文本占位符 13">
            <a:extLst>
              <a:ext uri="{FF2B5EF4-FFF2-40B4-BE49-F238E27FC236}">
                <a16:creationId xmlns:a16="http://schemas.microsoft.com/office/drawing/2014/main" id="{2D87625C-13EA-7C15-DAC0-A9365FFFF466}"/>
              </a:ext>
            </a:extLst>
          </p:cNvPr>
          <p:cNvSpPr>
            <a:spLocks noGrp="1"/>
          </p:cNvSpPr>
          <p:nvPr>
            <p:ph type="body" idx="14"/>
          </p:nvPr>
        </p:nvSpPr>
        <p:spPr/>
        <p:txBody>
          <a:bodyPr/>
          <a:lstStyle/>
          <a:p>
            <a:endParaRPr lang="zh-CN" altLang="en-US"/>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1872" y="180671"/>
            <a:ext cx="5202004" cy="521970"/>
          </a:xfrm>
          <a:prstGeom prst="rect">
            <a:avLst/>
          </a:prstGeom>
          <a:noFill/>
        </p:spPr>
        <p:txBody>
          <a:bodyPr wrap="square" rtlCol="0">
            <a:spAutoFit/>
          </a:bodyPr>
          <a:lstStyle/>
          <a:p>
            <a:r>
              <a:rPr lang="en-US" altLang="zh-CN" sz="2800" b="1" dirty="0" err="1"/>
              <a:t>KProcess</a:t>
            </a:r>
            <a:r>
              <a:rPr lang="zh-CN" altLang="en-US" sz="2800" b="1" dirty="0"/>
              <a:t>进程初始化</a:t>
            </a:r>
          </a:p>
        </p:txBody>
      </p:sp>
      <p:sp>
        <p:nvSpPr>
          <p:cNvPr id="6" name="矩形 5"/>
          <p:cNvSpPr/>
          <p:nvPr/>
        </p:nvSpPr>
        <p:spPr>
          <a:xfrm>
            <a:off x="3124924" y="1280883"/>
            <a:ext cx="5516156" cy="52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0" i="0" dirty="0" err="1">
                <a:solidFill>
                  <a:schemeClr val="bg1"/>
                </a:solidFill>
                <a:effectLst/>
                <a:latin typeface="微软雅黑" panose="020B0503020204020204" charset="-122"/>
                <a:ea typeface="微软雅黑" panose="020B0503020204020204" charset="-122"/>
              </a:rPr>
              <a:t>OsProcessCreateInit</a:t>
            </a:r>
            <a:r>
              <a:rPr lang="zh-CN" altLang="en-US" sz="2000" b="0" i="0" dirty="0">
                <a:solidFill>
                  <a:schemeClr val="bg1"/>
                </a:solidFill>
                <a:effectLst/>
                <a:latin typeface="微软雅黑" panose="020B0503020204020204" charset="-122"/>
                <a:ea typeface="微软雅黑" panose="020B0503020204020204" charset="-122"/>
              </a:rPr>
              <a:t>对进程</a:t>
            </a:r>
            <a:r>
              <a:rPr lang="en-US" altLang="zh-CN" sz="2000" b="0" i="0" dirty="0">
                <a:solidFill>
                  <a:schemeClr val="bg1"/>
                </a:solidFill>
                <a:effectLst/>
                <a:latin typeface="微软雅黑" panose="020B0503020204020204" charset="-122"/>
                <a:ea typeface="微软雅黑" panose="020B0503020204020204" charset="-122"/>
              </a:rPr>
              <a:t>PCB</a:t>
            </a:r>
            <a:r>
              <a:rPr lang="zh-CN" altLang="en-US" sz="2000" b="0" i="0" dirty="0">
                <a:solidFill>
                  <a:schemeClr val="bg1"/>
                </a:solidFill>
                <a:effectLst/>
                <a:latin typeface="微软雅黑" panose="020B0503020204020204" charset="-122"/>
                <a:ea typeface="微软雅黑" panose="020B0503020204020204" charset="-122"/>
              </a:rPr>
              <a:t>进行了初始化</a:t>
            </a:r>
            <a:endParaRPr lang="zh-CN" altLang="zh-CN" sz="2000" dirty="0">
              <a:solidFill>
                <a:schemeClr val="bg1"/>
              </a:solidFill>
            </a:endParaRPr>
          </a:p>
        </p:txBody>
      </p:sp>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74216"/>
            <a:ext cx="8255281" cy="6865688"/>
          </a:xfrm>
          <a:prstGeom prst="rect">
            <a:avLst/>
          </a:prstGeom>
        </p:spPr>
      </p:pic>
      <p:sp>
        <p:nvSpPr>
          <p:cNvPr id="15" name="矩形 14"/>
          <p:cNvSpPr/>
          <p:nvPr/>
        </p:nvSpPr>
        <p:spPr>
          <a:xfrm>
            <a:off x="358959" y="2553489"/>
            <a:ext cx="5653221" cy="36733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7" name="直接箭头连接符 16"/>
          <p:cNvCxnSpPr/>
          <p:nvPr/>
        </p:nvCxnSpPr>
        <p:spPr>
          <a:xfrm>
            <a:off x="3185569" y="2920827"/>
            <a:ext cx="3185570" cy="11150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5758" y="3742121"/>
            <a:ext cx="4011666" cy="3669991"/>
          </a:xfrm>
          <a:prstGeom prst="rect">
            <a:avLst/>
          </a:prstGeom>
        </p:spPr>
      </p:pic>
      <p:sp>
        <p:nvSpPr>
          <p:cNvPr id="24" name="矩形 23"/>
          <p:cNvSpPr/>
          <p:nvPr/>
        </p:nvSpPr>
        <p:spPr>
          <a:xfrm>
            <a:off x="6551562" y="2466639"/>
            <a:ext cx="5472798" cy="11767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0" i="0" dirty="0">
                <a:solidFill>
                  <a:schemeClr val="bg1"/>
                </a:solidFill>
                <a:effectLst/>
                <a:latin typeface="微软雅黑" panose="020B0503020204020204" charset="-122"/>
                <a:ea typeface="微软雅黑" panose="020B0503020204020204" charset="-122"/>
              </a:rPr>
              <a:t>首先将进程的优先级和调度方式记录在</a:t>
            </a:r>
            <a:r>
              <a:rPr lang="en-US" altLang="zh-CN" sz="2000" b="0" i="0" dirty="0">
                <a:solidFill>
                  <a:schemeClr val="bg1"/>
                </a:solidFill>
                <a:effectLst/>
                <a:latin typeface="微软雅黑" panose="020B0503020204020204" charset="-122"/>
                <a:ea typeface="微软雅黑" panose="020B0503020204020204" charset="-122"/>
              </a:rPr>
              <a:t>PCB</a:t>
            </a:r>
            <a:r>
              <a:rPr lang="zh-CN" altLang="en-US" sz="2000" b="0" i="0" dirty="0">
                <a:solidFill>
                  <a:schemeClr val="bg1"/>
                </a:solidFill>
                <a:effectLst/>
                <a:latin typeface="微软雅黑" panose="020B0503020204020204" charset="-122"/>
                <a:ea typeface="微软雅黑" panose="020B0503020204020204" charset="-122"/>
              </a:rPr>
              <a:t>中，然后初始化当前进程的虚拟空间控制块</a:t>
            </a:r>
            <a:endParaRPr lang="zh-CN" altLang="zh-CN" sz="2000" dirty="0">
              <a:solidFill>
                <a:schemeClr val="bg1"/>
              </a:solidFill>
            </a:endParaRPr>
          </a:p>
        </p:txBody>
      </p:sp>
      <p:sp>
        <p:nvSpPr>
          <p:cNvPr id="8" name="文本占位符 7">
            <a:extLst>
              <a:ext uri="{FF2B5EF4-FFF2-40B4-BE49-F238E27FC236}">
                <a16:creationId xmlns:a16="http://schemas.microsoft.com/office/drawing/2014/main" id="{18E5FF95-5E7C-09D3-982D-FF9DD3BDC586}"/>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4B132872-FC56-9224-B189-C48FCD674452}"/>
              </a:ext>
            </a:extLst>
          </p:cNvPr>
          <p:cNvSpPr>
            <a:spLocks noGrp="1"/>
          </p:cNvSpPr>
          <p:nvPr>
            <p:ph type="body" idx="14"/>
          </p:nvPr>
        </p:nvSpPr>
        <p:spPr/>
        <p:txBody>
          <a:bodyPr/>
          <a:lstStyle/>
          <a:p>
            <a:endParaRPr lang="zh-CN" altLang="en-US"/>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771" y="224408"/>
            <a:ext cx="5202004" cy="521970"/>
          </a:xfrm>
          <a:prstGeom prst="rect">
            <a:avLst/>
          </a:prstGeom>
          <a:noFill/>
        </p:spPr>
        <p:txBody>
          <a:bodyPr wrap="square" rtlCol="0">
            <a:spAutoFit/>
          </a:bodyPr>
          <a:lstStyle/>
          <a:p>
            <a:r>
              <a:rPr lang="en-US" altLang="zh-CN" sz="2800" b="1" dirty="0" err="1"/>
              <a:t>KProcess</a:t>
            </a:r>
            <a:r>
              <a:rPr lang="zh-CN" altLang="en-US" sz="2800" b="1" dirty="0"/>
              <a:t>进程初始化</a:t>
            </a: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3266" t="30245" r="3376" b="23500"/>
          <a:stretch>
            <a:fillRect/>
          </a:stretch>
        </p:blipFill>
        <p:spPr>
          <a:xfrm>
            <a:off x="1310981" y="3121631"/>
            <a:ext cx="9166108" cy="3172154"/>
          </a:xfrm>
          <a:prstGeom prst="rect">
            <a:avLst/>
          </a:prstGeom>
        </p:spPr>
      </p:pic>
      <p:sp>
        <p:nvSpPr>
          <p:cNvPr id="8" name="矩形 7"/>
          <p:cNvSpPr/>
          <p:nvPr/>
        </p:nvSpPr>
        <p:spPr>
          <a:xfrm>
            <a:off x="3050254" y="1541784"/>
            <a:ext cx="7783830" cy="1191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0" i="0" dirty="0">
                <a:solidFill>
                  <a:schemeClr val="bg1"/>
                </a:solidFill>
                <a:effectLst/>
                <a:latin typeface="微软雅黑" panose="020B0503020204020204" charset="-122"/>
                <a:ea typeface="微软雅黑" panose="020B0503020204020204" charset="-122"/>
              </a:rPr>
              <a:t>每个进程都有一个</a:t>
            </a:r>
            <a:r>
              <a:rPr lang="en-US" altLang="zh-CN" sz="2000" b="0" i="0" dirty="0" err="1">
                <a:solidFill>
                  <a:schemeClr val="bg1"/>
                </a:solidFill>
                <a:effectLst/>
                <a:latin typeface="微软雅黑" panose="020B0503020204020204" charset="-122"/>
                <a:ea typeface="微软雅黑" panose="020B0503020204020204" charset="-122"/>
              </a:rPr>
              <a:t>LosVmSpace</a:t>
            </a:r>
            <a:r>
              <a:rPr lang="zh-CN" altLang="en-US" sz="2000" b="0" i="0" dirty="0">
                <a:solidFill>
                  <a:schemeClr val="bg1"/>
                </a:solidFill>
                <a:effectLst/>
                <a:latin typeface="微软雅黑" panose="020B0503020204020204" charset="-122"/>
                <a:ea typeface="微软雅黑" panose="020B0503020204020204" charset="-122"/>
              </a:rPr>
              <a:t>虚拟空间控制块，其地址记录在</a:t>
            </a:r>
            <a:r>
              <a:rPr lang="en-US" altLang="zh-CN" sz="2000" b="0" i="0" dirty="0">
                <a:solidFill>
                  <a:schemeClr val="bg1"/>
                </a:solidFill>
                <a:effectLst/>
                <a:latin typeface="微软雅黑" panose="020B0503020204020204" charset="-122"/>
                <a:ea typeface="微软雅黑" panose="020B0503020204020204" charset="-122"/>
              </a:rPr>
              <a:t>PCB</a:t>
            </a:r>
            <a:r>
              <a:rPr lang="zh-CN" altLang="en-US" sz="2000" b="0" i="0" dirty="0">
                <a:solidFill>
                  <a:schemeClr val="bg1"/>
                </a:solidFill>
                <a:effectLst/>
                <a:latin typeface="微软雅黑" panose="020B0503020204020204" charset="-122"/>
                <a:ea typeface="微软雅黑" panose="020B0503020204020204" charset="-122"/>
              </a:rPr>
              <a:t>中的</a:t>
            </a:r>
            <a:r>
              <a:rPr lang="en-US" altLang="zh-CN" sz="2000" b="0" i="0" dirty="0" err="1">
                <a:solidFill>
                  <a:schemeClr val="bg1"/>
                </a:solidFill>
                <a:effectLst/>
                <a:latin typeface="微软雅黑" panose="020B0503020204020204" charset="-122"/>
                <a:ea typeface="微软雅黑" panose="020B0503020204020204" charset="-122"/>
              </a:rPr>
              <a:t>vmSpace</a:t>
            </a:r>
            <a:r>
              <a:rPr lang="zh-CN" altLang="en-US" sz="2000" b="0" i="0" dirty="0">
                <a:solidFill>
                  <a:schemeClr val="bg1"/>
                </a:solidFill>
                <a:effectLst/>
                <a:latin typeface="微软雅黑" panose="020B0503020204020204" charset="-122"/>
                <a:ea typeface="微软雅黑" panose="020B0503020204020204" charset="-122"/>
              </a:rPr>
              <a:t>成员中，用于表示当前进程的虚拟空间布局情况。</a:t>
            </a:r>
            <a:endParaRPr lang="zh-CN" altLang="zh-CN" sz="2000" dirty="0">
              <a:solidFill>
                <a:schemeClr val="bg1"/>
              </a:solidFill>
            </a:endParaRPr>
          </a:p>
        </p:txBody>
      </p:sp>
      <p:sp>
        <p:nvSpPr>
          <p:cNvPr id="9" name="文本占位符 8">
            <a:extLst>
              <a:ext uri="{FF2B5EF4-FFF2-40B4-BE49-F238E27FC236}">
                <a16:creationId xmlns:a16="http://schemas.microsoft.com/office/drawing/2014/main" id="{F3A7AF9E-8AB4-0304-E3E5-F30936760DBC}"/>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27F7B4AF-65A5-A155-79D3-5124425DB6FD}"/>
              </a:ext>
            </a:extLst>
          </p:cNvPr>
          <p:cNvSpPr>
            <a:spLocks noGrp="1"/>
          </p:cNvSpPr>
          <p:nvPr>
            <p:ph type="body" idx="14"/>
          </p:nvPr>
        </p:nvSpPr>
        <p:spPr/>
        <p:txBody>
          <a:bodyPr/>
          <a:lstStyle/>
          <a:p>
            <a:endParaRPr lang="zh-CN" altLang="en-US"/>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89066" y="248176"/>
            <a:ext cx="5202004" cy="521970"/>
          </a:xfrm>
          <a:prstGeom prst="rect">
            <a:avLst/>
          </a:prstGeom>
          <a:noFill/>
        </p:spPr>
        <p:txBody>
          <a:bodyPr wrap="square" rtlCol="0">
            <a:spAutoFit/>
          </a:bodyPr>
          <a:lstStyle/>
          <a:p>
            <a:r>
              <a:rPr lang="en-US" altLang="zh-CN" sz="2800" b="1" dirty="0" err="1"/>
              <a:t>KProcess</a:t>
            </a:r>
            <a:r>
              <a:rPr lang="zh-CN" altLang="en-US" sz="2800" b="1" dirty="0"/>
              <a:t>进程初始化</a:t>
            </a:r>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24924" y="1280883"/>
            <a:ext cx="4887506" cy="52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0" i="0" dirty="0">
                <a:solidFill>
                  <a:schemeClr val="bg1"/>
                </a:solidFill>
                <a:effectLst/>
                <a:latin typeface="微软雅黑" panose="020B0503020204020204" charset="-122"/>
                <a:ea typeface="微软雅黑" panose="020B0503020204020204" charset="-122"/>
              </a:rPr>
              <a:t>将当前</a:t>
            </a:r>
            <a:r>
              <a:rPr lang="en-US" altLang="zh-CN" sz="2000" b="0" i="0" dirty="0" err="1">
                <a:solidFill>
                  <a:schemeClr val="bg1"/>
                </a:solidFill>
                <a:effectLst/>
                <a:latin typeface="微软雅黑" panose="020B0503020204020204" charset="-122"/>
                <a:ea typeface="微软雅黑" panose="020B0503020204020204" charset="-122"/>
              </a:rPr>
              <a:t>cpu</a:t>
            </a:r>
            <a:r>
              <a:rPr lang="zh-CN" altLang="en-US" sz="2000" b="0" i="0" dirty="0">
                <a:solidFill>
                  <a:schemeClr val="bg1"/>
                </a:solidFill>
                <a:effectLst/>
                <a:latin typeface="微软雅黑" panose="020B0503020204020204" charset="-122"/>
                <a:ea typeface="微软雅黑" panose="020B0503020204020204" charset="-122"/>
              </a:rPr>
              <a:t>运的进程设置为</a:t>
            </a:r>
            <a:r>
              <a:rPr lang="en-US" altLang="zh-CN" sz="2000" b="0" i="0" dirty="0" err="1">
                <a:solidFill>
                  <a:schemeClr val="bg1"/>
                </a:solidFill>
                <a:effectLst/>
                <a:latin typeface="微软雅黑" panose="020B0503020204020204" charset="-122"/>
                <a:ea typeface="微软雅黑" panose="020B0503020204020204" charset="-122"/>
              </a:rPr>
              <a:t>KProcess</a:t>
            </a:r>
            <a:r>
              <a:rPr lang="zh-CN" altLang="en-US" sz="2000" b="0" i="0" dirty="0">
                <a:solidFill>
                  <a:schemeClr val="bg1"/>
                </a:solidFill>
                <a:effectLst/>
                <a:latin typeface="微软雅黑" panose="020B0503020204020204" charset="-122"/>
                <a:ea typeface="微软雅黑" panose="020B0503020204020204" charset="-122"/>
              </a:rPr>
              <a:t>进程</a:t>
            </a:r>
            <a:endParaRPr lang="zh-CN" altLang="zh-CN" sz="2000" dirty="0">
              <a:solidFill>
                <a:schemeClr val="bg1"/>
              </a:solidFill>
            </a:endParaRPr>
          </a:p>
        </p:txBody>
      </p:sp>
      <p:pic>
        <p:nvPicPr>
          <p:cNvPr id="1026" name="Picture 2"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345" y="2273785"/>
            <a:ext cx="6477000" cy="418147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占位符 7">
            <a:extLst>
              <a:ext uri="{FF2B5EF4-FFF2-40B4-BE49-F238E27FC236}">
                <a16:creationId xmlns:a16="http://schemas.microsoft.com/office/drawing/2014/main" id="{3B48865B-96BF-223B-BB32-1212CDF7BC75}"/>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0E47744C-ECF0-949E-6968-87BC67CB4CC2}"/>
              </a:ext>
            </a:extLst>
          </p:cNvPr>
          <p:cNvSpPr>
            <a:spLocks noGrp="1"/>
          </p:cNvSpPr>
          <p:nvPr>
            <p:ph type="body" idx="14"/>
          </p:nvPr>
        </p:nvSpPr>
        <p:spPr/>
        <p:txBody>
          <a:bodyPr/>
          <a:lstStyle/>
          <a:p>
            <a:endParaRPr lang="zh-CN" altLang="en-US"/>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0062" y="247613"/>
            <a:ext cx="5202004" cy="521970"/>
          </a:xfrm>
          <a:prstGeom prst="rect">
            <a:avLst/>
          </a:prstGeom>
          <a:noFill/>
        </p:spPr>
        <p:txBody>
          <a:bodyPr wrap="square" rtlCol="0">
            <a:spAutoFit/>
          </a:bodyPr>
          <a:lstStyle/>
          <a:p>
            <a:r>
              <a:rPr lang="en-US" altLang="zh-CN" sz="2800" b="1" dirty="0" err="1"/>
              <a:t>ResourcesTask</a:t>
            </a:r>
            <a:r>
              <a:rPr lang="zh-CN" altLang="en-US" sz="2800" b="1" dirty="0"/>
              <a:t>线程初始化</a:t>
            </a:r>
          </a:p>
        </p:txBody>
      </p:sp>
      <p:sp>
        <p:nvSpPr>
          <p:cNvPr id="14" name="矩形 13"/>
          <p:cNvSpPr/>
          <p:nvPr/>
        </p:nvSpPr>
        <p:spPr>
          <a:xfrm>
            <a:off x="3050254" y="1217148"/>
            <a:ext cx="6562501"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调用</a:t>
            </a:r>
            <a:r>
              <a:rPr lang="en-US" altLang="zh-CN" sz="2000" dirty="0" err="1"/>
              <a:t>OsCreateIdleProcess</a:t>
            </a:r>
            <a:r>
              <a:rPr lang="zh-CN" altLang="en-US" sz="2000" dirty="0"/>
              <a:t>创建并初始化内核</a:t>
            </a:r>
            <a:r>
              <a:rPr lang="en-US" altLang="zh-CN" sz="2000" dirty="0"/>
              <a:t>idle</a:t>
            </a:r>
            <a:r>
              <a:rPr lang="zh-CN" altLang="en-US" sz="2000" dirty="0"/>
              <a:t>进程</a:t>
            </a:r>
            <a:endParaRPr lang="zh-CN" sz="2000" dirty="0"/>
          </a:p>
        </p:txBody>
      </p:sp>
      <p:pic>
        <p:nvPicPr>
          <p:cNvPr id="2050" name="Picture 2" descr="Liteos-a内核分析(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62" y="2210050"/>
            <a:ext cx="6938169" cy="441707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3"/>
          <a:stretch>
            <a:fillRect/>
          </a:stretch>
        </p:blipFill>
        <p:spPr>
          <a:xfrm>
            <a:off x="3651355" y="2270659"/>
            <a:ext cx="4892464" cy="2316681"/>
          </a:xfrm>
          <a:prstGeom prst="rect">
            <a:avLst/>
          </a:prstGeom>
        </p:spPr>
      </p:pic>
      <p:sp>
        <p:nvSpPr>
          <p:cNvPr id="7" name="文本占位符 6">
            <a:extLst>
              <a:ext uri="{FF2B5EF4-FFF2-40B4-BE49-F238E27FC236}">
                <a16:creationId xmlns:a16="http://schemas.microsoft.com/office/drawing/2014/main" id="{379212E9-D092-3C70-5A49-9DA936A437E5}"/>
              </a:ext>
            </a:extLst>
          </p:cNvPr>
          <p:cNvSpPr>
            <a:spLocks noGrp="1"/>
          </p:cNvSpPr>
          <p:nvPr>
            <p:ph type="body" idx="12"/>
          </p:nvPr>
        </p:nvSpPr>
        <p:spPr/>
        <p:txBody>
          <a:bodyPr/>
          <a:lstStyle/>
          <a:p>
            <a:endParaRPr lang="zh-CN" altLang="en-US"/>
          </a:p>
        </p:txBody>
      </p:sp>
      <p:sp>
        <p:nvSpPr>
          <p:cNvPr id="8" name="文本占位符 7">
            <a:extLst>
              <a:ext uri="{FF2B5EF4-FFF2-40B4-BE49-F238E27FC236}">
                <a16:creationId xmlns:a16="http://schemas.microsoft.com/office/drawing/2014/main" id="{4D030BDD-97D2-EB99-E789-1F21D094C74B}"/>
              </a:ext>
            </a:extLst>
          </p:cNvPr>
          <p:cNvSpPr>
            <a:spLocks noGrp="1"/>
          </p:cNvSpPr>
          <p:nvPr>
            <p:ph type="body" idx="14"/>
          </p:nvPr>
        </p:nvSpPr>
        <p:spPr/>
        <p:txBody>
          <a:bodyPr/>
          <a:lstStyle/>
          <a:p>
            <a:endParaRPr lang="zh-CN" altLang="en-US"/>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7771" y="153960"/>
            <a:ext cx="5202004" cy="521970"/>
          </a:xfrm>
          <a:prstGeom prst="rect">
            <a:avLst/>
          </a:prstGeom>
          <a:noFill/>
        </p:spPr>
        <p:txBody>
          <a:bodyPr wrap="square" rtlCol="0">
            <a:spAutoFit/>
          </a:bodyPr>
          <a:lstStyle/>
          <a:p>
            <a:r>
              <a:rPr lang="en-US" altLang="zh-CN" sz="2800" b="1" dirty="0" err="1"/>
              <a:t>ResourcesTask</a:t>
            </a:r>
            <a:r>
              <a:rPr lang="zh-CN" altLang="en-US" sz="2800" b="1" dirty="0"/>
              <a:t>线程初始化</a:t>
            </a:r>
          </a:p>
        </p:txBody>
      </p:sp>
      <p:sp>
        <p:nvSpPr>
          <p:cNvPr id="14" name="矩形 13"/>
          <p:cNvSpPr/>
          <p:nvPr/>
        </p:nvSpPr>
        <p:spPr>
          <a:xfrm>
            <a:off x="3050254" y="1217147"/>
            <a:ext cx="5965572" cy="7538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使用</a:t>
            </a:r>
            <a:r>
              <a:rPr lang="en-US" altLang="zh-CN" sz="2000" dirty="0" err="1"/>
              <a:t>OsCreateResourceFreeTask</a:t>
            </a:r>
            <a:r>
              <a:rPr lang="zh-CN" altLang="en-US" sz="2000" dirty="0"/>
              <a:t>创建了一个</a:t>
            </a:r>
            <a:r>
              <a:rPr lang="en-US" altLang="zh-CN" sz="2000" dirty="0" err="1"/>
              <a:t>ResourcesTask</a:t>
            </a:r>
            <a:r>
              <a:rPr lang="zh-CN" altLang="en-US" sz="2000" dirty="0"/>
              <a:t>线程，线程优先级为</a:t>
            </a:r>
            <a:r>
              <a:rPr lang="en-US" altLang="zh-CN" sz="2000" dirty="0"/>
              <a:t>5</a:t>
            </a:r>
            <a:r>
              <a:rPr lang="zh-CN" altLang="en-US" sz="2000" dirty="0"/>
              <a:t>（优先级很高）</a:t>
            </a:r>
            <a:endParaRPr lang="zh-CN" sz="2000" dirty="0"/>
          </a:p>
        </p:txBody>
      </p:sp>
      <p:pic>
        <p:nvPicPr>
          <p:cNvPr id="9" name="图片 8"/>
          <p:cNvPicPr>
            <a:picLocks noChangeAspect="1"/>
          </p:cNvPicPr>
          <p:nvPr/>
        </p:nvPicPr>
        <p:blipFill>
          <a:blip r:embed="rId3"/>
          <a:stretch>
            <a:fillRect/>
          </a:stretch>
        </p:blipFill>
        <p:spPr>
          <a:xfrm>
            <a:off x="365855" y="2467104"/>
            <a:ext cx="6335734" cy="3000099"/>
          </a:xfrm>
          <a:prstGeom prst="rect">
            <a:avLst/>
          </a:prstGeom>
        </p:spPr>
      </p:pic>
      <p:sp>
        <p:nvSpPr>
          <p:cNvPr id="6" name="矩形 5"/>
          <p:cNvSpPr/>
          <p:nvPr/>
        </p:nvSpPr>
        <p:spPr>
          <a:xfrm>
            <a:off x="532283" y="3967152"/>
            <a:ext cx="6085085" cy="1134237"/>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p:cNvPicPr>
            <a:picLocks noChangeAspect="1"/>
          </p:cNvPicPr>
          <p:nvPr/>
        </p:nvPicPr>
        <p:blipFill>
          <a:blip r:embed="rId4"/>
          <a:stretch>
            <a:fillRect/>
          </a:stretch>
        </p:blipFill>
        <p:spPr>
          <a:xfrm>
            <a:off x="364450" y="5862594"/>
            <a:ext cx="8651376" cy="469646"/>
          </a:xfrm>
          <a:prstGeom prst="rect">
            <a:avLst/>
          </a:prstGeom>
        </p:spPr>
      </p:pic>
      <p:pic>
        <p:nvPicPr>
          <p:cNvPr id="3074" name="Picture 2" descr="Liteos-a内核分析(二)"/>
          <p:cNvPicPr>
            <a:picLocks noChangeAspect="1" noChangeArrowheads="1"/>
          </p:cNvPicPr>
          <p:nvPr/>
        </p:nvPicPr>
        <p:blipFill rotWithShape="1">
          <a:blip r:embed="rId5">
            <a:extLst>
              <a:ext uri="{28A0092B-C50C-407E-A947-70E740481C1C}">
                <a14:useLocalDpi xmlns:a14="http://schemas.microsoft.com/office/drawing/2010/main" val="0"/>
              </a:ext>
            </a:extLst>
          </a:blip>
          <a:srcRect l="9347" t="46269" r="1570" b="22818"/>
          <a:stretch>
            <a:fillRect/>
          </a:stretch>
        </p:blipFill>
        <p:spPr bwMode="auto">
          <a:xfrm>
            <a:off x="4366057" y="2271262"/>
            <a:ext cx="7772401" cy="139566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6857523" y="3875716"/>
            <a:ext cx="4971797" cy="1778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首先初始化了一个线程参数结构体，主要是记录了线程的执行函数和线程优先级还有线程栈大小，线程栈大小默认为</a:t>
            </a:r>
            <a:r>
              <a:rPr lang="en-US" altLang="zh-CN" sz="2000" dirty="0"/>
              <a:t>4KB</a:t>
            </a:r>
            <a:r>
              <a:rPr lang="zh-CN" altLang="en-US" sz="2000" dirty="0"/>
              <a:t>。</a:t>
            </a:r>
            <a:endParaRPr lang="zh-CN" sz="2000" dirty="0"/>
          </a:p>
        </p:txBody>
      </p:sp>
      <p:sp>
        <p:nvSpPr>
          <p:cNvPr id="11" name="文本占位符 10">
            <a:extLst>
              <a:ext uri="{FF2B5EF4-FFF2-40B4-BE49-F238E27FC236}">
                <a16:creationId xmlns:a16="http://schemas.microsoft.com/office/drawing/2014/main" id="{CA8E0DBF-8378-48C2-4189-E371FA4A43AA}"/>
              </a:ext>
            </a:extLst>
          </p:cNvPr>
          <p:cNvSpPr>
            <a:spLocks noGrp="1"/>
          </p:cNvSpPr>
          <p:nvPr>
            <p:ph type="body" idx="12"/>
          </p:nvPr>
        </p:nvSpPr>
        <p:spPr/>
        <p:txBody>
          <a:bodyPr/>
          <a:lstStyle/>
          <a:p>
            <a:endParaRPr lang="zh-CN" altLang="en-US"/>
          </a:p>
        </p:txBody>
      </p:sp>
      <p:sp>
        <p:nvSpPr>
          <p:cNvPr id="12" name="文本占位符 11">
            <a:extLst>
              <a:ext uri="{FF2B5EF4-FFF2-40B4-BE49-F238E27FC236}">
                <a16:creationId xmlns:a16="http://schemas.microsoft.com/office/drawing/2014/main" id="{40F2B4A0-05F6-8253-D962-89997F5E7854}"/>
              </a:ext>
            </a:extLst>
          </p:cNvPr>
          <p:cNvSpPr>
            <a:spLocks noGrp="1"/>
          </p:cNvSpPr>
          <p:nvPr>
            <p:ph type="body" idx="14"/>
          </p:nvPr>
        </p:nvSpPr>
        <p:spPr/>
        <p:txBody>
          <a:bodyPr/>
          <a:lstStyle/>
          <a:p>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6476" y="238364"/>
            <a:ext cx="5202004" cy="521970"/>
          </a:xfrm>
          <a:prstGeom prst="rect">
            <a:avLst/>
          </a:prstGeom>
          <a:noFill/>
        </p:spPr>
        <p:txBody>
          <a:bodyPr wrap="square" rtlCol="0">
            <a:spAutoFit/>
          </a:bodyPr>
          <a:lstStyle/>
          <a:p>
            <a:r>
              <a:rPr lang="en-US" altLang="zh-CN" sz="2800" b="1" dirty="0" err="1"/>
              <a:t>ResourcesTask</a:t>
            </a:r>
            <a:r>
              <a:rPr lang="zh-CN" altLang="en-US" sz="2800" b="1" dirty="0"/>
              <a:t>线程初始化</a:t>
            </a:r>
          </a:p>
        </p:txBody>
      </p:sp>
      <p:sp>
        <p:nvSpPr>
          <p:cNvPr id="14" name="矩形 13"/>
          <p:cNvSpPr/>
          <p:nvPr/>
        </p:nvSpPr>
        <p:spPr>
          <a:xfrm>
            <a:off x="3050254" y="1179048"/>
            <a:ext cx="3350546"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分析</a:t>
            </a:r>
            <a:r>
              <a:rPr lang="en-US" altLang="zh-CN" sz="2000" dirty="0" err="1"/>
              <a:t>LOS_TaskCreate</a:t>
            </a:r>
            <a:r>
              <a:rPr lang="zh-CN" altLang="en-US" sz="2000" dirty="0"/>
              <a:t>函数</a:t>
            </a:r>
            <a:endParaRPr lang="zh-CN" sz="2000" dirty="0"/>
          </a:p>
        </p:txBody>
      </p:sp>
      <p:pic>
        <p:nvPicPr>
          <p:cNvPr id="7" name="图片 6"/>
          <p:cNvPicPr>
            <a:picLocks noChangeAspect="1"/>
          </p:cNvPicPr>
          <p:nvPr/>
        </p:nvPicPr>
        <p:blipFill>
          <a:blip r:embed="rId3"/>
          <a:stretch>
            <a:fillRect/>
          </a:stretch>
        </p:blipFill>
        <p:spPr>
          <a:xfrm>
            <a:off x="228448" y="2047401"/>
            <a:ext cx="5643611" cy="4453640"/>
          </a:xfrm>
          <a:prstGeom prst="rect">
            <a:avLst/>
          </a:prstGeom>
        </p:spPr>
      </p:pic>
      <p:sp>
        <p:nvSpPr>
          <p:cNvPr id="8" name="矩形 7"/>
          <p:cNvSpPr/>
          <p:nvPr/>
        </p:nvSpPr>
        <p:spPr>
          <a:xfrm>
            <a:off x="6400800" y="2246924"/>
            <a:ext cx="5463540" cy="18335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当前进程为用户进程，进程</a:t>
            </a:r>
            <a:r>
              <a:rPr lang="en-US" altLang="zh-CN" sz="2000" dirty="0"/>
              <a:t>ID</a:t>
            </a:r>
            <a:r>
              <a:rPr lang="zh-CN" altLang="en-US" sz="2000" dirty="0"/>
              <a:t>变成内核态根进程：用户进程创建了一个新任务，并执行调用。系统调用的机制核心使用了操作系统为用户特别开放的一个中断实现。此时进程</a:t>
            </a:r>
            <a:r>
              <a:rPr lang="en-US" altLang="zh-CN" sz="2000" dirty="0"/>
              <a:t>ID</a:t>
            </a:r>
            <a:r>
              <a:rPr lang="zh-CN" altLang="en-US" sz="2000" dirty="0"/>
              <a:t>由用户态切换到内核态。</a:t>
            </a:r>
            <a:endParaRPr lang="zh-CN" sz="2000" dirty="0"/>
          </a:p>
        </p:txBody>
      </p:sp>
      <p:sp>
        <p:nvSpPr>
          <p:cNvPr id="10" name="矩形 9"/>
          <p:cNvSpPr/>
          <p:nvPr/>
        </p:nvSpPr>
        <p:spPr>
          <a:xfrm>
            <a:off x="365855" y="3429001"/>
            <a:ext cx="5440585" cy="65151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365855" y="4178768"/>
            <a:ext cx="3417475" cy="47927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p:nvPicPr>
        <p:blipFill>
          <a:blip r:embed="rId4"/>
          <a:stretch>
            <a:fillRect/>
          </a:stretch>
        </p:blipFill>
        <p:spPr>
          <a:xfrm>
            <a:off x="6400800" y="4274221"/>
            <a:ext cx="4991533" cy="3513124"/>
          </a:xfrm>
          <a:prstGeom prst="rect">
            <a:avLst/>
          </a:prstGeom>
        </p:spPr>
      </p:pic>
      <p:sp>
        <p:nvSpPr>
          <p:cNvPr id="9" name="文本占位符 8">
            <a:extLst>
              <a:ext uri="{FF2B5EF4-FFF2-40B4-BE49-F238E27FC236}">
                <a16:creationId xmlns:a16="http://schemas.microsoft.com/office/drawing/2014/main" id="{280CCB36-1E43-150C-EF8D-2C264B87B29F}"/>
              </a:ext>
            </a:extLst>
          </p:cNvPr>
          <p:cNvSpPr>
            <a:spLocks noGrp="1"/>
          </p:cNvSpPr>
          <p:nvPr>
            <p:ph type="body" idx="12"/>
          </p:nvPr>
        </p:nvSpPr>
        <p:spPr/>
        <p:txBody>
          <a:bodyPr/>
          <a:lstStyle/>
          <a:p>
            <a:endParaRPr lang="zh-CN" altLang="en-US"/>
          </a:p>
        </p:txBody>
      </p:sp>
      <p:sp>
        <p:nvSpPr>
          <p:cNvPr id="12" name="文本占位符 11">
            <a:extLst>
              <a:ext uri="{FF2B5EF4-FFF2-40B4-BE49-F238E27FC236}">
                <a16:creationId xmlns:a16="http://schemas.microsoft.com/office/drawing/2014/main" id="{AF37DC14-1A3D-5425-72AE-4EC2E8146DB4}"/>
              </a:ext>
            </a:extLst>
          </p:cNvPr>
          <p:cNvSpPr>
            <a:spLocks noGrp="1"/>
          </p:cNvSpPr>
          <p:nvPr>
            <p:ph type="body" idx="14"/>
          </p:nvPr>
        </p:nvSpPr>
        <p:spPr/>
        <p:txBody>
          <a:bodyPr/>
          <a:lstStyle/>
          <a:p>
            <a:endParaRPr lang="zh-CN" altLang="en-US"/>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202416" y="2074215"/>
            <a:ext cx="6342196" cy="4463743"/>
          </a:xfrm>
          <a:prstGeom prst="rect">
            <a:avLst/>
          </a:prstGeom>
        </p:spPr>
      </p:pic>
      <p:sp>
        <p:nvSpPr>
          <p:cNvPr id="5" name="文本框 4"/>
          <p:cNvSpPr txBox="1"/>
          <p:nvPr/>
        </p:nvSpPr>
        <p:spPr>
          <a:xfrm>
            <a:off x="130074" y="221597"/>
            <a:ext cx="5202004" cy="521970"/>
          </a:xfrm>
          <a:prstGeom prst="rect">
            <a:avLst/>
          </a:prstGeom>
          <a:noFill/>
        </p:spPr>
        <p:txBody>
          <a:bodyPr wrap="square" rtlCol="0">
            <a:spAutoFit/>
          </a:bodyPr>
          <a:lstStyle/>
          <a:p>
            <a:r>
              <a:rPr lang="en-US" altLang="zh-CN" sz="2800" b="1" dirty="0" err="1"/>
              <a:t>ResourcesTask</a:t>
            </a:r>
            <a:r>
              <a:rPr lang="zh-CN" altLang="en-US" sz="2800" b="1" dirty="0"/>
              <a:t>线程初始化</a:t>
            </a:r>
          </a:p>
        </p:txBody>
      </p:sp>
      <p:sp>
        <p:nvSpPr>
          <p:cNvPr id="14" name="矩形 13"/>
          <p:cNvSpPr/>
          <p:nvPr/>
        </p:nvSpPr>
        <p:spPr>
          <a:xfrm>
            <a:off x="3050254" y="1179048"/>
            <a:ext cx="4036346"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分析</a:t>
            </a:r>
            <a:r>
              <a:rPr lang="en-US" altLang="zh-CN" sz="2000" dirty="0" err="1"/>
              <a:t>LOS_TaskCreateOnly</a:t>
            </a:r>
            <a:r>
              <a:rPr lang="zh-CN" altLang="en-US" sz="2000" dirty="0"/>
              <a:t>函数</a:t>
            </a:r>
            <a:endParaRPr lang="zh-CN" sz="2000" dirty="0"/>
          </a:p>
        </p:txBody>
      </p:sp>
      <p:sp>
        <p:nvSpPr>
          <p:cNvPr id="8" name="矩形 7"/>
          <p:cNvSpPr/>
          <p:nvPr/>
        </p:nvSpPr>
        <p:spPr>
          <a:xfrm>
            <a:off x="7086600" y="2246924"/>
            <a:ext cx="4320540" cy="1182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首先申请了一块内存池，然后申请了一块内存空间用作栈，内存来自系统内核空间。</a:t>
            </a:r>
            <a:endParaRPr lang="zh-CN" sz="2000" dirty="0"/>
          </a:p>
        </p:txBody>
      </p:sp>
      <p:sp>
        <p:nvSpPr>
          <p:cNvPr id="10" name="矩形 9"/>
          <p:cNvSpPr/>
          <p:nvPr/>
        </p:nvSpPr>
        <p:spPr>
          <a:xfrm>
            <a:off x="365855" y="2744250"/>
            <a:ext cx="5840635" cy="2782471"/>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086600" y="4612026"/>
            <a:ext cx="4320540" cy="657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内核栈空间供</a:t>
            </a:r>
            <a:r>
              <a:rPr lang="en-US" altLang="zh-CN" sz="2000" dirty="0"/>
              <a:t>Task</a:t>
            </a:r>
            <a:r>
              <a:rPr lang="zh-CN" altLang="en-US" sz="2000" dirty="0"/>
              <a:t>使用。</a:t>
            </a:r>
            <a:endParaRPr lang="zh-CN" sz="2000" dirty="0"/>
          </a:p>
        </p:txBody>
      </p:sp>
      <p:sp>
        <p:nvSpPr>
          <p:cNvPr id="9" name="矩形 8"/>
          <p:cNvSpPr/>
          <p:nvPr/>
        </p:nvSpPr>
        <p:spPr>
          <a:xfrm>
            <a:off x="365855" y="5742854"/>
            <a:ext cx="5166265" cy="3882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占位符 10">
            <a:extLst>
              <a:ext uri="{FF2B5EF4-FFF2-40B4-BE49-F238E27FC236}">
                <a16:creationId xmlns:a16="http://schemas.microsoft.com/office/drawing/2014/main" id="{0FB43706-9155-9B08-06C0-EADE365456C2}"/>
              </a:ext>
            </a:extLst>
          </p:cNvPr>
          <p:cNvSpPr>
            <a:spLocks noGrp="1"/>
          </p:cNvSpPr>
          <p:nvPr>
            <p:ph type="body" idx="12"/>
          </p:nvPr>
        </p:nvSpPr>
        <p:spPr/>
        <p:txBody>
          <a:bodyPr/>
          <a:lstStyle/>
          <a:p>
            <a:endParaRPr lang="zh-CN" altLang="en-US"/>
          </a:p>
        </p:txBody>
      </p:sp>
      <p:sp>
        <p:nvSpPr>
          <p:cNvPr id="12" name="文本占位符 11">
            <a:extLst>
              <a:ext uri="{FF2B5EF4-FFF2-40B4-BE49-F238E27FC236}">
                <a16:creationId xmlns:a16="http://schemas.microsoft.com/office/drawing/2014/main" id="{218D165A-50A1-97C7-6310-1D4D4CB5212F}"/>
              </a:ext>
            </a:extLst>
          </p:cNvPr>
          <p:cNvSpPr>
            <a:spLocks noGrp="1"/>
          </p:cNvSpPr>
          <p:nvPr>
            <p:ph type="body" idx="14"/>
          </p:nvPr>
        </p:nvSpPr>
        <p:spPr/>
        <p:txBody>
          <a:bodyPr/>
          <a:lstStyle/>
          <a:p>
            <a:endParaRPr lang="zh-CN" altLang="en-US"/>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60062" y="1949144"/>
            <a:ext cx="6453136" cy="4676767"/>
          </a:xfrm>
          <a:prstGeom prst="rect">
            <a:avLst/>
          </a:prstGeom>
        </p:spPr>
      </p:pic>
      <p:sp>
        <p:nvSpPr>
          <p:cNvPr id="5" name="文本框 4"/>
          <p:cNvSpPr txBox="1"/>
          <p:nvPr/>
        </p:nvSpPr>
        <p:spPr>
          <a:xfrm>
            <a:off x="160062" y="171449"/>
            <a:ext cx="5202004" cy="521970"/>
          </a:xfrm>
          <a:prstGeom prst="rect">
            <a:avLst/>
          </a:prstGeom>
          <a:noFill/>
        </p:spPr>
        <p:txBody>
          <a:bodyPr wrap="square" rtlCol="0">
            <a:spAutoFit/>
          </a:bodyPr>
          <a:lstStyle/>
          <a:p>
            <a:r>
              <a:rPr lang="en-US" altLang="zh-CN" sz="2800" b="1" dirty="0" err="1"/>
              <a:t>ResourcesTask</a:t>
            </a:r>
            <a:r>
              <a:rPr lang="zh-CN" altLang="en-US" sz="2800" b="1" dirty="0"/>
              <a:t>线程初始化</a:t>
            </a:r>
          </a:p>
        </p:txBody>
      </p:sp>
      <p:sp>
        <p:nvSpPr>
          <p:cNvPr id="14" name="矩形 13"/>
          <p:cNvSpPr/>
          <p:nvPr/>
        </p:nvSpPr>
        <p:spPr>
          <a:xfrm>
            <a:off x="3050254" y="1179048"/>
            <a:ext cx="4836446"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a:t>OsTaskStackInit</a:t>
            </a:r>
            <a:r>
              <a:rPr lang="zh-CN" altLang="en-US" sz="2000" b="1" dirty="0"/>
              <a:t>初始化了当前线程的栈</a:t>
            </a:r>
            <a:endParaRPr lang="zh-CN" sz="2000" b="1" dirty="0"/>
          </a:p>
        </p:txBody>
      </p:sp>
      <p:sp>
        <p:nvSpPr>
          <p:cNvPr id="8" name="矩形 7"/>
          <p:cNvSpPr/>
          <p:nvPr/>
        </p:nvSpPr>
        <p:spPr>
          <a:xfrm>
            <a:off x="7086600" y="2246924"/>
            <a:ext cx="4320540" cy="1182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首先申请了一块内存池，然后申请了一块内存空间用作栈，内存来自系统内核空间。</a:t>
            </a:r>
            <a:endParaRPr lang="zh-CN" sz="2000" dirty="0"/>
          </a:p>
        </p:txBody>
      </p:sp>
      <p:sp>
        <p:nvSpPr>
          <p:cNvPr id="10" name="矩形 9"/>
          <p:cNvSpPr/>
          <p:nvPr/>
        </p:nvSpPr>
        <p:spPr>
          <a:xfrm>
            <a:off x="267922" y="3578247"/>
            <a:ext cx="4669838" cy="27366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7086600" y="4612026"/>
            <a:ext cx="4320540" cy="657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内核栈空间供</a:t>
            </a:r>
            <a:r>
              <a:rPr lang="en-US" altLang="zh-CN" sz="2000" dirty="0"/>
              <a:t>Task</a:t>
            </a:r>
            <a:r>
              <a:rPr lang="zh-CN" altLang="en-US" sz="2000" dirty="0"/>
              <a:t>使用。</a:t>
            </a:r>
            <a:endParaRPr lang="zh-CN" sz="2000" dirty="0"/>
          </a:p>
        </p:txBody>
      </p:sp>
      <p:sp>
        <p:nvSpPr>
          <p:cNvPr id="11" name="文本占位符 10">
            <a:extLst>
              <a:ext uri="{FF2B5EF4-FFF2-40B4-BE49-F238E27FC236}">
                <a16:creationId xmlns:a16="http://schemas.microsoft.com/office/drawing/2014/main" id="{98A650C1-012E-A28A-74B8-D7E27C994AA2}"/>
              </a:ext>
            </a:extLst>
          </p:cNvPr>
          <p:cNvSpPr>
            <a:spLocks noGrp="1"/>
          </p:cNvSpPr>
          <p:nvPr>
            <p:ph type="body" idx="12"/>
          </p:nvPr>
        </p:nvSpPr>
        <p:spPr/>
        <p:txBody>
          <a:bodyPr/>
          <a:lstStyle/>
          <a:p>
            <a:endParaRPr lang="zh-CN" altLang="en-US"/>
          </a:p>
        </p:txBody>
      </p:sp>
      <p:sp>
        <p:nvSpPr>
          <p:cNvPr id="12" name="文本占位符 11">
            <a:extLst>
              <a:ext uri="{FF2B5EF4-FFF2-40B4-BE49-F238E27FC236}">
                <a16:creationId xmlns:a16="http://schemas.microsoft.com/office/drawing/2014/main" id="{3B9AECD6-7BDB-073A-D009-A89989D1F1C3}"/>
              </a:ext>
            </a:extLst>
          </p:cNvPr>
          <p:cNvSpPr>
            <a:spLocks noGrp="1"/>
          </p:cNvSpPr>
          <p:nvPr>
            <p:ph type="body" idx="14"/>
          </p:nvPr>
        </p:nvSpPr>
        <p:spPr/>
        <p:txBody>
          <a:bodyPr/>
          <a:lstStyle/>
          <a:p>
            <a:endParaRPr lang="zh-CN" altLang="en-US"/>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0362" y="86209"/>
            <a:ext cx="5202004" cy="521970"/>
          </a:xfrm>
          <a:prstGeom prst="rect">
            <a:avLst/>
          </a:prstGeom>
          <a:noFill/>
        </p:spPr>
        <p:txBody>
          <a:bodyPr wrap="square" rtlCol="0">
            <a:spAutoFit/>
          </a:bodyPr>
          <a:lstStyle/>
          <a:p>
            <a:r>
              <a:rPr lang="en-US" altLang="zh-CN" sz="2800" b="1" dirty="0" err="1"/>
              <a:t>ResourcesTask</a:t>
            </a:r>
            <a:r>
              <a:rPr lang="zh-CN" altLang="en-US" sz="2800" b="1" dirty="0"/>
              <a:t>线程初始化</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153" y="1365939"/>
            <a:ext cx="8514876" cy="535316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占位符 6">
            <a:extLst>
              <a:ext uri="{FF2B5EF4-FFF2-40B4-BE49-F238E27FC236}">
                <a16:creationId xmlns:a16="http://schemas.microsoft.com/office/drawing/2014/main" id="{7CC858D7-854F-7799-6C42-011749ED1920}"/>
              </a:ext>
            </a:extLst>
          </p:cNvPr>
          <p:cNvSpPr>
            <a:spLocks noGrp="1"/>
          </p:cNvSpPr>
          <p:nvPr>
            <p:ph type="body" idx="12"/>
          </p:nvPr>
        </p:nvSpPr>
        <p:spPr/>
        <p:txBody>
          <a:bodyPr/>
          <a:lstStyle/>
          <a:p>
            <a:endParaRPr lang="zh-CN" altLang="en-US"/>
          </a:p>
        </p:txBody>
      </p:sp>
      <p:sp>
        <p:nvSpPr>
          <p:cNvPr id="8" name="文本占位符 7">
            <a:extLst>
              <a:ext uri="{FF2B5EF4-FFF2-40B4-BE49-F238E27FC236}">
                <a16:creationId xmlns:a16="http://schemas.microsoft.com/office/drawing/2014/main" id="{B22ACB67-2488-DD0A-8C4A-8571F76A2462}"/>
              </a:ext>
            </a:extLst>
          </p:cNvPr>
          <p:cNvSpPr>
            <a:spLocks noGrp="1"/>
          </p:cNvSpPr>
          <p:nvPr>
            <p:ph type="body" idx="14"/>
          </p:nvPr>
        </p:nvSpPr>
        <p:spPr/>
        <p:txBody>
          <a:bodyPr/>
          <a:lstStyle/>
          <a:p>
            <a:endParaRPr lang="zh-CN" alt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4678" y="0"/>
            <a:ext cx="5202004" cy="953135"/>
          </a:xfrm>
          <a:prstGeom prst="rect">
            <a:avLst/>
          </a:prstGeom>
          <a:noFill/>
        </p:spPr>
        <p:txBody>
          <a:bodyPr wrap="square" rtlCol="0">
            <a:spAutoFit/>
          </a:bodyPr>
          <a:lstStyle/>
          <a:p>
            <a:r>
              <a:rPr lang="en-US" altLang="zh-CN" sz="2800" b="1" dirty="0"/>
              <a:t>CPU</a:t>
            </a:r>
            <a:r>
              <a:rPr lang="zh-CN" altLang="en-US" sz="2800" b="1" dirty="0"/>
              <a:t>初始设置</a:t>
            </a:r>
          </a:p>
          <a:p>
            <a:r>
              <a:rPr lang="zh-CN" altLang="en-US" sz="2800" b="1" dirty="0"/>
              <a:t>关闭</a:t>
            </a:r>
            <a:r>
              <a:rPr lang="en-US" altLang="zh-CN" sz="2800" b="1" dirty="0"/>
              <a:t>icache/dcache</a:t>
            </a:r>
            <a:r>
              <a:rPr lang="zh-CN" altLang="en-US" sz="2800" b="1" dirty="0"/>
              <a:t>与</a:t>
            </a:r>
            <a:r>
              <a:rPr lang="en-US" altLang="zh-CN" sz="2800" b="1" dirty="0"/>
              <a:t>MMU</a:t>
            </a:r>
          </a:p>
        </p:txBody>
      </p:sp>
      <p:pic>
        <p:nvPicPr>
          <p:cNvPr id="39" name="图片 38" descr="D`}T52ZH(YN1[OOLIX1`N{G"/>
          <p:cNvPicPr>
            <a:picLocks noChangeAspect="1"/>
          </p:cNvPicPr>
          <p:nvPr/>
        </p:nvPicPr>
        <p:blipFill>
          <a:blip r:embed="rId2"/>
          <a:stretch>
            <a:fillRect/>
          </a:stretch>
        </p:blipFill>
        <p:spPr>
          <a:xfrm>
            <a:off x="1845310" y="1586865"/>
            <a:ext cx="8505190" cy="2143125"/>
          </a:xfrm>
          <a:prstGeom prst="rect">
            <a:avLst/>
          </a:prstGeom>
        </p:spPr>
      </p:pic>
      <p:sp>
        <p:nvSpPr>
          <p:cNvPr id="41" name="矩形 40"/>
          <p:cNvSpPr/>
          <p:nvPr/>
        </p:nvSpPr>
        <p:spPr>
          <a:xfrm>
            <a:off x="365760" y="4224020"/>
            <a:ext cx="2526030" cy="169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mrc     p15, 0, r0, c1, c0, 0读取系统寄存器的内容	</a:t>
            </a:r>
          </a:p>
        </p:txBody>
      </p:sp>
      <p:sp>
        <p:nvSpPr>
          <p:cNvPr id="6" name="矩形 5"/>
          <p:cNvSpPr/>
          <p:nvPr/>
        </p:nvSpPr>
        <p:spPr>
          <a:xfrm>
            <a:off x="3288665" y="4240530"/>
            <a:ext cx="2526030" cy="169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bic     r0, #(1&lt;&lt;12)</a:t>
            </a:r>
          </a:p>
          <a:p>
            <a:pPr algn="ctr"/>
            <a:r>
              <a:rPr lang="zh-CN" altLang="en-US"/>
              <a:t>位清除指令</a:t>
            </a:r>
          </a:p>
          <a:p>
            <a:pPr algn="ctr"/>
            <a:r>
              <a:rPr lang="zh-CN" altLang="en-US"/>
              <a:t>清除</a:t>
            </a:r>
            <a:r>
              <a:rPr lang="en-US" altLang="zh-CN"/>
              <a:t>r0</a:t>
            </a:r>
            <a:r>
              <a:rPr lang="zh-CN" altLang="en-US"/>
              <a:t>的</a:t>
            </a:r>
            <a:r>
              <a:rPr lang="en-US" altLang="zh-CN"/>
              <a:t>12</a:t>
            </a:r>
            <a:r>
              <a:rPr lang="zh-CN" altLang="en-US"/>
              <a:t>位</a:t>
            </a:r>
          </a:p>
          <a:p>
            <a:pPr algn="ctr"/>
            <a:r>
              <a:rPr lang="zh-CN" altLang="en-US"/>
              <a:t>禁止指令缓存功能</a:t>
            </a:r>
          </a:p>
          <a:p>
            <a:pPr algn="ctr"/>
            <a:r>
              <a:rPr lang="zh-CN" altLang="en-US"/>
              <a:t>	</a:t>
            </a:r>
          </a:p>
        </p:txBody>
      </p:sp>
      <p:sp>
        <p:nvSpPr>
          <p:cNvPr id="7" name="矩形 6"/>
          <p:cNvSpPr/>
          <p:nvPr/>
        </p:nvSpPr>
        <p:spPr>
          <a:xfrm>
            <a:off x="6211570" y="4220845"/>
            <a:ext cx="2526030" cy="169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bic     r0, #(1&lt;&lt;</a:t>
            </a:r>
            <a:r>
              <a:rPr lang="en-US" altLang="zh-CN"/>
              <a:t>2</a:t>
            </a:r>
            <a:r>
              <a:rPr lang="zh-CN" altLang="en-US"/>
              <a:t>)</a:t>
            </a:r>
          </a:p>
          <a:p>
            <a:pPr algn="ctr"/>
            <a:r>
              <a:rPr lang="zh-CN" altLang="en-US"/>
              <a:t>位清除指令</a:t>
            </a:r>
          </a:p>
          <a:p>
            <a:pPr algn="ctr"/>
            <a:r>
              <a:rPr lang="zh-CN" altLang="en-US"/>
              <a:t>清除</a:t>
            </a:r>
            <a:r>
              <a:rPr lang="en-US" altLang="zh-CN"/>
              <a:t>r0</a:t>
            </a:r>
            <a:r>
              <a:rPr lang="zh-CN" altLang="en-US"/>
              <a:t>的</a:t>
            </a:r>
            <a:r>
              <a:rPr lang="en-US" altLang="zh-CN"/>
              <a:t>2</a:t>
            </a:r>
            <a:r>
              <a:rPr lang="zh-CN" altLang="en-US"/>
              <a:t>位</a:t>
            </a:r>
          </a:p>
          <a:p>
            <a:pPr algn="ctr"/>
            <a:r>
              <a:rPr lang="zh-CN" altLang="en-US"/>
              <a:t>禁止数据缓存</a:t>
            </a:r>
          </a:p>
          <a:p>
            <a:pPr algn="ctr"/>
            <a:r>
              <a:rPr lang="zh-CN" altLang="en-US"/>
              <a:t>	</a:t>
            </a:r>
          </a:p>
        </p:txBody>
      </p:sp>
      <p:sp>
        <p:nvSpPr>
          <p:cNvPr id="8" name="矩形 7"/>
          <p:cNvSpPr/>
          <p:nvPr/>
        </p:nvSpPr>
        <p:spPr>
          <a:xfrm>
            <a:off x="9006840" y="4240530"/>
            <a:ext cx="2526030" cy="169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bic     r0, #(1&lt;&lt;</a:t>
            </a:r>
            <a:r>
              <a:rPr lang="en-US" altLang="zh-CN"/>
              <a:t>0</a:t>
            </a:r>
            <a:r>
              <a:rPr lang="zh-CN" altLang="en-US"/>
              <a:t>)</a:t>
            </a:r>
          </a:p>
          <a:p>
            <a:pPr algn="ctr"/>
            <a:r>
              <a:rPr lang="zh-CN" altLang="en-US"/>
              <a:t>位清除指令</a:t>
            </a:r>
          </a:p>
          <a:p>
            <a:pPr algn="ctr"/>
            <a:r>
              <a:rPr lang="zh-CN" altLang="en-US"/>
              <a:t>清除</a:t>
            </a:r>
            <a:r>
              <a:rPr lang="en-US" altLang="zh-CN"/>
              <a:t>r0</a:t>
            </a:r>
            <a:r>
              <a:rPr lang="zh-CN" altLang="en-US"/>
              <a:t>的</a:t>
            </a:r>
            <a:r>
              <a:rPr lang="en-US" altLang="zh-CN"/>
              <a:t>0</a:t>
            </a:r>
            <a:r>
              <a:rPr lang="zh-CN" altLang="en-US"/>
              <a:t>位</a:t>
            </a:r>
          </a:p>
          <a:p>
            <a:pPr algn="ctr"/>
            <a:r>
              <a:rPr lang="zh-CN" altLang="en-US"/>
              <a:t>关闭</a:t>
            </a:r>
            <a:r>
              <a:rPr lang="en-US" altLang="zh-CN"/>
              <a:t>mmu</a:t>
            </a:r>
            <a:r>
              <a:rPr lang="zh-CN" altLang="en-US"/>
              <a:t>功能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stretch>
            <a:fillRect/>
          </a:stretch>
        </p:blipFill>
        <p:spPr>
          <a:xfrm>
            <a:off x="380818" y="1870315"/>
            <a:ext cx="5765517" cy="4826945"/>
          </a:xfrm>
          <a:prstGeom prst="rect">
            <a:avLst/>
          </a:prstGeom>
        </p:spPr>
      </p:pic>
      <p:sp>
        <p:nvSpPr>
          <p:cNvPr id="5" name="文本框 4"/>
          <p:cNvSpPr txBox="1"/>
          <p:nvPr/>
        </p:nvSpPr>
        <p:spPr>
          <a:xfrm>
            <a:off x="171369" y="218995"/>
            <a:ext cx="5202004" cy="521970"/>
          </a:xfrm>
          <a:prstGeom prst="rect">
            <a:avLst/>
          </a:prstGeom>
          <a:noFill/>
        </p:spPr>
        <p:txBody>
          <a:bodyPr wrap="square" rtlCol="0">
            <a:spAutoFit/>
          </a:bodyPr>
          <a:lstStyle/>
          <a:p>
            <a:r>
              <a:rPr lang="en-US" altLang="zh-CN" sz="2800" b="1" dirty="0" err="1"/>
              <a:t>ResourcesTask</a:t>
            </a:r>
            <a:r>
              <a:rPr lang="zh-CN" altLang="en-US" sz="2800" b="1" dirty="0"/>
              <a:t>线程初始化</a:t>
            </a:r>
          </a:p>
        </p:txBody>
      </p:sp>
      <p:sp>
        <p:nvSpPr>
          <p:cNvPr id="14" name="矩形 13"/>
          <p:cNvSpPr/>
          <p:nvPr/>
        </p:nvSpPr>
        <p:spPr>
          <a:xfrm>
            <a:off x="3050254" y="1179048"/>
            <a:ext cx="2630456"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a:t>OsTaskCBInit</a:t>
            </a:r>
            <a:endParaRPr lang="zh-CN" sz="2000" b="1" dirty="0"/>
          </a:p>
        </p:txBody>
      </p:sp>
      <p:sp>
        <p:nvSpPr>
          <p:cNvPr id="10" name="矩形 9"/>
          <p:cNvSpPr/>
          <p:nvPr/>
        </p:nvSpPr>
        <p:spPr>
          <a:xfrm>
            <a:off x="571648" y="2746482"/>
            <a:ext cx="4983332" cy="44248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p:nvPicPr>
        <p:blipFill>
          <a:blip r:embed="rId4"/>
          <a:stretch>
            <a:fillRect/>
          </a:stretch>
        </p:blipFill>
        <p:spPr>
          <a:xfrm>
            <a:off x="6706988" y="1923450"/>
            <a:ext cx="4587638" cy="1646063"/>
          </a:xfrm>
          <a:prstGeom prst="rect">
            <a:avLst/>
          </a:prstGeom>
        </p:spPr>
      </p:pic>
      <p:sp>
        <p:nvSpPr>
          <p:cNvPr id="7" name="文本占位符 6">
            <a:extLst>
              <a:ext uri="{FF2B5EF4-FFF2-40B4-BE49-F238E27FC236}">
                <a16:creationId xmlns:a16="http://schemas.microsoft.com/office/drawing/2014/main" id="{719877AC-B7A9-2DA8-2826-C2A25B36864F}"/>
              </a:ext>
            </a:extLst>
          </p:cNvPr>
          <p:cNvSpPr>
            <a:spLocks noGrp="1"/>
          </p:cNvSpPr>
          <p:nvPr>
            <p:ph type="body" idx="12"/>
          </p:nvPr>
        </p:nvSpPr>
        <p:spPr/>
        <p:txBody>
          <a:bodyPr/>
          <a:lstStyle/>
          <a:p>
            <a:endParaRPr lang="zh-CN" altLang="en-US"/>
          </a:p>
        </p:txBody>
      </p:sp>
      <p:sp>
        <p:nvSpPr>
          <p:cNvPr id="8" name="文本占位符 7">
            <a:extLst>
              <a:ext uri="{FF2B5EF4-FFF2-40B4-BE49-F238E27FC236}">
                <a16:creationId xmlns:a16="http://schemas.microsoft.com/office/drawing/2014/main" id="{497259B3-C67E-2569-0CD1-0619F3B2F6B3}"/>
              </a:ext>
            </a:extLst>
          </p:cNvPr>
          <p:cNvSpPr>
            <a:spLocks noGrp="1"/>
          </p:cNvSpPr>
          <p:nvPr>
            <p:ph type="body" idx="14"/>
          </p:nvPr>
        </p:nvSpPr>
        <p:spPr/>
        <p:txBody>
          <a:bodyPr/>
          <a:lstStyle/>
          <a:p>
            <a:endParaRPr lang="zh-CN" altLang="en-US"/>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5469" y="174682"/>
            <a:ext cx="5202004" cy="521970"/>
          </a:xfrm>
          <a:prstGeom prst="rect">
            <a:avLst/>
          </a:prstGeom>
          <a:noFill/>
        </p:spPr>
        <p:txBody>
          <a:bodyPr wrap="square" rtlCol="0">
            <a:spAutoFit/>
          </a:bodyPr>
          <a:lstStyle/>
          <a:p>
            <a:r>
              <a:rPr lang="en-US" altLang="zh-CN" sz="2800" b="1" dirty="0" err="1"/>
              <a:t>ResourcesTask</a:t>
            </a:r>
            <a:r>
              <a:rPr lang="zh-CN" altLang="en-US" sz="2800" b="1" dirty="0"/>
              <a:t>线程初始化</a:t>
            </a:r>
          </a:p>
        </p:txBody>
      </p:sp>
      <p:sp>
        <p:nvSpPr>
          <p:cNvPr id="14" name="矩形 13"/>
          <p:cNvSpPr/>
          <p:nvPr/>
        </p:nvSpPr>
        <p:spPr>
          <a:xfrm>
            <a:off x="3050254" y="1179048"/>
            <a:ext cx="4859306"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altLang="zh-CN" sz="2000" b="1" dirty="0"/>
              <a:t>OS_PROCESS_PRI_QUEUE_ENQUEUE</a:t>
            </a:r>
            <a:endParaRPr lang="zh-CN" sz="2000" b="1" dirty="0"/>
          </a:p>
        </p:txBody>
      </p:sp>
      <p:pic>
        <p:nvPicPr>
          <p:cNvPr id="4098" name="Picture 2"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855" y="2201656"/>
            <a:ext cx="6806882" cy="42220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teos-a内核分析(二)"/>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87" y="2445068"/>
            <a:ext cx="5707319" cy="28813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521593" y="4312692"/>
            <a:ext cx="3056747"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a:t>OsPriQueueEnqueue</a:t>
            </a:r>
            <a:endParaRPr lang="zh-CN" sz="2000" b="1" dirty="0"/>
          </a:p>
        </p:txBody>
      </p:sp>
      <p:sp>
        <p:nvSpPr>
          <p:cNvPr id="8" name="文本占位符 7">
            <a:extLst>
              <a:ext uri="{FF2B5EF4-FFF2-40B4-BE49-F238E27FC236}">
                <a16:creationId xmlns:a16="http://schemas.microsoft.com/office/drawing/2014/main" id="{DCE00A26-20D4-AE3A-B840-D38C9A6EB0B7}"/>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BF602B6A-22FE-33F9-28BA-6041C44E27B1}"/>
              </a:ext>
            </a:extLst>
          </p:cNvPr>
          <p:cNvSpPr>
            <a:spLocks noGrp="1"/>
          </p:cNvSpPr>
          <p:nvPr>
            <p:ph type="body" idx="14"/>
          </p:nvPr>
        </p:nvSpPr>
        <p:spPr/>
        <p:txBody>
          <a:bodyPr/>
          <a:lstStyle/>
          <a:p>
            <a:endParaRPr lang="zh-CN" altLang="en-US"/>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4463" y="271788"/>
            <a:ext cx="5202004" cy="521970"/>
          </a:xfrm>
          <a:prstGeom prst="rect">
            <a:avLst/>
          </a:prstGeom>
          <a:noFill/>
        </p:spPr>
        <p:txBody>
          <a:bodyPr wrap="square" rtlCol="0">
            <a:spAutoFit/>
          </a:bodyPr>
          <a:lstStyle/>
          <a:p>
            <a:r>
              <a:rPr lang="en-US" altLang="zh-CN" sz="2800" b="1" dirty="0" err="1"/>
              <a:t>ResourcesTask</a:t>
            </a:r>
            <a:r>
              <a:rPr lang="zh-CN" altLang="en-US" sz="2800" b="1" dirty="0"/>
              <a:t>线程初始化</a:t>
            </a:r>
          </a:p>
        </p:txBody>
      </p:sp>
      <p:sp>
        <p:nvSpPr>
          <p:cNvPr id="14" name="矩形 13"/>
          <p:cNvSpPr/>
          <p:nvPr/>
        </p:nvSpPr>
        <p:spPr>
          <a:xfrm>
            <a:off x="3050254" y="1179048"/>
            <a:ext cx="3047333"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altLang="zh-CN" sz="2000" b="1" dirty="0"/>
              <a:t>OsPriQueueEnqueue</a:t>
            </a:r>
            <a:endParaRPr lang="zh-CN" sz="2000" b="1" dirty="0"/>
          </a:p>
        </p:txBody>
      </p:sp>
      <p:pic>
        <p:nvPicPr>
          <p:cNvPr id="4102" name="Picture 6"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855" y="2047401"/>
            <a:ext cx="9041035" cy="4577628"/>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7797514" y="3216074"/>
            <a:ext cx="3655346" cy="2087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首先根据当前优先级将</a:t>
            </a:r>
            <a:r>
              <a:rPr lang="en-US" altLang="zh-CN" sz="2000" b="1" dirty="0" err="1"/>
              <a:t>g_priQueueBitmap</a:t>
            </a:r>
            <a:r>
              <a:rPr lang="zh-CN" altLang="en-US" sz="2000" b="1" dirty="0"/>
              <a:t>中对应的位置</a:t>
            </a:r>
            <a:r>
              <a:rPr lang="en-US" altLang="zh-CN" sz="2000" b="1" dirty="0"/>
              <a:t>1</a:t>
            </a:r>
            <a:r>
              <a:rPr lang="zh-CN" altLang="en-US" sz="2000" b="1" dirty="0"/>
              <a:t>，表示有线程准备就绪，然后将当前进程放入</a:t>
            </a:r>
            <a:r>
              <a:rPr lang="en-US" altLang="zh-CN" sz="2000" b="1" dirty="0" err="1"/>
              <a:t>g_priQueueList</a:t>
            </a:r>
            <a:r>
              <a:rPr lang="zh-CN" altLang="en-US" sz="2000" b="1" dirty="0"/>
              <a:t>对应优先级的链表中。</a:t>
            </a:r>
            <a:endParaRPr lang="zh-CN" sz="2000" b="1" dirty="0"/>
          </a:p>
        </p:txBody>
      </p:sp>
      <p:sp>
        <p:nvSpPr>
          <p:cNvPr id="7" name="文本占位符 6">
            <a:extLst>
              <a:ext uri="{FF2B5EF4-FFF2-40B4-BE49-F238E27FC236}">
                <a16:creationId xmlns:a16="http://schemas.microsoft.com/office/drawing/2014/main" id="{FD58C241-30E2-137A-1E40-C215BAE626FE}"/>
              </a:ext>
            </a:extLst>
          </p:cNvPr>
          <p:cNvSpPr>
            <a:spLocks noGrp="1"/>
          </p:cNvSpPr>
          <p:nvPr>
            <p:ph type="body" idx="12"/>
          </p:nvPr>
        </p:nvSpPr>
        <p:spPr/>
        <p:txBody>
          <a:bodyPr/>
          <a:lstStyle/>
          <a:p>
            <a:endParaRPr lang="zh-CN" altLang="en-US"/>
          </a:p>
        </p:txBody>
      </p:sp>
      <p:sp>
        <p:nvSpPr>
          <p:cNvPr id="8" name="文本占位符 7">
            <a:extLst>
              <a:ext uri="{FF2B5EF4-FFF2-40B4-BE49-F238E27FC236}">
                <a16:creationId xmlns:a16="http://schemas.microsoft.com/office/drawing/2014/main" id="{04A0DE1D-495B-FFEB-3EA1-F448CC90B497}"/>
              </a:ext>
            </a:extLst>
          </p:cNvPr>
          <p:cNvSpPr>
            <a:spLocks noGrp="1"/>
          </p:cNvSpPr>
          <p:nvPr>
            <p:ph type="body" idx="14"/>
          </p:nvPr>
        </p:nvSpPr>
        <p:spPr/>
        <p:txBody>
          <a:bodyPr/>
          <a:lstStyle/>
          <a:p>
            <a:endParaRPr lang="zh-CN" altLang="en-US"/>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7268" y="285115"/>
            <a:ext cx="5202004" cy="521970"/>
          </a:xfrm>
          <a:prstGeom prst="rect">
            <a:avLst/>
          </a:prstGeom>
          <a:noFill/>
        </p:spPr>
        <p:txBody>
          <a:bodyPr wrap="square" rtlCol="0">
            <a:spAutoFit/>
          </a:bodyPr>
          <a:lstStyle/>
          <a:p>
            <a:r>
              <a:rPr lang="en-US" altLang="zh-CN" sz="2800" b="1" dirty="0" err="1"/>
              <a:t>ResourcesTask</a:t>
            </a:r>
            <a:r>
              <a:rPr lang="zh-CN" altLang="en-US" sz="2800" b="1" dirty="0"/>
              <a:t>线程初始化</a:t>
            </a:r>
          </a:p>
        </p:txBody>
      </p:sp>
      <p:sp>
        <p:nvSpPr>
          <p:cNvPr id="7" name="矩形 6"/>
          <p:cNvSpPr/>
          <p:nvPr/>
        </p:nvSpPr>
        <p:spPr>
          <a:xfrm>
            <a:off x="3050254" y="1179048"/>
            <a:ext cx="3047333"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altLang="zh-CN" sz="2000" b="1" dirty="0"/>
              <a:t>OsPriQueueEnqueue</a:t>
            </a:r>
            <a:endParaRPr lang="zh-CN" sz="2000" b="1" dirty="0"/>
          </a:p>
        </p:txBody>
      </p:sp>
      <p:pic>
        <p:nvPicPr>
          <p:cNvPr id="11266" name="Picture 2"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55" y="2074216"/>
            <a:ext cx="10344150" cy="660082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905047" y="3080369"/>
            <a:ext cx="6329966" cy="1075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将进程放入进程就绪表后，接着调用</a:t>
            </a:r>
            <a:r>
              <a:rPr lang="en-US" altLang="zh-CN" sz="2000" b="1" dirty="0" err="1"/>
              <a:t>OsSchedTaskEnqueue</a:t>
            </a:r>
            <a:r>
              <a:rPr lang="zh-CN" altLang="en-US" sz="2000" b="1" dirty="0"/>
              <a:t>将线程放入当前进程</a:t>
            </a:r>
            <a:r>
              <a:rPr lang="en-US" altLang="zh-CN" sz="2000" b="1" dirty="0"/>
              <a:t>PCB</a:t>
            </a:r>
            <a:r>
              <a:rPr lang="zh-CN" altLang="en-US" sz="2000" b="1" dirty="0"/>
              <a:t>的线程就绪表中</a:t>
            </a:r>
            <a:endParaRPr lang="zh-CN" sz="2000" b="1" dirty="0"/>
          </a:p>
        </p:txBody>
      </p:sp>
      <p:pic>
        <p:nvPicPr>
          <p:cNvPr id="11268" name="Picture 4" descr="Liteos-a内核分析(二)"/>
          <p:cNvPicPr>
            <a:picLocks noChangeAspect="1" noChangeArrowheads="1"/>
          </p:cNvPicPr>
          <p:nvPr/>
        </p:nvPicPr>
        <p:blipFill rotWithShape="1">
          <a:blip r:embed="rId3">
            <a:extLst>
              <a:ext uri="{28A0092B-C50C-407E-A947-70E740481C1C}">
                <a14:useLocalDpi xmlns:a14="http://schemas.microsoft.com/office/drawing/2010/main" val="0"/>
              </a:ext>
            </a:extLst>
          </a:blip>
          <a:srcRect t="69113" r="35582"/>
          <a:stretch>
            <a:fillRect/>
          </a:stretch>
        </p:blipFill>
        <p:spPr bwMode="auto">
          <a:xfrm>
            <a:off x="2449180" y="4521966"/>
            <a:ext cx="6663499" cy="203881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占位符 8">
            <a:extLst>
              <a:ext uri="{FF2B5EF4-FFF2-40B4-BE49-F238E27FC236}">
                <a16:creationId xmlns:a16="http://schemas.microsoft.com/office/drawing/2014/main" id="{5E76A21E-C957-1A15-C45A-5F872BA0300F}"/>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D3FD85EA-70F3-CE12-EBC0-38C3D0AA67D6}"/>
              </a:ext>
            </a:extLst>
          </p:cNvPr>
          <p:cNvSpPr>
            <a:spLocks noGrp="1"/>
          </p:cNvSpPr>
          <p:nvPr>
            <p:ph type="body" idx="14"/>
          </p:nvPr>
        </p:nvSpPr>
        <p:spPr/>
        <p:txBody>
          <a:bodyPr/>
          <a:lstStyle/>
          <a:p>
            <a:endParaRPr lang="zh-CN" altLang="en-US"/>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3456" y="241355"/>
            <a:ext cx="5202004" cy="521970"/>
          </a:xfrm>
          <a:prstGeom prst="rect">
            <a:avLst/>
          </a:prstGeom>
          <a:noFill/>
        </p:spPr>
        <p:txBody>
          <a:bodyPr wrap="square" rtlCol="0">
            <a:spAutoFit/>
          </a:bodyPr>
          <a:lstStyle/>
          <a:p>
            <a:r>
              <a:rPr lang="en-US" altLang="zh-CN" sz="2800" b="1" dirty="0" err="1"/>
              <a:t>KIdle</a:t>
            </a:r>
            <a:r>
              <a:rPr lang="zh-CN" altLang="en-US" sz="2800" b="1" dirty="0"/>
              <a:t>进程初始化</a:t>
            </a:r>
          </a:p>
        </p:txBody>
      </p:sp>
      <p:sp>
        <p:nvSpPr>
          <p:cNvPr id="7" name="矩形 6"/>
          <p:cNvSpPr/>
          <p:nvPr/>
        </p:nvSpPr>
        <p:spPr>
          <a:xfrm>
            <a:off x="3050254" y="1179048"/>
            <a:ext cx="5661670"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内核使用</a:t>
            </a:r>
            <a:r>
              <a:rPr lang="en-US" altLang="zh-CN" sz="2000" b="1" dirty="0" err="1"/>
              <a:t>LOS_Fork</a:t>
            </a:r>
            <a:r>
              <a:rPr lang="zh-CN" altLang="en-US" sz="2000" b="1" dirty="0"/>
              <a:t>函数创建并初始化</a:t>
            </a:r>
            <a:r>
              <a:rPr lang="en-US" altLang="zh-CN" sz="2000" b="1" dirty="0"/>
              <a:t>idle</a:t>
            </a:r>
            <a:r>
              <a:rPr lang="zh-CN" altLang="en-US" sz="2000" b="1" dirty="0"/>
              <a:t>进程</a:t>
            </a:r>
            <a:endParaRPr lang="zh-CN" sz="2000" b="1" dirty="0"/>
          </a:p>
        </p:txBody>
      </p:sp>
      <p:pic>
        <p:nvPicPr>
          <p:cNvPr id="17410" name="Picture 2"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62" y="2021596"/>
            <a:ext cx="8551862" cy="479002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stretch>
            <a:fillRect/>
          </a:stretch>
        </p:blipFill>
        <p:spPr>
          <a:xfrm>
            <a:off x="6428846" y="2245396"/>
            <a:ext cx="4999153" cy="1668925"/>
          </a:xfrm>
          <a:prstGeom prst="rect">
            <a:avLst/>
          </a:prstGeom>
        </p:spPr>
      </p:pic>
      <p:sp>
        <p:nvSpPr>
          <p:cNvPr id="12" name="矩形 11"/>
          <p:cNvSpPr/>
          <p:nvPr/>
        </p:nvSpPr>
        <p:spPr>
          <a:xfrm>
            <a:off x="8252258" y="3681145"/>
            <a:ext cx="3507000" cy="911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调用了</a:t>
            </a:r>
            <a:r>
              <a:rPr lang="en-US" altLang="zh-CN" sz="2000" b="1" dirty="0" err="1"/>
              <a:t>OsCopyProcess</a:t>
            </a:r>
            <a:r>
              <a:rPr lang="zh-CN" altLang="en-US" sz="2000" b="1" dirty="0"/>
              <a:t>来初始化进程相关资源</a:t>
            </a:r>
            <a:endParaRPr lang="zh-CN" sz="2000" b="1" dirty="0"/>
          </a:p>
        </p:txBody>
      </p:sp>
      <p:sp>
        <p:nvSpPr>
          <p:cNvPr id="8" name="文本占位符 7">
            <a:extLst>
              <a:ext uri="{FF2B5EF4-FFF2-40B4-BE49-F238E27FC236}">
                <a16:creationId xmlns:a16="http://schemas.microsoft.com/office/drawing/2014/main" id="{3F292C53-BCB5-0446-F5E5-BB5FA5C9214E}"/>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0B83D3CD-3947-33C8-BDF1-EE662D1F152A}"/>
              </a:ext>
            </a:extLst>
          </p:cNvPr>
          <p:cNvSpPr>
            <a:spLocks noGrp="1"/>
          </p:cNvSpPr>
          <p:nvPr>
            <p:ph type="body" idx="14"/>
          </p:nvPr>
        </p:nvSpPr>
        <p:spPr/>
        <p:txBody>
          <a:bodyPr/>
          <a:lstStyle/>
          <a:p>
            <a:endParaRPr lang="zh-CN" altLang="en-US"/>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7557" y="171449"/>
            <a:ext cx="5202004" cy="521970"/>
          </a:xfrm>
          <a:prstGeom prst="rect">
            <a:avLst/>
          </a:prstGeom>
          <a:noFill/>
        </p:spPr>
        <p:txBody>
          <a:bodyPr wrap="square" rtlCol="0">
            <a:spAutoFit/>
          </a:bodyPr>
          <a:lstStyle/>
          <a:p>
            <a:r>
              <a:rPr lang="en-US" altLang="zh-CN" sz="2800" b="1" dirty="0" err="1"/>
              <a:t>KIdle</a:t>
            </a:r>
            <a:r>
              <a:rPr lang="zh-CN" altLang="en-US" sz="2800" b="1" dirty="0"/>
              <a:t>进程初始化</a:t>
            </a:r>
          </a:p>
        </p:txBody>
      </p:sp>
      <p:sp>
        <p:nvSpPr>
          <p:cNvPr id="7" name="矩形 6"/>
          <p:cNvSpPr/>
          <p:nvPr/>
        </p:nvSpPr>
        <p:spPr>
          <a:xfrm>
            <a:off x="3050254" y="1179048"/>
            <a:ext cx="5661670"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内核使用</a:t>
            </a:r>
            <a:r>
              <a:rPr lang="en-US" altLang="zh-CN" sz="2000" b="1" dirty="0" err="1"/>
              <a:t>LOS_Fork</a:t>
            </a:r>
            <a:r>
              <a:rPr lang="zh-CN" altLang="en-US" sz="2000" b="1" dirty="0"/>
              <a:t>函数创建并初始</a:t>
            </a:r>
            <a:r>
              <a:rPr lang="en-US" altLang="zh-CN" sz="2000" b="1" dirty="0"/>
              <a:t>idle</a:t>
            </a:r>
            <a:r>
              <a:rPr lang="zh-CN" altLang="en-US" sz="2000" b="1" dirty="0"/>
              <a:t>进程</a:t>
            </a:r>
            <a:endParaRPr lang="zh-CN" sz="2000" b="1" dirty="0"/>
          </a:p>
        </p:txBody>
      </p:sp>
      <p:sp>
        <p:nvSpPr>
          <p:cNvPr id="12" name="矩形 11"/>
          <p:cNvSpPr/>
          <p:nvPr/>
        </p:nvSpPr>
        <p:spPr>
          <a:xfrm>
            <a:off x="8252258" y="3681145"/>
            <a:ext cx="3507000" cy="911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调用了</a:t>
            </a:r>
            <a:r>
              <a:rPr lang="en-US" altLang="zh-CN" sz="2000" b="1" dirty="0" err="1"/>
              <a:t>OsCopyProcess</a:t>
            </a:r>
            <a:r>
              <a:rPr lang="zh-CN" altLang="en-US" sz="2000" b="1" dirty="0"/>
              <a:t>来初始化进程相关资源</a:t>
            </a:r>
            <a:endParaRPr lang="zh-CN" sz="2000" b="1" dirty="0"/>
          </a:p>
        </p:txBody>
      </p:sp>
      <p:pic>
        <p:nvPicPr>
          <p:cNvPr id="18434" name="Picture 2"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17" y="2047401"/>
            <a:ext cx="7654607" cy="548279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占位符 7">
            <a:extLst>
              <a:ext uri="{FF2B5EF4-FFF2-40B4-BE49-F238E27FC236}">
                <a16:creationId xmlns:a16="http://schemas.microsoft.com/office/drawing/2014/main" id="{722C08DB-8369-4EE5-AA66-536DEDD8F4F0}"/>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0A057AF4-2F1A-043A-A041-79230CFF1684}"/>
              </a:ext>
            </a:extLst>
          </p:cNvPr>
          <p:cNvSpPr>
            <a:spLocks noGrp="1"/>
          </p:cNvSpPr>
          <p:nvPr>
            <p:ph type="body" idx="14"/>
          </p:nvPr>
        </p:nvSpPr>
        <p:spPr/>
        <p:txBody>
          <a:bodyPr/>
          <a:lstStyle/>
          <a:p>
            <a:endParaRPr lang="zh-CN" altLang="en-US"/>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0062" y="198187"/>
            <a:ext cx="5202004" cy="521970"/>
          </a:xfrm>
          <a:prstGeom prst="rect">
            <a:avLst/>
          </a:prstGeom>
          <a:noFill/>
        </p:spPr>
        <p:txBody>
          <a:bodyPr wrap="square" rtlCol="0">
            <a:spAutoFit/>
          </a:bodyPr>
          <a:lstStyle/>
          <a:p>
            <a:r>
              <a:rPr lang="en-US" altLang="zh-CN" sz="2800" b="1" dirty="0" err="1"/>
              <a:t>KIdle</a:t>
            </a:r>
            <a:r>
              <a:rPr lang="zh-CN" altLang="en-US" sz="2800" b="1" dirty="0"/>
              <a:t>进程初始化</a:t>
            </a:r>
          </a:p>
        </p:txBody>
      </p:sp>
      <p:sp>
        <p:nvSpPr>
          <p:cNvPr id="7" name="矩形 6"/>
          <p:cNvSpPr/>
          <p:nvPr/>
        </p:nvSpPr>
        <p:spPr>
          <a:xfrm>
            <a:off x="3050254" y="1179048"/>
            <a:ext cx="5661670"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内核使用</a:t>
            </a:r>
            <a:r>
              <a:rPr lang="en-US" altLang="zh-CN" sz="2000" b="1" dirty="0" err="1"/>
              <a:t>LOS_Fork</a:t>
            </a:r>
            <a:r>
              <a:rPr lang="zh-CN" altLang="en-US" sz="2000" b="1" dirty="0"/>
              <a:t>函数创建并初始</a:t>
            </a:r>
            <a:r>
              <a:rPr lang="en-US" altLang="zh-CN" sz="2000" b="1" dirty="0"/>
              <a:t>idle</a:t>
            </a:r>
            <a:r>
              <a:rPr lang="zh-CN" altLang="en-US" sz="2000" b="1" dirty="0"/>
              <a:t>进程</a:t>
            </a:r>
            <a:endParaRPr lang="zh-CN" sz="2000" b="1" dirty="0"/>
          </a:p>
        </p:txBody>
      </p:sp>
      <p:pic>
        <p:nvPicPr>
          <p:cNvPr id="19458" name="Picture 2"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62" y="2517458"/>
            <a:ext cx="8677275" cy="362902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4498699" y="4331970"/>
            <a:ext cx="2069032" cy="559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拷贝父亲的信息</a:t>
            </a:r>
            <a:endParaRPr lang="zh-CN" sz="2000" b="1" dirty="0"/>
          </a:p>
        </p:txBody>
      </p:sp>
      <p:sp>
        <p:nvSpPr>
          <p:cNvPr id="8" name="文本占位符 7">
            <a:extLst>
              <a:ext uri="{FF2B5EF4-FFF2-40B4-BE49-F238E27FC236}">
                <a16:creationId xmlns:a16="http://schemas.microsoft.com/office/drawing/2014/main" id="{E32F587B-DDD4-F50D-D670-55386EA784CF}"/>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C775E7EA-9B17-9C2D-FAED-0619BAE46378}"/>
              </a:ext>
            </a:extLst>
          </p:cNvPr>
          <p:cNvSpPr>
            <a:spLocks noGrp="1"/>
          </p:cNvSpPr>
          <p:nvPr>
            <p:ph type="body" idx="14"/>
          </p:nvPr>
        </p:nvSpPr>
        <p:spPr/>
        <p:txBody>
          <a:bodyPr/>
          <a:lstStyle/>
          <a:p>
            <a:endParaRPr lang="zh-CN" altLang="en-US"/>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4463" y="151103"/>
            <a:ext cx="5202004" cy="521970"/>
          </a:xfrm>
          <a:prstGeom prst="rect">
            <a:avLst/>
          </a:prstGeom>
          <a:noFill/>
        </p:spPr>
        <p:txBody>
          <a:bodyPr wrap="square" rtlCol="0">
            <a:spAutoFit/>
          </a:bodyPr>
          <a:lstStyle/>
          <a:p>
            <a:r>
              <a:rPr lang="en-US" altLang="zh-CN" sz="2800" b="1" dirty="0" err="1"/>
              <a:t>KIdle</a:t>
            </a:r>
            <a:r>
              <a:rPr lang="zh-CN" altLang="en-US" sz="2800" b="1" dirty="0"/>
              <a:t>进程初始化</a:t>
            </a:r>
          </a:p>
        </p:txBody>
      </p:sp>
      <p:sp>
        <p:nvSpPr>
          <p:cNvPr id="7" name="矩形 6"/>
          <p:cNvSpPr/>
          <p:nvPr/>
        </p:nvSpPr>
        <p:spPr>
          <a:xfrm>
            <a:off x="3050254" y="1179048"/>
            <a:ext cx="1990376"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a:t>OsCopyTask</a:t>
            </a:r>
            <a:endParaRPr lang="zh-CN" sz="2000" b="1" dirty="0"/>
          </a:p>
        </p:txBody>
      </p:sp>
      <p:pic>
        <p:nvPicPr>
          <p:cNvPr id="20482" name="Picture 2"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700" y="1922223"/>
            <a:ext cx="6969557" cy="487386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5">
            <a:extLst>
              <a:ext uri="{FF2B5EF4-FFF2-40B4-BE49-F238E27FC236}">
                <a16:creationId xmlns:a16="http://schemas.microsoft.com/office/drawing/2014/main" id="{E0CA7444-972C-B094-03F0-0B096A341BC0}"/>
              </a:ext>
            </a:extLst>
          </p:cNvPr>
          <p:cNvSpPr>
            <a:spLocks noGrp="1"/>
          </p:cNvSpPr>
          <p:nvPr>
            <p:ph type="title"/>
          </p:nvPr>
        </p:nvSpPr>
        <p:spPr/>
        <p:txBody>
          <a:bodyPr/>
          <a:lstStyle/>
          <a:p>
            <a:endParaRPr lang="zh-CN" altLang="en-US"/>
          </a:p>
        </p:txBody>
      </p:sp>
      <p:sp>
        <p:nvSpPr>
          <p:cNvPr id="8" name="文本占位符 7">
            <a:extLst>
              <a:ext uri="{FF2B5EF4-FFF2-40B4-BE49-F238E27FC236}">
                <a16:creationId xmlns:a16="http://schemas.microsoft.com/office/drawing/2014/main" id="{FFB4CCCD-4480-9E36-4FC1-2CDE23A171E6}"/>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4B7A3E8E-CEFB-B903-1C9C-C216E42542A6}"/>
              </a:ext>
            </a:extLst>
          </p:cNvPr>
          <p:cNvSpPr>
            <a:spLocks noGrp="1"/>
          </p:cNvSpPr>
          <p:nvPr>
            <p:ph type="body" idx="14"/>
          </p:nvPr>
        </p:nvSpPr>
        <p:spPr/>
        <p:txBody>
          <a:bodyPr/>
          <a:lstStyle/>
          <a:p>
            <a:endParaRPr lang="zh-CN" altLang="en-US"/>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0362" y="119664"/>
            <a:ext cx="5202004" cy="521970"/>
          </a:xfrm>
          <a:prstGeom prst="rect">
            <a:avLst/>
          </a:prstGeom>
          <a:noFill/>
        </p:spPr>
        <p:txBody>
          <a:bodyPr wrap="square" rtlCol="0">
            <a:spAutoFit/>
          </a:bodyPr>
          <a:lstStyle/>
          <a:p>
            <a:r>
              <a:rPr lang="en-US" altLang="zh-CN" sz="2800" b="1" dirty="0" err="1"/>
              <a:t>KIdle</a:t>
            </a:r>
            <a:r>
              <a:rPr lang="zh-CN" altLang="en-US" sz="2800" b="1" dirty="0"/>
              <a:t>进程初始化</a:t>
            </a:r>
          </a:p>
        </p:txBody>
      </p:sp>
      <p:sp>
        <p:nvSpPr>
          <p:cNvPr id="7" name="矩形 6"/>
          <p:cNvSpPr/>
          <p:nvPr/>
        </p:nvSpPr>
        <p:spPr>
          <a:xfrm>
            <a:off x="3050254" y="1179048"/>
            <a:ext cx="3167666"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a:t>OsInitCopyTaskParam</a:t>
            </a:r>
            <a:endParaRPr lang="zh-CN" sz="2000" b="1" dirty="0"/>
          </a:p>
        </p:txBody>
      </p:sp>
      <p:pic>
        <p:nvPicPr>
          <p:cNvPr id="21506" name="Picture 2"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855" y="2264977"/>
            <a:ext cx="7540125" cy="427298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占位符 7">
            <a:extLst>
              <a:ext uri="{FF2B5EF4-FFF2-40B4-BE49-F238E27FC236}">
                <a16:creationId xmlns:a16="http://schemas.microsoft.com/office/drawing/2014/main" id="{FDA4E3FD-A022-035B-9267-D0AC315E2A26}"/>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51A7C5C6-59AF-2EA2-1B83-03D008F4D503}"/>
              </a:ext>
            </a:extLst>
          </p:cNvPr>
          <p:cNvSpPr>
            <a:spLocks noGrp="1"/>
          </p:cNvSpPr>
          <p:nvPr>
            <p:ph type="body" idx="14"/>
          </p:nvPr>
        </p:nvSpPr>
        <p:spPr/>
        <p:txBody>
          <a:bodyPr/>
          <a:lstStyle/>
          <a:p>
            <a:endParaRPr lang="zh-CN" altLang="en-US"/>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5758" y="171449"/>
            <a:ext cx="5202004" cy="521970"/>
          </a:xfrm>
          <a:prstGeom prst="rect">
            <a:avLst/>
          </a:prstGeom>
          <a:noFill/>
        </p:spPr>
        <p:txBody>
          <a:bodyPr wrap="square" rtlCol="0">
            <a:spAutoFit/>
          </a:bodyPr>
          <a:lstStyle/>
          <a:p>
            <a:r>
              <a:rPr lang="en-US" altLang="zh-CN" sz="2800" b="1" dirty="0" err="1"/>
              <a:t>KIdle</a:t>
            </a:r>
            <a:r>
              <a:rPr lang="zh-CN" altLang="en-US" sz="2800" b="1" dirty="0"/>
              <a:t>进程初始化</a:t>
            </a:r>
          </a:p>
        </p:txBody>
      </p:sp>
      <p:sp>
        <p:nvSpPr>
          <p:cNvPr id="7" name="矩形 6"/>
          <p:cNvSpPr/>
          <p:nvPr/>
        </p:nvSpPr>
        <p:spPr>
          <a:xfrm>
            <a:off x="3050254" y="1179048"/>
            <a:ext cx="3167666" cy="619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a:t>OsInitCopyTaskParam</a:t>
            </a:r>
            <a:endParaRPr lang="zh-CN" sz="2000" b="1" dirty="0"/>
          </a:p>
        </p:txBody>
      </p:sp>
      <p:pic>
        <p:nvPicPr>
          <p:cNvPr id="22530" name="Picture 2"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855" y="1964446"/>
            <a:ext cx="8576237" cy="4568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982974" y="4348968"/>
            <a:ext cx="3918236" cy="1228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创建好</a:t>
            </a:r>
            <a:r>
              <a:rPr lang="en-US" altLang="zh-CN" sz="2000" b="1" dirty="0"/>
              <a:t>idle</a:t>
            </a:r>
            <a:r>
              <a:rPr lang="zh-CN" altLang="en-US" sz="2000" b="1" dirty="0"/>
              <a:t>进程后，将</a:t>
            </a:r>
            <a:r>
              <a:rPr lang="en-US" altLang="zh-CN" sz="2000" b="1" dirty="0"/>
              <a:t>idle</a:t>
            </a:r>
            <a:r>
              <a:rPr lang="zh-CN" altLang="en-US" sz="2000" b="1" dirty="0"/>
              <a:t>进程</a:t>
            </a:r>
            <a:r>
              <a:rPr lang="en-US" altLang="zh-CN" sz="2000" b="1" dirty="0"/>
              <a:t>ID</a:t>
            </a:r>
            <a:r>
              <a:rPr lang="zh-CN" altLang="en-US" sz="2000" b="1" dirty="0"/>
              <a:t>记录在</a:t>
            </a:r>
            <a:r>
              <a:rPr lang="en-US" altLang="zh-CN" sz="2000" b="1" dirty="0" err="1"/>
              <a:t>g_kernelIdleProcess</a:t>
            </a:r>
            <a:r>
              <a:rPr lang="zh-CN" altLang="en-US" sz="2000" b="1" dirty="0"/>
              <a:t>中</a:t>
            </a:r>
          </a:p>
        </p:txBody>
      </p:sp>
      <p:sp>
        <p:nvSpPr>
          <p:cNvPr id="9" name="文本占位符 8">
            <a:extLst>
              <a:ext uri="{FF2B5EF4-FFF2-40B4-BE49-F238E27FC236}">
                <a16:creationId xmlns:a16="http://schemas.microsoft.com/office/drawing/2014/main" id="{D71FDED7-2E50-F2C4-EC52-B5C799FA3004}"/>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4BDFD2B3-6F20-19CC-3CDB-2CC48F28EFCB}"/>
              </a:ext>
            </a:extLst>
          </p:cNvPr>
          <p:cNvSpPr>
            <a:spLocks noGrp="1"/>
          </p:cNvSpPr>
          <p:nvPr>
            <p:ph type="body" idx="14"/>
          </p:nvPr>
        </p:nvSpPr>
        <p:spPr/>
        <p:txBody>
          <a:bodyPr/>
          <a:lstStyle/>
          <a:p>
            <a:endParaRPr lang="zh-CN"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9570" y="98009"/>
            <a:ext cx="5202004" cy="521970"/>
          </a:xfrm>
          <a:prstGeom prst="rect">
            <a:avLst/>
          </a:prstGeom>
          <a:noFill/>
        </p:spPr>
        <p:txBody>
          <a:bodyPr wrap="square" rtlCol="0">
            <a:spAutoFit/>
          </a:bodyPr>
          <a:lstStyle/>
          <a:p>
            <a:r>
              <a:rPr lang="zh-CN" altLang="en-US" sz="2800" b="1" dirty="0"/>
              <a:t>使能</a:t>
            </a:r>
            <a:r>
              <a:rPr lang="en-US" altLang="zh-CN" sz="2800" b="1" dirty="0"/>
              <a:t>FPU</a:t>
            </a:r>
          </a:p>
        </p:txBody>
      </p:sp>
      <p:sp>
        <p:nvSpPr>
          <p:cNvPr id="41" name="矩形 40"/>
          <p:cNvSpPr/>
          <p:nvPr/>
        </p:nvSpPr>
        <p:spPr>
          <a:xfrm>
            <a:off x="1117600" y="1115060"/>
            <a:ext cx="9959975"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对浮点运算</a:t>
            </a:r>
            <a:r>
              <a:rPr lang="en-US" altLang="zh-CN"/>
              <a:t>FPU</a:t>
            </a:r>
            <a:r>
              <a:rPr lang="zh-CN" altLang="en-US"/>
              <a:t>的设置，在安全模式下使用</a:t>
            </a:r>
            <a:r>
              <a:rPr lang="en-US" altLang="zh-CN"/>
              <a:t>FPU</a:t>
            </a:r>
            <a:r>
              <a:rPr lang="zh-CN" altLang="en-US"/>
              <a:t>，需要定义</a:t>
            </a:r>
            <a:r>
              <a:rPr lang="en-US" altLang="zh-CN"/>
              <a:t>NSACR</a:t>
            </a:r>
            <a:r>
              <a:rPr lang="zh-CN" altLang="en-US"/>
              <a:t>，</a:t>
            </a:r>
            <a:r>
              <a:rPr lang="en-US" altLang="zh-CN"/>
              <a:t>CRACR</a:t>
            </a:r>
            <a:r>
              <a:rPr lang="zh-CN" altLang="en-US"/>
              <a:t>，</a:t>
            </a:r>
            <a:r>
              <a:rPr lang="en-US" altLang="zh-CN"/>
              <a:t>FPEXC</a:t>
            </a:r>
            <a:r>
              <a:rPr lang="zh-CN" altLang="en-US"/>
              <a:t>三个寄存器。</a:t>
            </a:r>
          </a:p>
        </p:txBody>
      </p:sp>
      <p:sp>
        <p:nvSpPr>
          <p:cNvPr id="7" name="矩形 6"/>
          <p:cNvSpPr/>
          <p:nvPr/>
        </p:nvSpPr>
        <p:spPr>
          <a:xfrm>
            <a:off x="5709285" y="1774190"/>
            <a:ext cx="6485890" cy="8820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a:p>
            <a:pPr algn="ctr"/>
            <a:r>
              <a:rPr lang="en-US" altLang="zh-CN"/>
              <a:t>MRC    p15, 0, r0, c1, c1, 2</a:t>
            </a:r>
          </a:p>
          <a:p>
            <a:pPr algn="ctr"/>
            <a:r>
              <a:rPr lang="zh-CN" altLang="en-US"/>
              <a:t>非安全模式访问寄存器</a:t>
            </a:r>
          </a:p>
          <a:p>
            <a:pPr algn="ctr"/>
            <a:r>
              <a:rPr lang="en-US" altLang="zh-CN"/>
              <a:t>NSACR </a:t>
            </a:r>
          </a:p>
          <a:p>
            <a:pPr algn="ctr"/>
            <a:endParaRPr lang="en-US" altLang="zh-CN"/>
          </a:p>
        </p:txBody>
      </p:sp>
      <p:sp>
        <p:nvSpPr>
          <p:cNvPr id="8" name="矩形 7"/>
          <p:cNvSpPr/>
          <p:nvPr/>
        </p:nvSpPr>
        <p:spPr>
          <a:xfrm>
            <a:off x="5708650" y="2656205"/>
            <a:ext cx="6486525" cy="927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t> ORR    r0, r0, #0xC00       </a:t>
            </a:r>
          </a:p>
          <a:p>
            <a:pPr algn="ctr"/>
            <a:r>
              <a:rPr lang="zh-CN"/>
              <a:t>位或指令</a:t>
            </a:r>
            <a:r>
              <a:t> </a:t>
            </a:r>
            <a:r>
              <a:rPr lang="en-US"/>
              <a:t> </a:t>
            </a:r>
            <a:r>
              <a:rPr lang="zh-CN" altLang="en-US"/>
              <a:t>将</a:t>
            </a:r>
            <a:r>
              <a:rPr lang="en-US" altLang="zh-CN"/>
              <a:t>r0</a:t>
            </a:r>
            <a:r>
              <a:rPr lang="zh-CN" altLang="en-US"/>
              <a:t>的第</a:t>
            </a:r>
            <a:r>
              <a:rPr lang="en-US" altLang="zh-CN"/>
              <a:t>[11:0]</a:t>
            </a:r>
            <a:r>
              <a:rPr lang="zh-CN" altLang="en-US"/>
              <a:t>与</a:t>
            </a:r>
            <a:r>
              <a:rPr lang="en-US" altLang="zh-CN"/>
              <a:t>1100 0000 0000</a:t>
            </a:r>
            <a:r>
              <a:rPr lang="zh-CN" altLang="en-US"/>
              <a:t>按位或</a:t>
            </a:r>
          </a:p>
          <a:p>
            <a:pPr algn="ctr"/>
            <a:r>
              <a:t>使能安全和非安全访问协处理器10和11(Coprocessor 10和11)</a:t>
            </a:r>
          </a:p>
        </p:txBody>
      </p:sp>
      <p:pic>
        <p:nvPicPr>
          <p:cNvPr id="11" name="图片 10"/>
          <p:cNvPicPr>
            <a:picLocks noChangeAspect="1"/>
          </p:cNvPicPr>
          <p:nvPr/>
        </p:nvPicPr>
        <p:blipFill>
          <a:blip r:embed="rId2"/>
          <a:stretch>
            <a:fillRect/>
          </a:stretch>
        </p:blipFill>
        <p:spPr>
          <a:xfrm>
            <a:off x="510540" y="1734820"/>
            <a:ext cx="5198745" cy="3460750"/>
          </a:xfrm>
          <a:prstGeom prst="rect">
            <a:avLst/>
          </a:prstGeom>
        </p:spPr>
      </p:pic>
      <p:sp>
        <p:nvSpPr>
          <p:cNvPr id="12" name="矩形 11"/>
          <p:cNvSpPr/>
          <p:nvPr/>
        </p:nvSpPr>
        <p:spPr>
          <a:xfrm>
            <a:off x="5708650" y="3573780"/>
            <a:ext cx="6485890" cy="871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t> BIC    r0, r0, #0xC000       </a:t>
            </a:r>
          </a:p>
          <a:p>
            <a:pPr algn="ctr"/>
            <a:r>
              <a:t>设置bit15为0，不会影响修改CPACR.ASEDIS寄存器位（控制Advanced SIMD功能）| bit14 reserved</a:t>
            </a:r>
          </a:p>
        </p:txBody>
      </p:sp>
      <p:sp>
        <p:nvSpPr>
          <p:cNvPr id="13" name="矩形 12"/>
          <p:cNvSpPr/>
          <p:nvPr/>
        </p:nvSpPr>
        <p:spPr>
          <a:xfrm>
            <a:off x="5708650" y="4445000"/>
            <a:ext cx="6485890" cy="871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t> LDR    r0, =(0xF &lt;&lt; 20)      </a:t>
            </a:r>
          </a:p>
          <a:p>
            <a:pPr algn="ctr"/>
            <a:r>
              <a:t>允许在EL0和EL1下，访[]问协处理器10和11(控制Floating-point和Advanced SIMD特性)</a:t>
            </a:r>
          </a:p>
        </p:txBody>
      </p:sp>
      <p:sp>
        <p:nvSpPr>
          <p:cNvPr id="14" name="矩形 13"/>
          <p:cNvSpPr/>
          <p:nvPr/>
        </p:nvSpPr>
        <p:spPr>
          <a:xfrm>
            <a:off x="5709285" y="5316220"/>
            <a:ext cx="6485890" cy="871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t> MOV    r3, #0x40000000	    </a:t>
            </a:r>
          </a:p>
          <a:p>
            <a:pPr algn="ctr"/>
            <a:r>
              <a:t>EN, bit[30] 设置FPEXC的EN位来使能FPU</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48060" y="222909"/>
            <a:ext cx="5202004" cy="521970"/>
          </a:xfrm>
          <a:prstGeom prst="rect">
            <a:avLst/>
          </a:prstGeom>
          <a:noFill/>
        </p:spPr>
        <p:txBody>
          <a:bodyPr wrap="square" rtlCol="0">
            <a:spAutoFit/>
          </a:bodyPr>
          <a:lstStyle/>
          <a:p>
            <a:r>
              <a:rPr lang="zh-CN" altLang="en-US" sz="2800" b="1" dirty="0"/>
              <a:t>创建系统初始化线程</a:t>
            </a:r>
          </a:p>
        </p:txBody>
      </p:sp>
      <p:sp>
        <p:nvSpPr>
          <p:cNvPr id="6" name="矩形 5"/>
          <p:cNvSpPr/>
          <p:nvPr/>
        </p:nvSpPr>
        <p:spPr>
          <a:xfrm>
            <a:off x="3050254" y="1179048"/>
            <a:ext cx="5419376" cy="770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调用</a:t>
            </a:r>
            <a:r>
              <a:rPr lang="pt-BR" altLang="zh-CN" sz="2000" b="1" dirty="0"/>
              <a:t>OsSystemInit</a:t>
            </a:r>
            <a:r>
              <a:rPr lang="zh-CN" altLang="en-US" sz="2000" b="1" dirty="0"/>
              <a:t>创建</a:t>
            </a:r>
            <a:r>
              <a:rPr lang="pt-BR" altLang="zh-CN" sz="2000" b="1" dirty="0"/>
              <a:t>SystemInit</a:t>
            </a:r>
            <a:r>
              <a:rPr lang="zh-CN" altLang="en-US" sz="2000" b="1" dirty="0"/>
              <a:t>线程用于执行驱动相关初始化</a:t>
            </a:r>
            <a:endParaRPr lang="zh-CN" sz="2000" b="1" dirty="0"/>
          </a:p>
        </p:txBody>
      </p:sp>
      <p:pic>
        <p:nvPicPr>
          <p:cNvPr id="12290" name="Picture 2" descr="Liteos-a内核分析(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62" y="2215119"/>
            <a:ext cx="6057900" cy="50101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488" y="4089256"/>
            <a:ext cx="6651625" cy="369457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242784" y="2561488"/>
            <a:ext cx="5419376" cy="1118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a:t>OsSystemInitTaskCreate</a:t>
            </a:r>
            <a:r>
              <a:rPr lang="zh-CN" altLang="en-US" sz="2000" b="1" dirty="0"/>
              <a:t>创建了一个</a:t>
            </a:r>
            <a:r>
              <a:rPr lang="en-US" altLang="zh-CN" sz="2000" b="1" dirty="0" err="1"/>
              <a:t>SystemInit</a:t>
            </a:r>
            <a:r>
              <a:rPr lang="zh-CN" altLang="en-US" sz="2000" b="1" dirty="0"/>
              <a:t>线程，线程执行函数名字就是</a:t>
            </a:r>
            <a:r>
              <a:rPr lang="en-US" altLang="zh-CN" sz="2000" b="1" dirty="0" err="1"/>
              <a:t>SystemInit</a:t>
            </a:r>
            <a:endParaRPr lang="zh-CN" sz="2000" b="1" dirty="0"/>
          </a:p>
        </p:txBody>
      </p:sp>
      <p:sp>
        <p:nvSpPr>
          <p:cNvPr id="9" name="文本占位符 8">
            <a:extLst>
              <a:ext uri="{FF2B5EF4-FFF2-40B4-BE49-F238E27FC236}">
                <a16:creationId xmlns:a16="http://schemas.microsoft.com/office/drawing/2014/main" id="{2D1CEF35-A29D-01A4-79AF-D2A8E740FA57}"/>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BEDC3148-894F-95A9-8DA0-7F6E413B09EF}"/>
              </a:ext>
            </a:extLst>
          </p:cNvPr>
          <p:cNvSpPr>
            <a:spLocks noGrp="1"/>
          </p:cNvSpPr>
          <p:nvPr>
            <p:ph type="body" idx="14"/>
          </p:nvPr>
        </p:nvSpPr>
        <p:spPr/>
        <p:txBody>
          <a:bodyPr/>
          <a:lstStyle/>
          <a:p>
            <a:endParaRPr lang="zh-CN" altLang="en-US"/>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4463" y="179978"/>
            <a:ext cx="5202004" cy="521970"/>
          </a:xfrm>
          <a:prstGeom prst="rect">
            <a:avLst/>
          </a:prstGeom>
          <a:noFill/>
        </p:spPr>
        <p:txBody>
          <a:bodyPr wrap="square" rtlCol="0">
            <a:spAutoFit/>
          </a:bodyPr>
          <a:lstStyle/>
          <a:p>
            <a:r>
              <a:rPr lang="zh-CN" altLang="en-US" sz="2800" b="1" dirty="0"/>
              <a:t>创建系统初始化线程</a:t>
            </a:r>
          </a:p>
        </p:txBody>
      </p:sp>
      <p:sp>
        <p:nvSpPr>
          <p:cNvPr id="6" name="矩形 5"/>
          <p:cNvSpPr/>
          <p:nvPr/>
        </p:nvSpPr>
        <p:spPr>
          <a:xfrm>
            <a:off x="782822" y="2860891"/>
            <a:ext cx="4202399" cy="770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t>hi3516dv300</a:t>
            </a:r>
            <a:r>
              <a:rPr lang="zh-CN" altLang="en-US" sz="2000" b="1" dirty="0"/>
              <a:t>板子的</a:t>
            </a:r>
            <a:r>
              <a:rPr lang="en-US" altLang="zh-CN" sz="2000" b="1" dirty="0" err="1"/>
              <a:t>SystemInit</a:t>
            </a:r>
            <a:endParaRPr lang="zh-CN" sz="2000" b="1" dirty="0"/>
          </a:p>
        </p:txBody>
      </p:sp>
      <p:pic>
        <p:nvPicPr>
          <p:cNvPr id="13314" name="Picture 2" descr="Liteos-a内核分析(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188" y="28575"/>
            <a:ext cx="5114925" cy="682942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占位符 7">
            <a:extLst>
              <a:ext uri="{FF2B5EF4-FFF2-40B4-BE49-F238E27FC236}">
                <a16:creationId xmlns:a16="http://schemas.microsoft.com/office/drawing/2014/main" id="{B2CEB3D4-BA0B-3A3E-2CC4-698AAFAFD2FF}"/>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005C2A37-B38F-205C-58C6-4FDC50EAC1E0}"/>
              </a:ext>
            </a:extLst>
          </p:cNvPr>
          <p:cNvSpPr>
            <a:spLocks noGrp="1"/>
          </p:cNvSpPr>
          <p:nvPr>
            <p:ph type="body" idx="14"/>
          </p:nvPr>
        </p:nvSpPr>
        <p:spPr/>
        <p:txBody>
          <a:bodyPr/>
          <a:lstStyle/>
          <a:p>
            <a:endParaRPr lang="zh-CN" altLang="en-US"/>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6979" y="171449"/>
            <a:ext cx="5202004" cy="521970"/>
          </a:xfrm>
          <a:prstGeom prst="rect">
            <a:avLst/>
          </a:prstGeom>
          <a:noFill/>
        </p:spPr>
        <p:txBody>
          <a:bodyPr wrap="square" rtlCol="0">
            <a:spAutoFit/>
          </a:bodyPr>
          <a:lstStyle/>
          <a:p>
            <a:r>
              <a:rPr lang="zh-CN" altLang="en-US" sz="2800" b="1" dirty="0"/>
              <a:t>内核其他功能的初始化</a:t>
            </a:r>
          </a:p>
        </p:txBody>
      </p:sp>
      <p:pic>
        <p:nvPicPr>
          <p:cNvPr id="14338" name="Picture 2" descr="Liteos-a内核分析(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511" y="956242"/>
            <a:ext cx="5430520" cy="572187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占位符 6">
            <a:extLst>
              <a:ext uri="{FF2B5EF4-FFF2-40B4-BE49-F238E27FC236}">
                <a16:creationId xmlns:a16="http://schemas.microsoft.com/office/drawing/2014/main" id="{E36EE89F-E600-07A3-1E22-A7F3C7777813}"/>
              </a:ext>
            </a:extLst>
          </p:cNvPr>
          <p:cNvSpPr>
            <a:spLocks noGrp="1"/>
          </p:cNvSpPr>
          <p:nvPr>
            <p:ph type="body" idx="12"/>
          </p:nvPr>
        </p:nvSpPr>
        <p:spPr/>
        <p:txBody>
          <a:bodyPr/>
          <a:lstStyle/>
          <a:p>
            <a:endParaRPr lang="zh-CN" altLang="en-US"/>
          </a:p>
        </p:txBody>
      </p:sp>
      <p:sp>
        <p:nvSpPr>
          <p:cNvPr id="8" name="文本占位符 7">
            <a:extLst>
              <a:ext uri="{FF2B5EF4-FFF2-40B4-BE49-F238E27FC236}">
                <a16:creationId xmlns:a16="http://schemas.microsoft.com/office/drawing/2014/main" id="{4EA76F2B-ABAC-A519-EF2D-473A6DA366D3}"/>
              </a:ext>
            </a:extLst>
          </p:cNvPr>
          <p:cNvSpPr>
            <a:spLocks noGrp="1"/>
          </p:cNvSpPr>
          <p:nvPr>
            <p:ph type="body" idx="14"/>
          </p:nvPr>
        </p:nvSpPr>
        <p:spPr/>
        <p:txBody>
          <a:bodyPr/>
          <a:lstStyle/>
          <a:p>
            <a:endParaRPr lang="zh-CN" altLang="en-US"/>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7558" y="185161"/>
            <a:ext cx="5202004" cy="521970"/>
          </a:xfrm>
          <a:prstGeom prst="rect">
            <a:avLst/>
          </a:prstGeom>
          <a:noFill/>
        </p:spPr>
        <p:txBody>
          <a:bodyPr wrap="square" rtlCol="0">
            <a:spAutoFit/>
          </a:bodyPr>
          <a:lstStyle/>
          <a:p>
            <a:r>
              <a:rPr lang="zh-CN" altLang="en-US" sz="2800" b="1" dirty="0"/>
              <a:t>启动内核</a:t>
            </a:r>
          </a:p>
        </p:txBody>
      </p:sp>
      <p:pic>
        <p:nvPicPr>
          <p:cNvPr id="15362" name="Picture 2" descr="Liteos-a内核分析(二)"/>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 y="2065564"/>
            <a:ext cx="6013492" cy="463752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050254" y="1125855"/>
            <a:ext cx="3967766" cy="770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调用</a:t>
            </a:r>
            <a:r>
              <a:rPr lang="en-US" altLang="zh-CN" sz="2000" b="1" dirty="0" err="1"/>
              <a:t>OsStart</a:t>
            </a:r>
            <a:r>
              <a:rPr lang="zh-CN" altLang="en-US" sz="2000" b="1" dirty="0"/>
              <a:t>启动内核，选取一个优先级最高的线程调度运行</a:t>
            </a:r>
            <a:endParaRPr lang="zh-CN" sz="2000" b="1" dirty="0"/>
          </a:p>
        </p:txBody>
      </p:sp>
      <p:pic>
        <p:nvPicPr>
          <p:cNvPr id="15364" name="Picture 4"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256" y="3956685"/>
            <a:ext cx="5597207" cy="217269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018020" y="2354597"/>
            <a:ext cx="3967766" cy="13247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首先要调用</a:t>
            </a:r>
            <a:r>
              <a:rPr lang="en-US" altLang="zh-CN" sz="2000" b="1" dirty="0" err="1"/>
              <a:t>OsTickStart</a:t>
            </a:r>
            <a:r>
              <a:rPr lang="zh-CN" altLang="en-US" sz="2000" b="1" dirty="0"/>
              <a:t>启动系统</a:t>
            </a:r>
            <a:r>
              <a:rPr lang="en-US" altLang="zh-CN" sz="2000" b="1" dirty="0"/>
              <a:t>tick</a:t>
            </a:r>
            <a:r>
              <a:rPr lang="zh-CN" altLang="en-US" sz="2000" b="1" dirty="0"/>
              <a:t>定时器，通过这个函数调用</a:t>
            </a:r>
            <a:r>
              <a:rPr lang="en-US" altLang="zh-CN" sz="2000" b="1" dirty="0" err="1"/>
              <a:t>HalClockStart</a:t>
            </a:r>
            <a:r>
              <a:rPr lang="zh-CN" altLang="en-US" sz="2000" b="1" dirty="0"/>
              <a:t>来启动具体的硬件定时器</a:t>
            </a:r>
            <a:endParaRPr lang="zh-CN" sz="2000" b="1" dirty="0"/>
          </a:p>
        </p:txBody>
      </p:sp>
      <p:sp>
        <p:nvSpPr>
          <p:cNvPr id="9" name="文本占位符 8">
            <a:extLst>
              <a:ext uri="{FF2B5EF4-FFF2-40B4-BE49-F238E27FC236}">
                <a16:creationId xmlns:a16="http://schemas.microsoft.com/office/drawing/2014/main" id="{AC62F2B1-BC5C-7969-7E14-7DA36A6DA991}"/>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58ABB518-383E-C0DC-69F3-42B513267D63}"/>
              </a:ext>
            </a:extLst>
          </p:cNvPr>
          <p:cNvSpPr>
            <a:spLocks noGrp="1"/>
          </p:cNvSpPr>
          <p:nvPr>
            <p:ph type="body" idx="14"/>
          </p:nvPr>
        </p:nvSpPr>
        <p:spPr/>
        <p:txBody>
          <a:bodyPr/>
          <a:lstStyle/>
          <a:p>
            <a:endParaRPr lang="zh-CN" altLang="en-US"/>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6261" y="171449"/>
            <a:ext cx="5202004" cy="521970"/>
          </a:xfrm>
          <a:prstGeom prst="rect">
            <a:avLst/>
          </a:prstGeom>
          <a:noFill/>
        </p:spPr>
        <p:txBody>
          <a:bodyPr wrap="square" rtlCol="0">
            <a:spAutoFit/>
          </a:bodyPr>
          <a:lstStyle/>
          <a:p>
            <a:r>
              <a:rPr lang="zh-CN" altLang="en-US" sz="2800" b="1" dirty="0"/>
              <a:t>启动内核</a:t>
            </a:r>
          </a:p>
        </p:txBody>
      </p:sp>
      <p:sp>
        <p:nvSpPr>
          <p:cNvPr id="6" name="矩形 5"/>
          <p:cNvSpPr/>
          <p:nvPr/>
        </p:nvSpPr>
        <p:spPr>
          <a:xfrm>
            <a:off x="3050254" y="1125855"/>
            <a:ext cx="6208046" cy="52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err="1"/>
              <a:t>OsGetTopTask</a:t>
            </a:r>
            <a:r>
              <a:rPr lang="zh-CN" altLang="en-US" sz="2000" b="1" dirty="0"/>
              <a:t>函数</a:t>
            </a:r>
            <a:r>
              <a:rPr lang="en-US" altLang="zh-CN" sz="2000" b="1" dirty="0"/>
              <a:t>——</a:t>
            </a:r>
            <a:r>
              <a:rPr lang="zh-CN" altLang="en-US" sz="2000" b="1" dirty="0"/>
              <a:t>找到最高优先级线程</a:t>
            </a:r>
            <a:endParaRPr lang="zh-CN" sz="2000" b="1" dirty="0"/>
          </a:p>
        </p:txBody>
      </p:sp>
      <p:pic>
        <p:nvPicPr>
          <p:cNvPr id="16388" name="Picture 4" descr="Liteos-a内核分析(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0254" y="1949144"/>
            <a:ext cx="6294840" cy="474750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占位符 7">
            <a:extLst>
              <a:ext uri="{FF2B5EF4-FFF2-40B4-BE49-F238E27FC236}">
                <a16:creationId xmlns:a16="http://schemas.microsoft.com/office/drawing/2014/main" id="{35A66B00-9A7B-D5E9-6710-01057E7B430C}"/>
              </a:ext>
            </a:extLst>
          </p:cNvPr>
          <p:cNvSpPr>
            <a:spLocks noGrp="1"/>
          </p:cNvSpPr>
          <p:nvPr>
            <p:ph type="body" idx="12"/>
          </p:nvPr>
        </p:nvSpPr>
        <p:spPr/>
        <p:txBody>
          <a:bodyPr/>
          <a:lstStyle/>
          <a:p>
            <a:endParaRPr lang="zh-CN" altLang="en-US"/>
          </a:p>
        </p:txBody>
      </p:sp>
      <p:sp>
        <p:nvSpPr>
          <p:cNvPr id="9" name="文本占位符 8">
            <a:extLst>
              <a:ext uri="{FF2B5EF4-FFF2-40B4-BE49-F238E27FC236}">
                <a16:creationId xmlns:a16="http://schemas.microsoft.com/office/drawing/2014/main" id="{3C1F59CB-A0AA-0DBB-8773-123473C5429D}"/>
              </a:ext>
            </a:extLst>
          </p:cNvPr>
          <p:cNvSpPr>
            <a:spLocks noGrp="1"/>
          </p:cNvSpPr>
          <p:nvPr>
            <p:ph type="body" idx="14"/>
          </p:nvPr>
        </p:nvSpPr>
        <p:spPr/>
        <p:txBody>
          <a:bodyPr/>
          <a:lstStyle/>
          <a:p>
            <a:endParaRPr lang="zh-CN" altLang="en-US"/>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724214" y="1459824"/>
            <a:ext cx="5202004" cy="3969385"/>
          </a:xfrm>
          <a:prstGeom prst="rect">
            <a:avLst/>
          </a:prstGeom>
          <a:noFill/>
        </p:spPr>
        <p:txBody>
          <a:bodyPr wrap="square" rtlCol="0">
            <a:spAutoFit/>
          </a:bodyPr>
          <a:lstStyle/>
          <a:p>
            <a:r>
              <a:rPr lang="zh-CN" altLang="en-US" sz="2800" b="1" dirty="0"/>
              <a:t>内核堆初始化</a:t>
            </a:r>
          </a:p>
          <a:p>
            <a:endParaRPr lang="zh-CN" altLang="en-US" sz="2800" b="1" dirty="0"/>
          </a:p>
          <a:p>
            <a:endParaRPr lang="zh-CN" altLang="en-US" sz="2800" b="1" dirty="0"/>
          </a:p>
          <a:p>
            <a:endParaRPr lang="zh-CN" altLang="en-US" sz="2800" b="1" dirty="0"/>
          </a:p>
          <a:p>
            <a:r>
              <a:rPr lang="zh-CN" altLang="en-US" sz="2800" b="1" dirty="0"/>
              <a:t>系统物理页初始化</a:t>
            </a:r>
          </a:p>
          <a:p>
            <a:endParaRPr lang="zh-CN" altLang="en-US" sz="2800" b="1" dirty="0"/>
          </a:p>
          <a:p>
            <a:endParaRPr lang="zh-CN" altLang="en-US" sz="2800" b="1" dirty="0"/>
          </a:p>
          <a:p>
            <a:endParaRPr lang="zh-CN" altLang="en-US" sz="2800" b="1" dirty="0"/>
          </a:p>
          <a:p>
            <a:r>
              <a:rPr lang="zh-CN" altLang="en-US" sz="2800" b="1" dirty="0"/>
              <a:t>内核空间页映射</a:t>
            </a:r>
          </a:p>
        </p:txBody>
      </p:sp>
      <p:sp>
        <p:nvSpPr>
          <p:cNvPr id="17" name="文本占位符 16">
            <a:extLst>
              <a:ext uri="{FF2B5EF4-FFF2-40B4-BE49-F238E27FC236}">
                <a16:creationId xmlns:a16="http://schemas.microsoft.com/office/drawing/2014/main" id="{EEAF21FC-8515-35A3-FDEE-2E76770D0BFA}"/>
              </a:ext>
            </a:extLst>
          </p:cNvPr>
          <p:cNvSpPr>
            <a:spLocks noGrp="1"/>
          </p:cNvSpPr>
          <p:nvPr>
            <p:ph type="body" idx="14"/>
          </p:nvPr>
        </p:nvSpPr>
        <p:spPr/>
        <p:txBody>
          <a:bodyPr/>
          <a:lstStyle/>
          <a:p>
            <a:endParaRPr lang="zh-CN" altLang="en-US"/>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0.1.1"/>
          <p:cNvPicPr>
            <a:picLocks noChangeAspect="1"/>
          </p:cNvPicPr>
          <p:nvPr/>
        </p:nvPicPr>
        <p:blipFill>
          <a:blip r:embed="rId2"/>
          <a:stretch>
            <a:fillRect/>
          </a:stretch>
        </p:blipFill>
        <p:spPr>
          <a:xfrm>
            <a:off x="2908300" y="382270"/>
            <a:ext cx="6737350" cy="5791200"/>
          </a:xfrm>
          <a:prstGeom prst="rect">
            <a:avLst/>
          </a:prstGeom>
        </p:spPr>
      </p:pic>
      <p:sp>
        <p:nvSpPr>
          <p:cNvPr id="9" name="矩形 8"/>
          <p:cNvSpPr/>
          <p:nvPr/>
        </p:nvSpPr>
        <p:spPr>
          <a:xfrm>
            <a:off x="3034665" y="2427605"/>
            <a:ext cx="6583045" cy="258572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a:extLst>
              <a:ext uri="{FF2B5EF4-FFF2-40B4-BE49-F238E27FC236}">
                <a16:creationId xmlns:a16="http://schemas.microsoft.com/office/drawing/2014/main" id="{CD78B491-FE26-50B1-7EE1-837A1BCD5EF7}"/>
              </a:ext>
            </a:extLst>
          </p:cNvPr>
          <p:cNvSpPr>
            <a:spLocks noGrp="1"/>
          </p:cNvSpPr>
          <p:nvPr>
            <p:ph type="title"/>
          </p:nvPr>
        </p:nvSpPr>
        <p:spPr/>
        <p:txBody>
          <a:bodyPr/>
          <a:lstStyle/>
          <a:p>
            <a:endParaRPr lang="zh-CN" altLang="en-US"/>
          </a:p>
        </p:txBody>
      </p:sp>
      <p:sp>
        <p:nvSpPr>
          <p:cNvPr id="6" name="文本占位符 5">
            <a:extLst>
              <a:ext uri="{FF2B5EF4-FFF2-40B4-BE49-F238E27FC236}">
                <a16:creationId xmlns:a16="http://schemas.microsoft.com/office/drawing/2014/main" id="{189A997B-38B9-AB79-BFFE-FB723CB7D1E3}"/>
              </a:ext>
            </a:extLst>
          </p:cNvPr>
          <p:cNvSpPr>
            <a:spLocks noGrp="1"/>
          </p:cNvSpPr>
          <p:nvPr>
            <p:ph type="body" idx="12"/>
          </p:nvPr>
        </p:nvSpPr>
        <p:spPr/>
        <p:txBody>
          <a:bodyPr/>
          <a:lstStyle/>
          <a:p>
            <a:endParaRPr lang="zh-CN" altLang="en-US"/>
          </a:p>
        </p:txBody>
      </p:sp>
      <p:sp>
        <p:nvSpPr>
          <p:cNvPr id="10" name="文本占位符 9">
            <a:extLst>
              <a:ext uri="{FF2B5EF4-FFF2-40B4-BE49-F238E27FC236}">
                <a16:creationId xmlns:a16="http://schemas.microsoft.com/office/drawing/2014/main" id="{2B4B329B-654D-BB23-C6E4-6C480855B373}"/>
              </a:ext>
            </a:extLst>
          </p:cNvPr>
          <p:cNvSpPr>
            <a:spLocks noGrp="1"/>
          </p:cNvSpPr>
          <p:nvPr>
            <p:ph type="body" idx="14"/>
          </p:nvPr>
        </p:nvSpPr>
        <p:spPr/>
        <p:txBody>
          <a:bodyPr/>
          <a:lstStyle/>
          <a:p>
            <a:endParaRPr lang="zh-CN" altLang="en-US"/>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477745" y="1903939"/>
            <a:ext cx="2496992" cy="3154710"/>
          </a:xfrm>
          <a:prstGeom prst="rect">
            <a:avLst/>
          </a:prstGeom>
          <a:noFill/>
        </p:spPr>
        <p:txBody>
          <a:bodyPr wrap="square" rtlCol="0">
            <a:spAutoFit/>
          </a:bodyPr>
          <a:lstStyle/>
          <a:p>
            <a:pPr algn="ctr"/>
            <a:r>
              <a:rPr lang="en-US" altLang="zh-CN" sz="19900" b="1" dirty="0"/>
              <a:t>1</a:t>
            </a:r>
            <a:endParaRPr lang="zh-CN" altLang="en-US" sz="19900" b="1" dirty="0"/>
          </a:p>
        </p:txBody>
      </p:sp>
      <p:sp>
        <p:nvSpPr>
          <p:cNvPr id="16" name="文本框 15"/>
          <p:cNvSpPr txBox="1"/>
          <p:nvPr/>
        </p:nvSpPr>
        <p:spPr>
          <a:xfrm>
            <a:off x="6071870" y="3082925"/>
            <a:ext cx="3267075" cy="706755"/>
          </a:xfrm>
          <a:prstGeom prst="rect">
            <a:avLst/>
          </a:prstGeom>
          <a:noFill/>
        </p:spPr>
        <p:txBody>
          <a:bodyPr wrap="square" rtlCol="0">
            <a:spAutoFit/>
          </a:bodyPr>
          <a:lstStyle/>
          <a:p>
            <a:r>
              <a:rPr lang="zh-CN" altLang="en-US" sz="4000" b="1" dirty="0">
                <a:sym typeface="+mn-ea"/>
              </a:rPr>
              <a:t>内核堆初始化</a:t>
            </a:r>
            <a:endParaRPr lang="zh-CN" altLang="en-US" sz="4000" b="1" dirty="0"/>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17970" y="184150"/>
            <a:ext cx="5202004" cy="521970"/>
          </a:xfrm>
          <a:prstGeom prst="rect">
            <a:avLst/>
          </a:prstGeom>
          <a:noFill/>
        </p:spPr>
        <p:txBody>
          <a:bodyPr wrap="square" rtlCol="0">
            <a:spAutoFit/>
          </a:bodyPr>
          <a:lstStyle/>
          <a:p>
            <a:r>
              <a:rPr lang="en-US" altLang="zh-CN" sz="2800" b="1" dirty="0">
                <a:sym typeface="+mn-ea"/>
              </a:rPr>
              <a:t>1</a:t>
            </a:r>
            <a:r>
              <a:rPr lang="zh-CN" altLang="en-US" sz="2800" b="1" dirty="0">
                <a:sym typeface="+mn-ea"/>
              </a:rPr>
              <a:t>、内核堆初始化</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785485" y="521970"/>
            <a:ext cx="5740400" cy="368300"/>
          </a:xfrm>
          <a:prstGeom prst="rect">
            <a:avLst/>
          </a:prstGeom>
          <a:noFill/>
        </p:spPr>
        <p:txBody>
          <a:bodyPr wrap="square" rtlCol="0">
            <a:spAutoFit/>
          </a:bodyPr>
          <a:lstStyle/>
          <a:p>
            <a:r>
              <a:rPr lang="zh-CN" altLang="en-US">
                <a:solidFill>
                  <a:schemeClr val="bg1"/>
                </a:solidFill>
              </a:rPr>
              <a:t>内核堆（kernel heap）——用于内核的动态内存分配</a:t>
            </a:r>
          </a:p>
        </p:txBody>
      </p:sp>
      <p:pic>
        <p:nvPicPr>
          <p:cNvPr id="9" name="图片 8" descr="1.1.1"/>
          <p:cNvPicPr>
            <a:picLocks noChangeAspect="1"/>
          </p:cNvPicPr>
          <p:nvPr/>
        </p:nvPicPr>
        <p:blipFill>
          <a:blip r:embed="rId2"/>
          <a:stretch>
            <a:fillRect/>
          </a:stretch>
        </p:blipFill>
        <p:spPr>
          <a:xfrm>
            <a:off x="1953260" y="2224405"/>
            <a:ext cx="8288655" cy="354330"/>
          </a:xfrm>
          <a:prstGeom prst="rect">
            <a:avLst/>
          </a:prstGeom>
        </p:spPr>
      </p:pic>
      <p:pic>
        <p:nvPicPr>
          <p:cNvPr id="11" name="图片 10" descr="1.1.2"/>
          <p:cNvPicPr>
            <a:picLocks noChangeAspect="1"/>
          </p:cNvPicPr>
          <p:nvPr/>
        </p:nvPicPr>
        <p:blipFill>
          <a:blip r:embed="rId3"/>
          <a:stretch>
            <a:fillRect/>
          </a:stretch>
        </p:blipFill>
        <p:spPr>
          <a:xfrm>
            <a:off x="1882775" y="2666365"/>
            <a:ext cx="8430260" cy="239395"/>
          </a:xfrm>
          <a:prstGeom prst="rect">
            <a:avLst/>
          </a:prstGeom>
        </p:spPr>
      </p:pic>
      <p:sp>
        <p:nvSpPr>
          <p:cNvPr id="8" name="标题 7">
            <a:extLst>
              <a:ext uri="{FF2B5EF4-FFF2-40B4-BE49-F238E27FC236}">
                <a16:creationId xmlns:a16="http://schemas.microsoft.com/office/drawing/2014/main" id="{A020D888-1469-2A2C-B439-939E7D120607}"/>
              </a:ext>
            </a:extLst>
          </p:cNvPr>
          <p:cNvSpPr>
            <a:spLocks noGrp="1"/>
          </p:cNvSpPr>
          <p:nvPr>
            <p:ph type="title"/>
          </p:nvPr>
        </p:nvSpPr>
        <p:spPr/>
        <p:txBody>
          <a:bodyPr/>
          <a:lstStyle/>
          <a:p>
            <a:endParaRPr lang="zh-CN" altLang="en-US"/>
          </a:p>
        </p:txBody>
      </p:sp>
      <p:sp>
        <p:nvSpPr>
          <p:cNvPr id="10" name="文本占位符 9">
            <a:extLst>
              <a:ext uri="{FF2B5EF4-FFF2-40B4-BE49-F238E27FC236}">
                <a16:creationId xmlns:a16="http://schemas.microsoft.com/office/drawing/2014/main" id="{48006FCA-85D6-7931-6D34-04A3DC47ACF7}"/>
              </a:ext>
            </a:extLst>
          </p:cNvPr>
          <p:cNvSpPr>
            <a:spLocks noGrp="1"/>
          </p:cNvSpPr>
          <p:nvPr>
            <p:ph type="body" idx="12"/>
          </p:nvPr>
        </p:nvSpPr>
        <p:spPr/>
        <p:txBody>
          <a:bodyPr/>
          <a:lstStyle/>
          <a:p>
            <a:endParaRPr lang="zh-CN" altLang="en-US"/>
          </a:p>
        </p:txBody>
      </p:sp>
      <p:sp>
        <p:nvSpPr>
          <p:cNvPr id="12" name="文本占位符 11">
            <a:extLst>
              <a:ext uri="{FF2B5EF4-FFF2-40B4-BE49-F238E27FC236}">
                <a16:creationId xmlns:a16="http://schemas.microsoft.com/office/drawing/2014/main" id="{BE806D28-38AA-67CF-7458-3A2A85F60D20}"/>
              </a:ext>
            </a:extLst>
          </p:cNvPr>
          <p:cNvSpPr>
            <a:spLocks noGrp="1"/>
          </p:cNvSpPr>
          <p:nvPr>
            <p:ph type="body" idx="14"/>
          </p:nvPr>
        </p:nvSpPr>
        <p:spPr/>
        <p:txBody>
          <a:bodyPr/>
          <a:lstStyle/>
          <a:p>
            <a:endParaRPr lang="zh-CN" altLang="en-US"/>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65165" y="119707"/>
            <a:ext cx="5202004" cy="521970"/>
          </a:xfrm>
          <a:prstGeom prst="rect">
            <a:avLst/>
          </a:prstGeom>
          <a:noFill/>
        </p:spPr>
        <p:txBody>
          <a:bodyPr wrap="square" rtlCol="0">
            <a:spAutoFit/>
          </a:bodyPr>
          <a:lstStyle/>
          <a:p>
            <a:r>
              <a:rPr lang="en-US" altLang="zh-CN" sz="2800" b="1" dirty="0">
                <a:sym typeface="+mn-ea"/>
              </a:rPr>
              <a:t>1</a:t>
            </a:r>
            <a:r>
              <a:rPr lang="zh-CN" altLang="en-US" sz="2800" b="1" dirty="0">
                <a:sym typeface="+mn-ea"/>
              </a:rPr>
              <a:t>、内核堆初始化</a:t>
            </a:r>
            <a:endParaRPr lang="zh-CN" altLang="en-US" sz="2800" b="1" dirty="0"/>
          </a:p>
        </p:txBody>
      </p:sp>
      <p:sp>
        <p:nvSpPr>
          <p:cNvPr id="7" name="矩形 6"/>
          <p:cNvSpPr/>
          <p:nvPr/>
        </p:nvSpPr>
        <p:spPr>
          <a:xfrm>
            <a:off x="9631680" y="-233172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custDataLst>
              <p:tags r:id="rId1"/>
            </p:custDataLst>
          </p:nvPr>
        </p:nvSpPr>
        <p:spPr>
          <a:xfrm>
            <a:off x="5785485" y="521970"/>
            <a:ext cx="5740400" cy="645160"/>
          </a:xfrm>
          <a:prstGeom prst="rect">
            <a:avLst/>
          </a:prstGeom>
          <a:noFill/>
        </p:spPr>
        <p:txBody>
          <a:bodyPr wrap="square" rtlCol="0">
            <a:spAutoFit/>
          </a:bodyPr>
          <a:lstStyle/>
          <a:p>
            <a:r>
              <a:rPr lang="zh-CN" altLang="en-US">
                <a:solidFill>
                  <a:schemeClr val="bg1"/>
                </a:solidFill>
              </a:rPr>
              <a:t>OsKHeapInit初始化内核堆</a:t>
            </a:r>
          </a:p>
          <a:p>
            <a:r>
              <a:rPr lang="zh-CN" altLang="en-US">
                <a:solidFill>
                  <a:schemeClr val="bg1"/>
                </a:solidFill>
              </a:rPr>
              <a:t>（</a:t>
            </a:r>
            <a:r>
              <a:rPr lang="en-US" altLang="zh-CN">
                <a:solidFill>
                  <a:schemeClr val="bg1"/>
                </a:solidFill>
              </a:rPr>
              <a:t>1</a:t>
            </a:r>
            <a:r>
              <a:rPr lang="zh-CN" altLang="en-US">
                <a:solidFill>
                  <a:schemeClr val="bg1"/>
                </a:solidFill>
              </a:rPr>
              <a:t>）计算内存空间大小</a:t>
            </a:r>
          </a:p>
        </p:txBody>
      </p:sp>
      <p:pic>
        <p:nvPicPr>
          <p:cNvPr id="10" name="图片 9" descr="1.2.2"/>
          <p:cNvPicPr>
            <a:picLocks noChangeAspect="1"/>
          </p:cNvPicPr>
          <p:nvPr/>
        </p:nvPicPr>
        <p:blipFill>
          <a:blip r:embed="rId5"/>
          <a:srcRect r="-4381" b="70886"/>
          <a:stretch>
            <a:fillRect/>
          </a:stretch>
        </p:blipFill>
        <p:spPr>
          <a:xfrm>
            <a:off x="365760" y="1499235"/>
            <a:ext cx="7126605" cy="608965"/>
          </a:xfrm>
          <a:prstGeom prst="rect">
            <a:avLst/>
          </a:prstGeom>
        </p:spPr>
      </p:pic>
      <p:sp>
        <p:nvSpPr>
          <p:cNvPr id="12" name="矩形 11"/>
          <p:cNvSpPr/>
          <p:nvPr>
            <p:custDataLst>
              <p:tags r:id="rId2"/>
            </p:custDataLst>
          </p:nvPr>
        </p:nvSpPr>
        <p:spPr>
          <a:xfrm>
            <a:off x="365760" y="1499235"/>
            <a:ext cx="5199380" cy="29400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1.2.1"/>
          <p:cNvPicPr>
            <a:picLocks noChangeAspect="1"/>
          </p:cNvPicPr>
          <p:nvPr/>
        </p:nvPicPr>
        <p:blipFill>
          <a:blip r:embed="rId6"/>
          <a:stretch>
            <a:fillRect/>
          </a:stretch>
        </p:blipFill>
        <p:spPr>
          <a:xfrm>
            <a:off x="365760" y="2538730"/>
            <a:ext cx="7025640" cy="236220"/>
          </a:xfrm>
          <a:prstGeom prst="rect">
            <a:avLst/>
          </a:prstGeom>
        </p:spPr>
      </p:pic>
      <p:sp>
        <p:nvSpPr>
          <p:cNvPr id="14" name="文本框 13"/>
          <p:cNvSpPr txBox="1"/>
          <p:nvPr>
            <p:custDataLst>
              <p:tags r:id="rId3"/>
            </p:custDataLst>
          </p:nvPr>
        </p:nvSpPr>
        <p:spPr>
          <a:xfrm>
            <a:off x="7434580" y="1578610"/>
            <a:ext cx="4332605" cy="450215"/>
          </a:xfrm>
          <a:prstGeom prst="rect">
            <a:avLst/>
          </a:prstGeom>
          <a:noFill/>
        </p:spPr>
        <p:txBody>
          <a:bodyPr wrap="square" rtlCol="0">
            <a:noAutofit/>
          </a:bodyPr>
          <a:lstStyle/>
          <a:p>
            <a:r>
              <a:rPr lang="zh-CN" altLang="en-US" sz="1400">
                <a:solidFill>
                  <a:srgbClr val="0070C0"/>
                </a:solidFill>
                <a:highlight>
                  <a:srgbClr val="FFFF00"/>
                </a:highlight>
              </a:rPr>
              <a:t>将内核堆的尾地址对齐到MB</a:t>
            </a:r>
            <a:endParaRPr lang="zh-CN" altLang="en-US" sz="1400">
              <a:solidFill>
                <a:srgbClr val="0070C0"/>
              </a:solidFill>
            </a:endParaRPr>
          </a:p>
          <a:p>
            <a:r>
              <a:rPr lang="zh-CN" altLang="en-US" sz="1400">
                <a:solidFill>
                  <a:srgbClr val="0070C0"/>
                </a:solidFill>
                <a:highlight>
                  <a:srgbClr val="FFFF00"/>
                </a:highlight>
              </a:rPr>
              <a:t>重新计算内核堆的大小</a:t>
            </a:r>
          </a:p>
          <a:p>
            <a:endParaRPr lang="zh-CN" altLang="en-US" sz="1400">
              <a:solidFill>
                <a:srgbClr val="0070C0"/>
              </a:solidFill>
            </a:endParaRPr>
          </a:p>
          <a:p>
            <a:endParaRPr lang="zh-CN" altLang="en-US" sz="1400">
              <a:solidFill>
                <a:srgbClr val="0070C0"/>
              </a:solidFill>
            </a:endParaRPr>
          </a:p>
        </p:txBody>
      </p:sp>
      <p:sp>
        <p:nvSpPr>
          <p:cNvPr id="15" name="文本框 14"/>
          <p:cNvSpPr txBox="1"/>
          <p:nvPr/>
        </p:nvSpPr>
        <p:spPr>
          <a:xfrm>
            <a:off x="365760" y="2968625"/>
            <a:ext cx="7193915" cy="2995930"/>
          </a:xfrm>
          <a:prstGeom prst="rect">
            <a:avLst/>
          </a:prstGeom>
          <a:noFill/>
        </p:spPr>
        <p:txBody>
          <a:bodyPr wrap="square" rtlCol="0">
            <a:noAutofit/>
          </a:bodyPr>
          <a:lstStyle/>
          <a:p>
            <a:r>
              <a:rPr lang="zh-CN" altLang="en-US">
                <a:solidFill>
                  <a:schemeClr val="bg1"/>
                </a:solidFill>
              </a:rPr>
              <a:t>ROUNDUP(n, size)函数进行内存对齐</a:t>
            </a:r>
          </a:p>
          <a:p>
            <a:r>
              <a:rPr lang="zh-CN" altLang="en-US">
                <a:solidFill>
                  <a:schemeClr val="bg1"/>
                </a:solidFill>
              </a:rPr>
              <a:t>比如一个内存单元的长度为2，为了存取方便我们应该尽量把数据放在2的倍数的位置上（如位置0，2，4，6等），</a:t>
            </a:r>
          </a:p>
          <a:p>
            <a:r>
              <a:rPr lang="zh-CN" altLang="en-US">
                <a:solidFill>
                  <a:schemeClr val="bg1"/>
                </a:solidFill>
              </a:rPr>
              <a:t>ROUNDUP(9，2)=10，也就是把本来的位置9改成对齐到位置10。</a:t>
            </a:r>
          </a:p>
          <a:p>
            <a:endParaRPr lang="zh-CN" altLang="en-US">
              <a:solidFill>
                <a:schemeClr val="bg1"/>
              </a:solidFill>
            </a:endParaRPr>
          </a:p>
          <a:p>
            <a:r>
              <a:rPr lang="en-US" altLang="zh-CN">
                <a:solidFill>
                  <a:srgbClr val="0070C0"/>
                </a:solidFill>
              </a:rPr>
              <a:t>内核堆的结尾做</a:t>
            </a:r>
            <a:r>
              <a:rPr lang="en-US" altLang="zh-CN">
                <a:solidFill>
                  <a:srgbClr val="0070C0"/>
                </a:solidFill>
                <a:highlight>
                  <a:srgbClr val="FFFF00"/>
                </a:highlight>
              </a:rPr>
              <a:t>MB</a:t>
            </a:r>
            <a:r>
              <a:rPr lang="en-US" altLang="zh-CN">
                <a:solidFill>
                  <a:srgbClr val="0070C0"/>
                </a:solidFill>
              </a:rPr>
              <a:t>对齐</a:t>
            </a:r>
            <a:endParaRPr lang="zh-CN" altLang="en-US">
              <a:solidFill>
                <a:srgbClr val="0070C0"/>
              </a:solidFill>
            </a:endParaRPr>
          </a:p>
          <a:p>
            <a:r>
              <a:rPr lang="zh-CN" altLang="en-US">
                <a:solidFill>
                  <a:schemeClr val="bg1"/>
                </a:solidFill>
                <a:sym typeface="+mn-ea"/>
              </a:rPr>
              <a:t>为了设置内核属性，内核文本/代码/数据属性应该是</a:t>
            </a:r>
            <a:r>
              <a:rPr lang="zh-CN" altLang="en-US">
                <a:solidFill>
                  <a:srgbClr val="0070C0"/>
                </a:solidFill>
                <a:sym typeface="+mn-ea"/>
              </a:rPr>
              <a:t>页映射</a:t>
            </a:r>
            <a:r>
              <a:rPr lang="zh-CN" altLang="en-US">
                <a:solidFill>
                  <a:schemeClr val="bg1"/>
                </a:solidFill>
                <a:sym typeface="+mn-ea"/>
              </a:rPr>
              <a:t>，</a:t>
            </a:r>
          </a:p>
          <a:p>
            <a:r>
              <a:rPr lang="zh-CN" altLang="en-US">
                <a:solidFill>
                  <a:schemeClr val="bg1"/>
                </a:solidFill>
              </a:rPr>
              <a:t>一级页表L1将全部的4G地址空间划分为4096个1M的节，页表中每一项(页表项)32位，其内容是L2页表基地址或某个1M物理内存的基地址。</a:t>
            </a:r>
          </a:p>
        </p:txBody>
      </p:sp>
      <p:sp>
        <p:nvSpPr>
          <p:cNvPr id="9" name="文本占位符 8">
            <a:extLst>
              <a:ext uri="{FF2B5EF4-FFF2-40B4-BE49-F238E27FC236}">
                <a16:creationId xmlns:a16="http://schemas.microsoft.com/office/drawing/2014/main" id="{3DE7242F-A003-3BF3-0071-E9E319427EDE}"/>
              </a:ext>
            </a:extLst>
          </p:cNvPr>
          <p:cNvSpPr>
            <a:spLocks noGrp="1"/>
          </p:cNvSpPr>
          <p:nvPr>
            <p:ph type="body" idx="12"/>
          </p:nvPr>
        </p:nvSpPr>
        <p:spPr/>
        <p:txBody>
          <a:bodyPr/>
          <a:lstStyle/>
          <a:p>
            <a:endParaRPr lang="zh-CN" altLang="en-US"/>
          </a:p>
        </p:txBody>
      </p:sp>
      <p:sp>
        <p:nvSpPr>
          <p:cNvPr id="11" name="文本占位符 10">
            <a:extLst>
              <a:ext uri="{FF2B5EF4-FFF2-40B4-BE49-F238E27FC236}">
                <a16:creationId xmlns:a16="http://schemas.microsoft.com/office/drawing/2014/main" id="{88C35EC3-1BB2-4117-9216-95AF043CB61B}"/>
              </a:ext>
            </a:extLst>
          </p:cNvPr>
          <p:cNvSpPr>
            <a:spLocks noGrp="1"/>
          </p:cNvSpPr>
          <p:nvPr>
            <p:ph type="body" idx="14"/>
          </p:nvPr>
        </p:nvSpPr>
        <p:spPr/>
        <p:txBody>
          <a:bodyPr/>
          <a:lstStyle/>
          <a:p>
            <a:endParaRPr lang="zh-CN" altLang="en-US"/>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35b92edb-66d7-4da2-bb8a-41503698bcde"/>
  <p:tag name="COMMONDATA" val="eyJoZGlkIjoiZmY0MzY0MDJiNmYxZDIwYmQ1NDE2YzczYzY1ZThhNTc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44,&quot;width&quot;:14484}"/>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44,&quot;width&quot;:14484}"/>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344,&quot;width&quot;:14484}"/>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1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60,&quot;width&quot;:798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60,&quot;width&quot;:468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jA5OTM4MzA0MDE3IiwKCSJHcm91cElkIiA6ICIxODAwODA2MjYxIiwKCSJJbWFnZSIgOiAiaVZCT1J3MEtHZ29BQUFBTlNVaEVVZ0FBQWI0QUFBQ0dDQVlBQUFDaTArK2RBQUFBQ1hCSVdYTUFBQXNUQUFBTEV3RUFtcHdZQUFBV2VVbEVRVlI0bk8zZGZWUVUxOTBIOE84c3NBSWlhWElzR0kxV2EySkVheUtnQVEwRVRFREZWSE9rcm9vMjlTWHhKYkVKTmdsWU5XZ3hiUlBGbHlSYTVaZ3FNZFpHOFlVSE5jRkVSU214MkhyQVZDQWgxY1NvQ0dpalZHQnhYK2MrZitCT2QyUVhsaGNGNVBzNWgzTjI3dHladWJQc3ZiK1p1VE4zQU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1vQ3FhMEwwQkpCUVVGSEFUemQxdVVnMXdnaC9ubjY5T21RdGk0SE5ZNTFpKzZrdG00TE5HMjE0VmJDaXRtQlNKTDBSRnVYZ1Z6R3VrVjNURnUzQmU1dHVmSFdrcCtmMzlaRm9FWUVCd2UzZFJHb0dWaTNxTFcxaDdhZ281L3hFUkVSTlFrREh4RVJkU29NZkVSRTFLa3c4QkVSVWFmQ3dFZEVSSjBLQXg4UkVYVXFESHhFUk5TcE1QQVJFVkdud3NCSFJFU2RDZ01mRVJGMUtneDhIWkRKWkdyckloQlJDN0FPdHkwR3ZuWklsbVVzWGJvVTMzLy9mYjE1ZS9ic3dSdHZ2T0Z3dVN0WHJpQWxKUVZtcy9rT2w1Q0lHc0k2M0w0eDhEV0QyV3pHOXUzYkVSY1hoNUVqUnlJME5CUVRKMDVFU1VrSkNnc0xFUndjak9EZ1lBd2JOZ3hSVVZGWXNXSUZxcXVyQVVDWlgxdGJxMXFuTGQxa01rR2owV0Rnd0lHWU4yOGVTa3RMVmZuR2p4K1BpeGN2NHNLRkMvWEtkZi85OTZPb3FBZ0pDUWs0ZWZJa3dzTENIUDYxaDBGaWllNFVXMTJhTld1VzB6elRwazFUNmx0ejg3TU9kMXozeE5zWjdpYUR3WUNYWDM0WlFnaTg4Y1liR0RKa0NDd1dDd29MQytIbDVhVWNxZVhtNXNMVDB4TVhMbHhBY25JeWxpOWZqclZyMTdxOG5lZWZmeDVYcjE1RmFXa3Bzckt5a0o2ZXJzeVRaUmt2dnZpaUt2L2h3NGVoMVdxeFpzMGFMRm15QklNR0RjSVhYM3poY04zRGh3OXZ4cDRUZFN4bno1N0YxMTkvallDQUFGVjZmbjQrTGwyNjFPTDhqV0VkYnI4WStKcG93NFlOTUJxTlNFdExnMWFyQlFCb3RWcUVoTlM5VTdHd3NGREpxOUZvMEs5ZlA4eWJOdy94OGZHUVpibEoyM3I5OWRjQkFLR2hvWmd6Wnc2Q2c0T1JtNXNMYjI5dmgvbUhEeCtPVTZkT1lmUG16YzNaTmFKN1NuQndNSGJ1M0luazVHUlYrc2NmZjR6QXdFQ2NPSEdpUmZsZHdUcmNQdkZTWnhOWUxCWmtabVppenB3NVN0QnpoZEZvaEplWEZ6UWExNzd1dDk5K0d4RVJFWGo2NmVhL0N6UWlJcUxlSDFGbm90UHA4UG5ubjZPeXNsSkpLeXNydzRrVEp6Qmh3b1FXNTI4STYzRDd4ak8rSnJoNDhTSnFhMnN4Wk1nUWwvTExzb3lTa2hKczNMZ1JVNlpNY1hrN2l4Y3Z4dUxGaTFXWE0yeG5pN0d4c1pBa1NaVi83OTY5OVk0ZzNkemNrSjJkclV5M3BBSVNkVVJCUVVIbzI3Y3ZNakl5TUh2MmJBREFybDI3RUJFUkFYOS8veGJuYndqcmNQdkd3TmNFdHY0N2QvZkd2N2J3OEhCb05CcjA3dDBiT3AwT1U2ZE9iZEcyVFNZVEpFbkNwNTkrcWpwekRBa0phZExaSjFGbkVoY1hoOVRVVk15WU1RTW1rd21abVpsNDc3MzNXaTEvVTdBT3R4KzgxTmtFRHo3NElDUkp3cmx6NXhyTm01dWJpMU9uVG1IZnZuMklpNHRUanZCc1AzQ2owYWpLYnpLWjRPYm01clFDVkZaV3d0ZlhWMVZoYk04Q3VSS0lpVHFqc1dQSHdtdzI0OWl4WXpoNDhDQjY5KzZOeHg5L3ZFWDVXWWM3UG43YlRlRHI2NHVRa0JCczI3YXQyYmNUOSs3ZEd4cU5Cb1dGaFhqcXFhZVU5SysrK2dyOSsvZXZsLy82OWV0SVRVMUZlSGc0K3ZidHE1cFhVMU9EcmwyN090eE9WVldWcWs5QXI5YzNxN3hFSFpsV3EwVnNiQ3d5TWpKdzdkbzEvT3BYdjJweGZ0YmhqbytCcjRrV0xWcUVXYk5tSVRFeEVYUG56a1cvZnYyZzErdVJuNStQUG4zNk5McTh0N2MzUm84ZWpaU1VGSFRwMGdWOSsvWkZjWEV4dG03ZGlsZGVlVVhKVjF0YkN5RUVaczZjaVprelorTHp6ejlIYUdpb2FsMy8vZTkvMGExYk40ZmJHVFJvRUQ3NjZLT1c3U3gxZUlHQmdjOEFzSncrZmZvRUFFdGJsNmN0NkhRNmZQVFJSK2pXclJ1aW82TmJuSjkxdU9OajRHdWlQbjM2WU1lT0hkaThlVE4rL2V0ZjQ5cTFhL0R5OHNLQUFRT1FsSlRrMGpyZWZQTk5yRnUzRGt1WExrVjFkVFY2OXV5SmVmUG1JVFkyVnNsVFZGUUVQejgvdlBQT08zQnpjOE82ZGV1d2I5OCs1YWpQeThzTEJRVUZUanZkV1dIb2xoaEprbDRQREF5OERtQVhnSDNWMWRXNTU4NmRNemEyNEwyaWUvZnVlT2FaWjlDblR4OTRlSGkwU243V1lXb3pRVUZCSWlnb1NOeXJxcXVyaGRsc0ZoTW5UaFE3ZHV3UVFnaHg2TkFoWWR2dnlNaElrWnVicStRZk5teVkwM1hWMU5RSXE5VXF2djMyV3hFV0ZuYkh5MzQ3VzVuYitqZlQyUVFHQnE2MmZmZDJmemNDQXdPM0RCMDZkRnpQbmowZFBsQjJyOWV0dStWZXFzT3RwVDIwQlR6amE4ZDhmSHdBQUcrOTlSWUdEeDRNQUJnelpneWlvNk5odFZyckhZMDZleWdXcUJ0eXFhS2lBbHF0dHNHaG1haFQ4SlVrYWJZa1NiTjc5T2loNzlHangvL0pzcnpuNXMyYlI3LzU1cHZxdGk3Y3ZZUjF1SDJTR3MvU2Z0bU9Hdkx6ODl1NktOUUl1NXVCaEJCQ1NKSWsyejRERUpJa0NRRGk5dm0zL25Bcm4zeDdQdHV5dHZuMjY3TE50MHVUblczdjlyUmJmL0x0ZVc1YmY1TzJaeisvZ2VVYS9GNGErZzVrV2JiLzNuQXJYd2lBeDF6OE54bUVFQWVGRU9rYWpTWWRZTjJpMW1kckN3b0tDdG9zL3ZDTWorNnFXMEZOd3EzZjN1MFA4alkzcmJYVzQ0d3J5elduakMwdHAzMmFxeU1ET1NPRTBFaVM5QUNBSGkxYUVWRTd4OERYUVFnaGNPSENoWHEzUTNjMHAwK2Zkck9ibEd4L2taR1JVblYxdFdRd0dDUzlYcSt4V0N5U3Y3Ky9aRGFiSmF2Vktsa3NGc2xxdFVyMzNYZWZaREtaTkxJc1MxYXJWWkpsV2VyYXRhdnkyY3ZMUzdKWUxCcFpsaVVoaENUTHN0U2xTeGZKZmxxV1pZMVdxMVhTYkg4ZUhoNlNFRUt5V3EwYTIyZjdQM2QzZDlzNk5MZW5DU0VrQUpJUVF0TFVSU0RWc201dWJrN25BNUEwR28xa2w2YXhMV08vWHJzMHphMzFLUFBzMWkwSklaVDFTNUkwV1pLa2htNWx2QWtnUndqeHBTUkptUVVGQlNjQklDZ282UDFXLytkVFBWYXJGVzV1Ym8xbmJLWjdwZDBnTysyaEEzN1pzbVhDYXJVMm1pOC9QMTgxWFZOVEk4NmRPNmRNbDVhV0NsbVduUzV2TkJxYnRLL2ZmUE9OK082Nzcxek9mNmUxaHc3dHpzalJ6UzJCZ1lFMVFVRkIrNGNPSFRwajhPREJQbzZXYXc5MXk1bW9xQ2luZGM1cXRZcTllL2NLbzlIb2NQN2h3NGZycFZWVVZJaVltQmloMSt1VnRQUG56NHRaczJhMVRvSHRQUG5razhybnlzcEtNWGJzV0dFMm0xdDlPemJ0c2Qxb0QyMEJ6L2hhNk9EQmc2bzNNdGhzM0xnUlBYcjg3NHJSZ2dVTGtKZVhCd0E0ZE9nUUhubmtFU1FtSm1MWHJsMXdkM2ZIMUtsVGNlellzVllid1dITGxpMElEdzlIdjM3OVdtVjkxT0ZWQVRnaWhOajluLy84SjdPMHRQUm1XeGJtM0xselNFeE14TmF0Vy9HakgvMm8zdnlZbUJqbGMxWldsbXFlYmVndlIwNmVQSW4wOUhUVll3WDJrcEtTRUJVVnBVbzdjT0FBSG4vOGNkV05KY2VQSDhkamp6WGVOVnBWVllVWFgzd1JiNzMxRmg1OTlGR24rZDU3N3oxTW1qUkpsWGJvMENHTUdESENZWjAvY3VRSTFxeFpvMHFycmExVnZxdkxseStqVjY5ZUFPb0cwajUxNmxTalpYVkZaMmszR1BoYXdlN2R1NXQwdVNJNU9SbDVlWGtZT0hBZ01qSXlvTlBwWUxGWVZPc1lNV0tFdzJWdlQ5ZHF0Y2pKeWNIKy9mdVZpbUt4V0dBeW1YRHk1RW1rcEtRNExVZE9UbzdMWmFZT0swK1c1WWxtcy9uVDR1SmlVMXNYQnFnYnJIblpzbVg0elc5KzR6RG9BWFdOZkU1T2ptcGdabHN3MU92MUdEZHVISUM2dXlaMzc5NE5vTzZWUHJZR2UvTGt5Ymh5NVVxRHYzRlpsaEVWRlFXOVhnOFBEdzlsVzluWjJjakt5c0xGaXhleFo4OGVKZitPSFR2d2s1LzhSTFVPWDE5ZnZQNzY2MGhLU3NMT25UdWQ5ck4rOGNVWCtPVXZmNmxNQ3lHUW5wNk9IMzc0QWJtNXVmWHk3OW16QjFsWldZaUlpRkQySVNJaUFwbVptUUNBc0xBdzViUDk2QzVzTjF6RHdOZEV3NGNQUjgrZVBWVnBFeWRPVkIyQldxMVdsSmVYSXljbkI5T25Ud2RRTjhEMWM4ODloNHlNRENYZjdObXo4Y0VISDBDbjA4RnF0YXJXWVRLWmtKZVhwNHo3ZC9YcVZlaDBPdFdQcnJxNkdxTkhqd1lBVEpnd1FYbDF5cHR2dm9sZXZYcmhwWmRlYXVXOXA0N205T25UZTl1NkRMZjcyOS8rQmttU0VCNGUzcVRsYk1Fd1BEeGNPUXUwYi9TOXZiMVZMM3VOaUloQVNrb0tEaDQ4cUtTWlRDWmxtZXpzYk55NGNVTzVFbU8xV2hFV0ZvYUNnZ0o0ZTNzcjZRQXdhdFFvcDFkalFrSkM0T1BqZyt6czdIcG5rMEJkM1M4dExjV2NPWE5nTUJnUUd4dUw4UEJ3UFBUUVExaTNiaDBXTFZxRW5UdDNJanc4SE1lT0hVTjBkRFE4UFQwZGJtdnk1TWtBNnNZSnRYMjJmeE04MnczWE1QQTFnKzFJNitiTm01Z3dZUUw4L2YxUlcxc0xzOWtNUHo4L0pDUWtJRFkyRnA2ZW5rcmVFU05HS0o5dCt2ZnZqM2ZlZVFleUxEZDZ4bmorL0hubDBrWkRDZ3NMVVZaV2hwa3paenA4alluQllJRFJhRVI2ZXJyRGNRV0o3clRQUHZzTVk4YU1hZmJ5enM2cWFtdHJFUmNYcDBwTFNFaEFRa0tDTWoxaXhBZ2xDRml0VmdEL0czVGFOdjNKSjU4b3J5V3lzVmdzRFk3Nk1ucjBhQncrZk5oaDRDc3NMRVJ3Y0RBMmJOaUFzTEF3N05xMUMxT21URUZ5Y2pMKy9lOS9JeUFnQUpXVmxiai8vdnZoN3U0T2c4R0FMbDI2T055T0xiQ0hoWVVwbnh0NlR4L2JEY2NZK0pyaDNYZmZ4ZC8vL25kNGVucWlxcW9LeTVZdFE0OGVQWlNLOGVxcnJ5SW5KOGZsL2pxRHdkRGdnNnRBWFQvSHBVdVhjT1RJRVllVkM2aXIrTW5KeVVoTlRVWDM3dDFWNy9JeW04M1l0V3NYOXU3ZGl4a3padHp6MS9DcC9Tb3FLbExPVnB6UjYvV0lpWWxCZFhYOTUrbWRIU1I2ZTN2ajQ0OC9WcVlqSWlKdzgrWk5GQmNYWTlpd1lTNlhiK25TcFZpN2RpMnNWaXNpSXlNQjFBWEZobDRkTkhqd1lHemZ2dDNodk11WEx5TXNMRXladGxnc21EdDNMb1lNR1lKOSsvWWhKQ1FFWjgrZXhZQUJBMkF5bWRDbFN4ZWNPWE1HaXhZdFVyNkg3dDI3dTF4K2UydzNIR1BnYXlKSmtyQnc0VUlzWExnUVFGMGxtVHQzTHJ5OHZKUThrWkdSeW9nTlFOM3JTQ3dXQzE1NDRRV3NYNysrM2pwdjNMaUIrKzY3eitrMmp4dzVnbVBIanVIZGQ5L0Y3My8vZXhRV0ZpSStQbDZWUjVabEpDY240L3Z2djNkWVNYN3hpMTlnd29RSitPdGYvNm9xSzlIZGR2WHFWZmo1K1RXWXAydlhyc2pLeXFwMzltRTJtNTFlQm5SMHhpZEpFbGF1WEltMzMzNGJEei84c01QbGJ0K0dScU5CYkd3c1hucnBKUVFFQk1EZjN4OFdpNlhCd09mbjU0Y2ZmdmpCNGJ6eDQ4ZERsbVVZalVaWUxCYjg3bmUvdzdoeDQxQlpXWW04dkR3a0pDUmcyN1p0R0RwMHFQSzJoc2NlZTB6cDQ3Ty9yUHZjYzg4QnFEdFl0bjIydjlScGorMkdjd3g4VFdBMm02SFJhR0F3R0NETE1yeTl2ZEd0V3pmbGg3bDgrWElrSnllanZMd2NRTjBkWHpObnprUmxaU1VrU1VKOGZMenF6TTUyWjFaWldWbTlma09nN25yOWh4OStpTzNidDJQMTZ0VUlEZzdHaHg5K2lQajRlTHo2NnF1cVFiSFQwOVBoNStjSER3OFB5TEtNVWFOR3FkWlZVMU9EN2R1M3E0NUtEeHc0QUY5ZjMxYjlqb2dhSTRSd2FkQUFHNzFlajBtVEpzSGIyeHN4TVRHb3JLeEVkSFEwM04zZGxUUmJFTEJkcnJUeDlQVEVhNis5aHJTME5QemhEMzl3dUg3YkdZN1Zhc1VUVHp3QkFQanBUMzhLblU2SFZhdFdJU1VseGVId1lxNzY5dHR2OGVjLy94bi8rTWMvSUlUQW1ERmpNR0xFQ0NRbEpXSDY5T253OVBURVo1OTlodmZmZngvVjFkVk9YMU0wZGVwVXBmL04vdWFXVFpzMnFmS3gzYmpIM2Uxbmpjckx5MFZNVEl6WXVYT25TRXhNRkVLb0I1VU5DZ29TbFpXVllzcVVLY0pxdFFxcjFTcSsvUEpMWWJWYVJXaG9xSkl2TkRSVUZCVVZpZkhqeHd1ejJTelMwdExFaGcwYlZOc0tDZ29TSzFhc0VEcWRUcFNVbEtqbTZmVjZNWC8rZkpHVmxhV3M5OXExYThKZ01LaTJZNitod1cvdmh2Ync3QTY1N2s3V3JaaVlHSEhtekprRzh6ejExRk5DQ0NGR2pScWxTdCt5Wll1SWlvb1M2OWV2ZDdyczFxMWJ4WklsUzVSMUNDR0V4V0lSUWdoVi9iQllMS3A5dkgzYWFEU0swdEpTY2ZQbXpVYnJUMkZob1JnM2JwekRlU1VsSlNJOVBWM2N1SEZEUFBua2swS1daYkY2OVdxeFlNRUNZYlZheGU3ZHU4VXJyN3dpaEJEaXpKa3pxdWNIN2ZmQm52M3pnUFk2UXJ2Ukh0b0NudkUxUVhGeHNYSWtlUERnUVJ3OWVyUmVubTNidG1IQmdnVktCL3p0YjIrMldDeXdXQ3hZdkhneFZxNWNDVW1Tc0gvL2ZvZDN1TVhIeDZOcjE2NzEralM4dmIyeGFkTW1WZi9IQXc4ODBCcTdTSFRIQlFRRW9MaTRHRU9HREduU2NzWEZ4ZmpMWC82Q0R6NzRBUFBuejhmUGZ2WXpwUS9PNXZqeDQvamtrMCtRbHBhR24vLzg1MHA2YzBaSDBXcTE2TldyRjY1ZnYrNzBaaFA3c2cwYU5Namh2RWNmZlZUMWpGOTFkVFZxYW1xd2F0VXFsSlNVSURVMUZWdTJiQUZRMXkxaTMwMEMxRjJPdkhMbGl1cUdHNFBCb0hyVzhlV1hYOGI0OGVNQnNOMXdCUU5mRSt6ZnZ4OGpSNDZFUnFQQjZ0V3JIZjVvWnN5WTRmVFpKS0R1b1ZVZkh4K3NXclVLQXdjT3hJWU5HOUM3ZDIvazVPUWdJQ0FBWThlT1ZmSjZlbnJXKy9IS3NveXFxaXI0K1BpZ3JLeXMyWmRmaU5wS2RIUTAwdFBUTVhYcVZLZDViRGQxMkFMTzhlUEhrWlNVaEFVTEZxQi8vLzc0NHgvL2lOZGVldzJ6WjgvRzg4OC9EM2QzZHh3NmRBaC8rdE9mc0hIalJxY3ZkM1hFL3NZVFI4NmVQZHRvZ0RoOCtEQjBPcDFMMi9QMTljWHk1Y3RSVUZDQXhNUkVKQ1FrNE1FSEg0UXN5emh4NGdRZWV1Z2hmUFhWVjhqTXpJVEpaTUxzMmJQeHlDT1BxQjdrRHdzTHEvZGd2dzNiamNZeDhMbm83Tm16S0NvcXd2VHAwNVgrQktEdUIyVS9QV1BHRE9Yeit2WHI0ZS92RDRQQm9Kd0JSa2RINCtHSEg4YUFBUU9RbXBxSzdPeHNwS1dsb2FLaUF2UG56MGZmdm4weGNPREFCc3Z5N0xQUHdtQXd3TVBEQTlPbVRYT2F6MlF5d1dnMHRxaC9ncWkxUlVWRllmUG16Y2pQejdkL2E0ZksrdlhybFlldVY2NWNpZlQwZEV5Yk5rMEpsc09IRDhlbVRadXdaTWtTSEQxNkZOSFIwY2pNek1TbVRadnc0eC8vR05ldlgxZnVxcjV3NFFJTUJnUEt5OHZyblUwQmRRK1hBK28rdnJ5OFBDeGZ2aHcrUGo2b3FLakFuRGx6bk81UFFVRUJybCsvN3ZTdVNVY3FLaXJ3MjkvK0Zzbkp5ZkR5OHNMSWtTTUIxUFV0cmx1M0RtNXViaGc5ZWpRV0xsd0lMeTh2ckZpeFFuVUdhekFZVk5NQVZNOHJPc0oyNHg1eHQvdjRMbDI2MU9SbG5uMzJXUkVhR2lwV3JGaWhTazlOVFJXelpzMFMxNjVkVTlKMjc5NHRNakl5aEJCQ1hMNTh1Y0d4TzYxV3E4UDU5bjBDWldWbDR1bW5ueGFqUm8wU2E5YXNhWExaVzFON3VLNVBycnZUZGV2TW1UTmk4dVRKcXZFeG5hbXFxaEpIamh4eE9NOW9OSXF5c2pKeC92eDVVVk5USTRRUTRvVVhYaENSa1pGaTdkcTFRZ2doRGh3NElDWk5taVRpNHVKRVZsWld2WExZdTNqeG9oQkNDSlBKSkw3Nzdqdng5ZGRmaS9MeWNxZGwwK3YxUXFmVGlYLzk2MStON29jUVFxU25weXVmYTJ0clZmTmNHZk8zTVIyaDNXZ1BiUUhmeDlkR0RBWUR0RnB0aTE4bDAxRzBoM2R3a2V2dVJ0MnFyYTJGVnF0dHRmRnAyNEp0bUsvR25zT2wvMmtQYlVISC9jVjFjTTZlUlNMcUxPNkZZT0h1N3Q2aEEzZG4xVGxPTjRpSWlHNWg0Q01pb2s2RmdZK0lpRG9WQmo0aUl1cFVHUGlJaUtoVFllQWpJcUpPaFlHUGlJZzZGUVkrSWlMcVZCajRpSWlvVTdrbmhoeHdOdEF0RWJVTTZ4YmRpenIwR1o4UTRwOXRYUVpxa3FLMkxnQzVobldMN2pDMkJVUkVSRVJFUkVSRVJFUkVSRVJFUkVSRVJFUkVSRVJFUkVSRVJFUkVSRVJFUkVSRVJFUkVSRVJFUkVSRVJFUkVSRVJFUkVSRVJFUkVSRVJFUkVSRVJFUkVSRVJFUkVSRVJFUkVSRVJFUkVSRVJFUkVSRVJFUkVSRVJFUkVSRVJFUkVSRVJFUkVSRVJFUkVUVVdmMC9jb1NMQ2FpYVYvSUFBQUFBU1VWT1JLNUNZSUk9IiwKCSJUaGVtZSIgOiAiIiwKCSJUeXBlIiA6ICJmbG93IiwKCSJWZXJzaW9uIiA6ICI0Igp9Cg=="/>
    </extobj>
    <extobj name="C9F754DE-2CAD-44b6-B708-469DEB6407EB-2">
      <extobjdata type="C9F754DE-2CAD-44b6-B708-469DEB6407EB" data="ewoJIkZpbGVJZCIgOiAiMjA5OTM3NjA3NjAzIiwKCSJHcm91cElkIiA6ICIxODAwODA2MjYxIiwKCSJJbWFnZSIgOiAiaVZCT1J3MEtHZ29BQUFBTlNVaEVVZ0FBQWwwQUFBRmhDQVlBQUFCSzBoOWdBQUFBQ1hCSVdYTUFBQXNUQUFBTEV3RUFtcHdZQUFBZ0FFbEVRVlI0bk8zZGVYUVVWZjcrOGFkTkNObVFJUWs3R0VSQkNBbmd3aHBra1VWZ2tHVUVBUlczL0VZZFVWQUVIVVZRUVhURUVjZkFqS0FPRUJBVmxaRW9HZzM3cmd3SUVoSldGVVRXaEQwaEFkUDA5dzkrNlVrZ1N5ZnAzS0s3MzY5elBLZlMzWFhyays1TDUvSGVxbHMyaDhQaEVBQUFBTnpPWnJQWjhyYXZzcklRQUFBQVgwSG9BZ0FBTUlEUUJRQUFZQUNoQ3dBQXdBQkNGd0FBZ0FHRUxnQUFBQU1JWFFBQUFBWVF1Z0FBQUF3Z2RBRUFBQmhBNkFJQUFEQ0EwQVVBQUdBQW9Rc0FBTUFBUWhjQUFJQUJoQzRBQUFBRENGMEFBQUFHRUxvQUFBQU1JSFFCQUFBWVFPZ0NBQUF3Z05BRkFBQmdBS0VMQUFEQUFFSVhBQUNBQVlRdUFBQUFBd2hkQUFBQUJoQzZBQUFBRENCMEFRQUFHRURvQWdBQU1JRFFCUUFBWUFDaEN3QUF3QUJDRndBQWdBR0VMZ0FBQUFNSVhRQUFBQVlRdWdBQUFBd2dkQUVBQUJoQTZBSUFBRENBMEFVQUFHQUFvUXNBQU1BQVFoY0FBSUFCaEM0QUFBQURDRjBBQUFBR0VMb0FBQUFNSUhRQkFBQVlRT2dDQUFBd2dOQUZBQUJnQUtFTEFBREFBRUlYQUFDQUFmNVdGd0NnWWpnY0R2MndKVVVyMTZ4VFN1cDJaV1FjVjNaT2p0VmxJWitnd0VCRlJJUXBwbGxUZGVyUVhqZTFqSkhOWnJPNkxBQVZ4T1p3T0J4V0Z3SEF2WDQ3Y0VodnhyK2psTlR0VnBlQ1VvaHAxbFJQai9pTDZ0V3RiWFVwQU56RWx1Ly9wQWhkZ0pkSlNkMnVjUk5lVjJaV2x0V2xvQXhDUTBJMGNmeXppbW5XMU9wU0FMZ0JvUXZ3VXI4ZE9LVEhSejNuREZ3Mm0wMjllblJWcis1ZEZCbFpYOEZCUVJaWGlQek9abWRyMzc3OVNscThYRW5KUzVYM2RSd2FFcUpwVTE1anhBdndBb1F1d0FzNUhBNk4rdXVMemluRjhMQnFlbTcwQ0xWc0htMXhaWERGbHEzYjlOcmY0M1hzK0FsSkY2Y2FwL3p0WmM3eEFqeGMvdERGMVl1QWwvaGhTNG96Y05sc05qMC9aaVNCeTRPMGJCNnQ1MGFQY0lhc2xOVHQrbUZMaXNWVkFYQW5RaGZnSlZhdVdlZmM3dFdqcTFyRU5MT3dHcFJGeStiUjZ0V2pxL1BubFd2V1cxZ05BSGNqZEFGZUl2K1ZpcjI2ZDdHd0VwUkgvczh1SlRYTndrb0F1QnVoQy9BU0dSbkhuZHVSa2ZVdHJBVGxrZit6eS8rWkF2QjhoQzdBUytSZitKU3JGRDFYL3MrT3hXd0I3MExvQWdBQU1JRFFCUUFBWUFDaEN3QUF3QUJDRndBQWdBR0VMZ0FBQUFNSVhRQUFBQVlRdWdBQUFBd2dkQUVBQUJoQTZBSUFBRENBMEFVQUFHQUFvUXNBQU1BQVFoY0FBSUFCaEM0QUFBQURDRjBBQUFBR0VMb0FBQUFNSUhRQkFBQVlRT2dDQUFBd2dOQUZBQUJnQUtFTEFBREFBRUlYQUFDQUFZUXVBQUFBQXdoZEFBQUFCaEM2QUFBQURDQjBBUUFBR0VEb0FnQUFNSURRQlFBQVlBQ2hDd0FBd0FCQ0Z3QUFnQUgrVmhjQUFGYjU2L2hKa3FTZ29FQzkrTnpURmxjRHdOc1J1Z0Q0ckkwL2JKRWtoWVFFVzF3SkFGOUE2QUpRclBrTEV2WE40bVZXbCtFMGEvcmJWcGNBQUdWQzZBSlFySk1uVDJuL2J3ZXRMZ01BUEI2aEM0REhlbS9XQi9yOTk5L0wzYzY1YytmMXIzZG5sWG4veHg1K3NOdzFBUEIraEM0QXhYb2s3ajQ5RW5kZm1mZC85WTIzdFd6bEdrbFNuMTdkOWVUd2g5MVZtaEsvK2tZNU9lZkszVTV1YnE3Kzg4WFhaZDZmMEFYQUZTd1pBYUJDN2R6OWszTzcxYzB0TGF3RUFLekZTQmVBQ25QbVRLWU9IRHdrU2ZMejg5T056V1BjMnY2aXp6NG8xLzdkK2d5U2RQSHF4Y1Q1Q2U0b0NRQ0t4RWdYZ0FxVHRuT1hjN3Q1ZEpTQ2c0TXNyQVlBckVYb0FsQmhVdE4yT3JkajI3VzJzQklBc0I3VGl3QktMVzlhcmpTbVRmKzNwazMvZDZuM1c3TG8weEpmVTU0ckQ2V3lYNzFZcFVvVkRSczZzRnpIQnVBN0NGMEFQRjU1cmp5VXluNzFZczBhMVFsZEFGeEc2QUpRTHZYcjFYRjdteXpHQ3NBYkVib0FsRXRGM0phbnROT1hya3hCRm5jY3JsNEVZQUtoQzBDRlM4ODQ1dHl1SGhGdVlTVUFZQjFDRjRBS04vU0JSNTNiWlIyVkFnQlB4NUlSQUFBQUJqRFNCY0RqbkRwOVJuZmUvWkRiMnN2S09sdW1aVER5Vy9EaFRGVzl1b3FiS2dMZ2pSanBBZ0FBTUlDUkxnQVZ5bTYzTzdmOS9mM2MwbWJsZ0FEOXFXL3ZNdTM3ODk1ZnRXWHJ0c3NlNzluOU5nVUhCWmFySmdBb0RxRUxRSVhLeVRubjNLNFNHdXFXTmdNREsrdXhoeDhzOVg2L0hUaWtrV1BHT24rdUhoSHV2TEt5ZnIwNkdueG5QNWZiY2pnY3N0bHNwYTRCZ085aWVoRkFoVHAyL0lSek85Uk5vYXNzRGg0Nm9tZkhUZFNwMDJja1NkRlJUZlR1dERlZFMxZ3NXTGhJNTgvL1htSTdKMCtlMHFUSi85QzBHVE1ydEY0QTNvZlFCYUJDL1hid2tIUDdhb3RPTlA5MS93RTk5ZXc0SFRtYUxrbTZvZEgxZXZXbDUxVWxORVNEQi9hWEpCMC9jVkxmTEY1V1pCc09oME5mZjd0RUQvN2xTUzFmdFZhSmk3N1I0bVdyak5RUHdEc1F1Z0JVcU8wN2RqbTNHelZzWVB6NG16WnYxUk9qbjNlT3VOM1Vzcm5lbURSZXdjRkJrcVRlUGJxcVJ2VUlTVkxDdlBrNmNmTFVaVzFzMzdGTGo0OTZYbE9tenRDWk01bk94Ny8rZGttQmM5WUFvRGljMHdXZ1FxMy9mcU56TzdwWlUyUEhkVGdjbXY5Wm9tYk8vVWdYTGx5UUpQWG8ybG1qbm5pMHdBbjlBUUdWOU1SZjRqUnV3dXM2ZGZxTTNveC9SNitNLzZ1a2kxT1MvNTd6b1ZhdVhsZWc3YWdtalhYdmtJRnFmY3VOeG40ZkFKNlAwQVdnd3V6WXRVZDdmOTN2L0xuUjlRMk5IRGM5NDVqKy92YS90R256VnVkanRXdlYxRE5QRFMvMDllMWEzNkpiWTl0cTlkcnY5TjJHVFpyMzhRSWRQbnBVeVV0WEZoakphaDRkcFdGREIrckdGakVWL2pzQThENkVMZ0FWWnZZSDh3djhQT0xwNTlXdlQwLzErMk5QVmExNnRkdVA1M0E0OU9YWHlYcC85anlkemM0dThGeEp5MVU4T2Z4aDdkeTFSMGZUTXpUcmc0OExQSGZ6amMxMTc1Q0JpakU0VWdmQSt4QzZBSlJhdFQ5VUxmRTF5VXRYYU9NUFd3bzhkdXIwR2MzNThGUE4veXhSUGJwMjFzQUJmVlMzVHUzTDltMGVIVlhxbWpiL3VFM1QzMC9RVDcvc2RUN1c5SVpHMnI1enQwdjdWNzI2aWw0YU8wWlBQdk9DOHlyR3FsV3YxaXZqbmxYVEpvMUxYUThBWE1ybWNEZ2NWaGNCb1B6eTM4Ykc2cHRLLzVpU3F1ZGVuT1FNTDQwYlhhZkkrdlcwYk9XYUF0TjFOcHROblRxMDA5MkQvNlNHRFNMTGRLeHRhVHVVTU84VGJmNHhwVUM3UXdiMjF3UDNEdGJ0L1laSXVyZ08xNnpwYjVmWTN1cTEzK21WeWY5dzFubnpqYzMxN0ZPUEt5eXNXcG5xSzRzcjZiTUVVRDYyZkF2Nk1kSUZ3SzJXTEYrbEtWT25Pd05YVUdDZ3hqN3pwT3JXcnFWaFF3ZnB3L2tMdEhqNUt0bnRkamtjRHExWXZVNHIxNnhYdTlZMzYrN0JkNnBKNCt0TFBNYUZDeGUwWnYwRy9TZnhLMjFMMjFIZ3VRYlgxTmZUSS8raXBqYzBLblh0WjdPemRXdHNXNDE3OWltOU12a3Q1ZWJhdFduelZ2Mi80VS9ydm52dVVwK2UzZVR2ejljbWdMSmhwQXZ3RWxhUGpxUm5ITlAwOXhPMGNzMTY1Mk4rZm41NmZzeElkZXJRcnNCckR4OUoxNGVmL0VmZkxsbCsyWklMYlc2NVNROE1HNnhHMXhWOTB2MHZlMy9WNDA4L3IzUG4vcmZhZlhCUWtPNGUvQ2NON04rblFEREtlMStLRytuYXVpMU5YMys3VkQvOG1LSlA1cndyU2RxNCtVZTlPdmx0blQ1enh2bTZHdFVqTlBTdUFicXRZd2VGaEFTWDlKYVVtZFdmSlFEM3lUL1NSZWdDdklSVmY2Z1BIRHlrLzN6eHRiNytkcWwrLy8xL0s3cFhEZ2pRdUwrT1V0dldOeGU3Nyt3UDVtdkY2blhLLzFWa3M5a1UyNjYxSHJoM3NCcGNVNy9RZlpldldxdEprLzhoUHo4LzNkNnRzeDY0WjNDaFU0QkZoYTdEUjlLMVl0VmFKUzFlcGdQL2Z3SFhrSkJnSmM1UGNMN21hSHFHSnJ6MnBuYnMybE9nellDQVNtclgraFoxN05CT3phT2pYRHJIclRRSVhZRDNZSG9SUUxsa1ptVnA3ZnIvYXNueWxkcXlOVldYL3I5YnZicTE5Znpva1dyYzZMcGkyNmxicDdiR1B2T2todDQxUVA5TytGRGYvL2NIU1JldlFseXo3bnV0WGI5QjNXL3JwQWVIRFhIZXJpZFBsNDZ4T25YNmpGcmQxS0xRay9FbEtUZTM0Q2phOFJNbnRYTDFPaTFmdFZacCtSWnR6Wk0vTkVvWFI3YmkvejVKWDN5ZHJJUVBQdGFaekN4SjB2bnp2MnZsbXZYT1ViMjZ0V3Rwd3JobkZYbE52V0ovWHdDK2paRXV3RXRVNU9pSXcrSFF6M3YzNlljdEtkcXdjYk8yYmtzcmRDWDJ5cFVyYS9DZGZUVms0QUFGQkZRcTlYRTIvN2hOMC8rZG9KOSszbHZnOFlDQVN2cFR2ejlxNk1BQnBaclcyNzV6dDU1NCtubEpGNmM2TDF5NGNGbEFsS1NJOERCMXZyVzlidXQ4cXhvWHNaYlk2VE5uOU9sL3Z0UlgzeXdwTU9Vb1NiZkd0dFdMenozdGNsMGxZYVFMOEI1TUx3SmVxQ0wrVUdmbjVPaTF2OGNyWlZ1YWM1U25NS0VoSWVyZHM2c0dEZWhiN3FrMmg4T2hiNWV1MEt3NUh4VzRXYllrZFl4dHEvR2xDRGVqL3ZxaXRtNUxLN0xtamgzYXFXdm5EbW9lSGFWODM0dkZPbmYrdkphdlhLT1ZhOVpyeTlaVUJRUlUwcXpwYnl1czJoOWNycXNraEM3QWV6QzlDTUFsUVlHQmFueDlRNjM3N3IrWFBXZXoyZFNzNlEyNnZWc1hkZWtZcThEQXltNDVwczFtVTg5dVhkU3BRenZOL2ZCVC9lZUxyNVNiYTFkb1NJais4dWNIU3RWV2w0NnhCVUxYVlZkZHBWdHVhcUVlWFR1cmZadFdaUnFOcXh3UW9KN2RiMVBQN3JjcE95ZEhSNDltdURWd0FmQmVoQzRBeGJwbjhKMzZic01tN2RpMVI1VXJWMWJMbUdacWZjdU5pbTNYV2hIaFlSVjIzS0RBUUQzODBERGQzcTJMcHMzNHQzcDE3M3JaZVYwbDZkT3J1NUtYcmRUUm8rbnFmMGN2M2Q2MXMxdlgyd29LRE9ROExnQXVZM29SOEJJVk9TVjE2UEFSSFR0K1FrMGFOeXJ4ZGpwWG1tUEhUNmhLYUdpWlJyV3N3dlFpNEQyWVhnUlFLclZyMVZUdFdqV3RMcU5Nd2cydUpBOEF4Ym5LNmdJQUFBQjhBYUVMQUFEQUFFSVhBQUNBQVlRdUFBQUFBd2hkQUFBQUJoQzZBQUFBRENCMEFRQUFHRURvQWdBQU1JRFFCUUFBWUFDaEN3QUF3QUJDRndBQWdBR0VMZ0FBQUFNSVhRQUFBQVlRdWdBQUFBd2dkQUVBQUJoQTZBSUFBRENBMEFVQUFHQUFvUXNBQU1BQVFoY0FBSUFCaEM0QUFBQURDRjBBQUFBR0VMb0FBQUFNSUhRQkFBQVlRT2dDdkVSUVlLQnorMngydG9XVm9EenlmM2I1UDFNQW5vL1FCWGlKaUlndzUvYStmZnN0ckFUbGtmK3p5LytaQXZCOGhDN0FTOFEwYStyY1RscTgzTUpLVUI3NVA3dVlabEVXVmdMQTNRaGRnSmZvMUtHOWN6c3BlYW0yYk4xbVlUVW9peTFidHlrcGVhbno1MDRkMmxsWURRQjNJM1FCWHVLbWxqSE8wUzZIdzZIWC9oNVA4UElnVzdadTAydC9qNWZENFpBa05ZK08wazB0WXl5dUNvQTcyUng1LzhJQmVMemZEaHpTNDZPZVUyWldsaVRKWnJPcFY0K3U2dFc5aXlJajZ5czRLTWppQ3BIZjJleHM3ZHUzWDBtTGx5c3BlYWt6Y0ZVSkRkSFVOMTlUdmJxMUxhNFFRSG5aYkRhYmM1dlFCWGlYbE5UdEdqZmhkV2Z3Z21lcEVocWlDZU9lTFhDT0hnRFBSZWdDdk54dkJ3N3B6ZmgzbEpLNjNlcFNVQW94elpycTZSRi9ZWVFMOENLRUxzQUhPQndPL2JBbFJTdlhyRmRLYXBveU1vNHJPeWZINnJLUVQxQmdvQ0lpd2hUVExFcWRPclRUVFMxamxPLzdHWUFYSUhRQjhHaWJOMjlXUkVTRTZ0ZXZiM1VwQUZDcy9LR0xxeGNCZUp3OWUvWm82OWF0VnBjQkFLVkM2QUlBQURDQTBBVUFBR0FBb1FzQUFNQUFRaGNBQUlBQmhDNEFBQUFEQ0YwQUFBQUdFTG9BQUFBTUlIUUJBQUFZUU9nQ0FBQXdnTkFGQUFCZ0FLRUxBQURBQUVJWEFBQ0FBWVF1QUFBQUF3aGRBQUFBQmhDNkFBQUFEQ0IwQVFBQUdFRG9BZ0FBTUlEUUJRQUFZQUNoQ3dBQXdBQkNGd0FBZ0FHRUxnQUFBQU1JWFFBQUFBWVF1Z0FBQUF3Z2RBRUFBQmhBNkFJQUFEQ0EwQVVBQUdBQW9Rc0FBTUFBUWhjQUFJQUJoQzRBQUFBRENGMEFBQUFHRUxvQUFBQU1JSFFCQUFBWVFPZ0NBQUF3Z05BRkFBQmdBS0VMQUFEQUFFSVhBQUNBQVlRdUFBQUFBd2hkQUFBQUJoQzZBQUFBRENCMEFRQUFHRURvQWdBQU1NRG1jRGdjVmhjQjVFbE5UYlc2QkhpQXRMUTBTVkwxNnRVdHJzUno4ZDdCRmMyYU5iTzZCSTluczlsc2VkditWaFlDWENydmp5bmdpdlQwZEt0TDhGaThkM0FGb2N1OUNGMjQ0a1JGUmZFUEhhZ2dxYW1wU2t0TDA2QkJnNnd1QlZld3ZINEM5K0tjTGdBQUFBTUlYUUFBQUFZUXVnQUFBQXdnZEFFQUFCaEE2QUlBQURDQTBBVUFBR0FBb1FzQUFNQUFRaGNBQUlBQmhDNEFBQUFEQ0YwQUFBQUdFTG9BQUFBTUlIUUJBQUFZUU9nQ0FBQXdnTkFGQUFCZ0FLRUxBQURBQUVJWEFBQ0FBWVF1QUFBQUF3aGRBQUFBQmhDNkFBQUFEQ0IwQVFBQUdFRG9BZ0FBTUlEUUJRQUFZQUNoQ3dBQXdBQkNGd0FBZ0FHRUxnQUFBQU1JWFFBQUFBWVF1Z0FBQUF3Z2RBRUFBQmhBNkFJQUFEQ0EwQVVBQUdBQW9Rc0FBTUFBUWhjQUFJQUJOb2ZENGJDNmlQTEt6YzNWdm4zN2xKNmVydXpzYk5udGRxdExBbnlLbjUrZmdvS0NWTDE2ZFVWR1JzcmYzOS9xa3E0WWZEOWRqdjVTT1BySy8zaFRIN0haYkRibnRxZUhydVBIanlzdExVM2g0ZUdxVTZlT1FrTkQ1ZWZuWjNWWmdFK3gyKzNLek16VXdZTUhkZXpZTVVWRlJTa3NMTXpxc2l6SDkxUGg2QytYbzY4VTVFMTl4R3RDMS9Iang1V2FtcXJvNkdoVnExYk42bklBU0RweDRvUzJiZHVtWnMyYWVleVhwRHZ3L2VRYStndDlwU1NlM2tmeWh5NlBQYWNyTnpkWGFXbHBkRkxnQ2xPdFdqVkZSMGNyTFMxTnVibTVWcGRqQ2I2ZlhPZnIvWVcrVWpKdjZpTWVHN3IyN2R1bjhQQndPaWx3QmFwV3JackN3OE8xYjk4K3EwdXhCTjlQcGVQTC9ZVys0aHB2NlNNZUc3clMwOU5WcDA0ZHE4c0FVSVE2ZGVvb0l5UEQ2aklzd2ZkVDZmbHFmNkd2dU00YitvakhocTdzN0d5RmhvWmFYUWFBSW9TR2h1cnMyYk5XbDJFSnZwOUt6MWY3QzMzRmRkN1FSencyZE5udGRwKytzZ080MHZuNStmbnNKZTk4UDVXZXIvWVgrb3JydktHUGVHem9BZ0FBOENTRUxnQUFBQU1JWFFBQUFBWVF1Z0FBQUF3Z2RBRUFBQmhBNkFJQUFEQ0EwQVVBQUdBQW9Rc0FBTUFBUWhjQUFJQUJoQzRBQUFBRENGMEFBQUFHRUxvQUFBQU1JSFFCQUFBWVFPZ0NBQUF3Z05BRkFBQmdBS0VMQUFEQUFFSVhBQUNBQVlRdUFBQUFBd2hkQUFBQUJ2aGJYUUFLZXVpaGh5UkpNMmZPZEd1NzY5YXQwK0hEaDlXb1VTUEZ4TVM0dFcwQUFGQXlRdGNWWnYvKy9XNXZjOWV1WFpvd1lZTDgvZjMxM252dnViMTliOUc5ZS9mTEhyUFpiQW9ORFZXREJnM1V0bTFiOWVuVFI4SEJ3U1h1NTRyRml4ZVhxWjFMOTROM28xOEMzc05uUTFkNmVycnV2dnZ1Q2oxR2ZIeThtalp0V3FISEtNbnZ2Lyt1Tjk1NFEzYTdYWC8rODU5VnUzWnR0N1c5Zi85KzU4aGNlYzJjT1ZQMTY5Y3ZkenNIRGh6UTQ0OC9yZ3NYTGlnK1BsNlJrWkhsYXMvaGNPak1tVE5LU1VsUlNrcUtGaTVjcUFrVEp1ajY2Njh2ZDYwVjdjQ0JBeG8rZkxoc05wdW1UcDJxZXZYcVdWMFMzTVNUK3lYZ3kzdzJkUG41K2FsbXpab3V2VFk3TzF1blQ1K1duNStmSWlJaVhENUdwVXFWSkVuYnQyL1hpQkVqU2xWZmFmNHY5WnR2dnBHZm4xK2h6MDJkT2xWNzkrNlZKRTJmUGwzVHAwOTN1ZDMyN2R2cjVaZGZkdW0xcnI2WGx6cHk1RWlaOWl2TStmUG45ZEpMTHlrek0xTmp4NDR0YytEcTFhdVhoZ3daNG16ejhPSERXcjU4dVpZdFc2YjA5SFNOSFR0Vzc3Ly92cXBVcVNKSlNraEl1S3lOanovK1dFbEpTVVUrNytyeHk2TnUzYm9hTTJhTVhucnBKWTBmUDE3dnZQT09LbGV1WE81MllRMXY2WmVBTC9QWjBCVVdGcVlQUHZqQXBkY21KQ1RvZ3c4K1VPdldyVFZod29SU0g2dHk1Y291aitMa1RTK1dadFRIWnJNVit2aWlSWXVVbEpRa204M204aWlIM1c3WHdZTUhpMjIzTUs2K2w1Y3E2eFJJWWViTW1hTzllL2VxWThlTzZ0eTVjNW5iQ1FrSlVaMDZkWncvNTAzaE5HblNSUC82MTc5MC9QaHhMVnk0VU1PR0RaT2tBcS9OMzBhZXdwNHZ6ZkhMSXpZMlZsMjdkdFhTcFVzMWUvWnNQZkxJSTI1cEYrWjVVNzhFZkpYUGhxN1MyTDU5dXlTcFE0Y09aZHEvWWNPR0xwOFlueGRDeW5zaS9mZmZmNjlwMDZaSnVqZ1YwYlJwVTQwYU5hcklFVEZKeXNqSTBLdXZ2cXFEQncrcWZ2MzZpb3VMSzFjTkpoMCtmRmdMRml4UXBVcVY5UERERDFmSU1mcjM3NitGQ3hmcTRNR0RXcjkrdmZPUDI1VXVMaTVPYTlhczBjS0ZDOVduVHgvVnJWdlg2cExnUnA3YUx3RmZ4SklSSmJEYjdVcE5UVldsU3BVVUd4dHJkVGt1U1VsSjBjU0pFMlczMjNYZmZmZXBXYk5tU2s1TzF0aXhZM1gyN05sQzkvbnV1Ky8weUNPUEtDVWxSYTFidDliVXFWUGRjbzZWS2ZQbnoxZHVicTU2OU9oUjVxbk9rdGhzTmtWSFIwdVNjelRRRTFTdlhsMDllL1pVYm02dVB2cm9JNnZMZ1p0NWFyOEVmQkVqWGJwNHpsYmZ2bjFMZkYzLy92MWRhcSt3cTNneU1qTDB6RFBQdUZ5VHF5ZW9Yem9pdG1IREJrMllNRUhuenAzVGtDRkROR3pZTUEwYU5Famp4bzNUcGsyYjlQREREK3VKSjU1UW16WnRKRjI4b09EZGQ5L1ZpaFVyNU9mbnAzdnZ2VmYzM1hkZnFhWVdyWGIyN0ZrdFdiSkVrdFN2WDc4S1BWYmU5RXgyZG5hRkhzZmQrdlhycDhURVJDMWJ0a3lQUHZxb1FrTkRyUzRKYnVTcC9STHdOWVN1UzVSMWxPVENoUXRLVDA4djhubTczVjZxNVNES3NuVEV6ei8vclBIang4dHV0MnZ3NE1ITzZjSEF3RUJObWpSSk0yYk0wQmRmZktFWFhuaEJIVHAwMExYWFhxdFBQdmxFNTg2ZFU2TkdqVFI2OUdnMWJOaXcxTWVWWEErSkZXSERoZzNLeWNuUk5kZGNvMnV2dmJaQ2ozWHExQ2xKMGgvKzhJY0tQWTY3MWE5Zlg5ZGVlNjErK2VVWGZmZmRkK3JXclp2VkpjR05QTFZmQXI2RzBIV0pzcDRRbnBtWnFRRURCaFQ1Zk0yYU5WMWF4eWJ2bks2eXJIblRzR0ZERFI4K1hGbFpXWmRkWlJRUUVLQW5ubmhDa1pHUm1qcDFxdGFzV2FNMWE5WklrbTYrK1dhOStPS0xDZ29LS3ZVeDgxVEUrbUt1MnJScGt5U3BkZXZXRlhvY3U5MnVyVnUzU3BLaW9xSXE5RmdWb1ZXclZ2cmxsMSswYWRNbVFwY1g4ZlIrQ2ZnU1FwZUw4cVlHSjB5WW9NREFRSXVyS2RvZGQ5eHgyV05Iamh6UmhnMGJ0SExsU3VlWDg5VlhYNjNLbFNzclBUMWRtelp0MHFCQmc5U2lSUXRGUlVXcGFkT211dTY2NjFTMWFsV1hqMXZXaFJIZGNmWGlqaDA3SkVsTm1qUXBkMXZGK2VTVFQ1U1JrU0ZKNnQyN2Q0VWRKeXNycThoemM2cFVxZUpjRXFDMDh0YU0yN2x6WjVscnc1WEgwL3NsNEVzSVhTN2F2SG16SkNrM043ZlUrNVpsNnEwMCswUkhSMnZVcUZIT245UFQwN1Z0MnphbHBLUm82OWF0MnJkdm4vTzVSbzBhNlk0Nzd0QnR0OTJtZ0lBQWJkaXdRY25KeWRxNGNhTTJiTmlnRFJzMk9GOWJwVW9WWFhQTk5hcFJvNFlpSWlMVXZuMTc1d203VndxSHc2SGZmdnROVXVtVzJYQlZUazZPOXU3ZHEwV0xGdW5iYjcrVkpIWHAwa1d0V3JWeSs3SHlKQ1VsT2RkU3V0U3dZY04wMzMzM2xhbmR2R1ZERGgwNkpJZkQ0VkhuN2FFZ2IrcVhnQzhoZEJsUWxxbTMwdXhUczJaTnJWKy9YbDkrK2FWMjc5NnRreWRQRm5pK1ljT0c2dENoZzdwMDZlTDh3enRseWhSSjBsTlBQYVUyYmRvb056ZFhtemR2MWc4Ly9LQ1VsQlR0MmJOSFo4NmNVV3BxcWxKVFV4VVFFRkRoSjZtWHhhbFRwNXhCdUhyMTZtNXA4N1BQUHRObm4zMVc2SE5kdTNiVjAwOC83WmJqbUphM3NHOXVicTVPbmp5cGF0V3FXVndSU3NOYit5WGdTd2hkTGpoLy9yeHpPMitWK2RKd1plcHR5cFFwU2twS1VtQmdvSEp5Y2pSbXpCajE2TkdqeU5kZk9sS3hkKzllYmR5NFVRNkhRK0hoNFlxT2p0Yk5OOStzVnExYUZicUtmdDcvc1k0Y09WSitmbjd5OS9kWHExYXRuUCtubkpPVG85MjdkMnZQbmozYXMyZVB3c0xDS213cGh2TElmN1ZXZWM1SkswNmxTcFVVRXhPakFRTUdxRzNidGhWeWpQd0dEaHhZSVl1WTVwOFd6OG5KY1h2N01NdGIraVhnU3doZExzaTdNcWhTcFVvVmNodVZHVE5tS0NrcFNkZGVlNjFHalJxbEVTTkc2UDMzMzFkc2JHeUJGYVR6N05peFEyKzk5WmJpNHVLY0o0ODNhTkJBcjd6eWl1clhyKytXK3lzR0JnWXFKaVpHTVRFeDVXNnJJamtjRHVmMlZWZTVaOW01L0xjN3FWeTVzcXBXclNwL2YvNnB3RnIwUzhEejhTL1dCVWVQSHBWMDhlUnpkN0xiN1hybm5YZVVtSmlvS2xXcWFQejQ4YXBYcjU2NmRPbWlaY3VXNlovLy9HZUJ0YjJ5czdNMWE5WXNMVnk0VUE2SFEyKysrYVptejU3dEhPRnAzYnExZnZycHAxS2RuTjZ6Wjg4U1gvUDU1NStYdUs2VE8yL25VeHI1UTNCT1RvNkNnNFBMM2FhMzN1NGsvK2pXbFh3eENBcm5yZjBTOENXRUxoZHMyYkpGMHNXVDBOM2w5T25UbWpoeG9yWnMyU0ovZjM5Tm5EalJlYjdWSTQ4OG92Lys5NzlhdkhpeGF0V3FwWHZ1dVVkZmZmV1Y1czZkcTVNblR5b2dJRUM5ZS9mV2tDRkRMcHRTQ3dnSWNPbUU4dExjNDlHVkVhU3luc1JlM3FVbXFsYXRLcHZOSm9mRG9XUEhqcmtsZEhtcnZDdmMvUDM5V2M4SkFDeEE2Q3FCdytIUXFsV3JKRW1Sa1pGdWFYUHQycldhTm0yYTg0OWdlSGk0bWpWcjVudytMQ3hNVHo3NXBDWk9uS2k1YytmcTIyKy8xZEdqUnhVUUVLQUJBd1pveUpBaENnc0xLN1R0K3ZYclg3WktmVlpXMW1YVGxIa2pVKys5OTE2eDkyTjBWVm52RlZuZUVUSi9mMy9WcUZGRFI0NGMwWUVEQnp6cTFrV21IVGh3UUpKVXExWXRybHdFQUF0dzc4VVNMRisrWEQvLy9MT2tpL2YzR3pObWpMNy8vdnNDNXhLNTZ2RGh3eG8vZnJ4ZWV1a2xaV1JrNk1ZYmJ5enl0UjA3ZHRTOTk5NHI2ZUwwWnUzYXRaV1FrS0RISG51c3lNQlZtS1NrSkEwZE9sVHIxcTByOW5WMnUxM2p4NC9YZSsrOXA4ek1USmZidnhMY2NNTU5rbGgvcWlSNTcwL2Urd1VBTUl2UXBZdm50MHlmUGwzVHAwOHY4UGhQUC8yaytQaDRTUmZYd3FwZXZicTJiTm1pRjE1NFFYRnhjVXBPVG5ZdVZ4QVNFcUw1OCtkci92ejVsN1gvNjYrL2F2TGt5WHJnZ1FlMGZ2MTZCUVVGYWVUSWtYcjk5ZGVMcmV2KysrL1hYWGZkSmVuaTJrcXZ2dnFxYzAycWtqZ2NEczJZTVVOVHBreHhydWxUbkIwN2RpZ2xKVVdmZlBLSmhnMGJwazgvL1ZTLy8vNjdTOGV5V2w1NDNiaHhvOFdWdUVmZUlwUkYvWGZtekpreXRadjMvaFFYOW9HaVZGUy9oSHU4Ly83NzZ0dTNyeElTRWk1N2J1Yk1tZXJidDY5bXpacFZxdWNxb2sxZngvU2lKSnZOcHV1dXU2N0FZK3ZXcmRPVUtWT1VsWldsbWpWcmF0S2tTUW9JQ05EU3BVczFmLzU4N2QrL1gyKzg4WVlTRWhKMDExMTNxWGZ2M29XT1FHVm1abXJVcUZFNmRlcVViRGFidW5UcG9yaTR1R0tYWHpoMzdweFdyMTZ0cEtRa2pSczNUdFdyVjllTUdUT1VrcEtpdUxnNGRldldUZjM2OVZQanhvMEwzZi9VcVZPYVBIbXlObXpZb0tDZ0lEMzc3TE9LalkwdDlqMW8xcXlaWnMrZXJkbXpaK3Vycjc3U3UrKytxOFRFUkQzNjZLUHEwS0dEQysraWRXSmpZelYxNmxUdDNMbFRSNDhlVlkwYU5hd3VxVnlLVzRSU0t0dENsSWNQSDlidTNidmw3Kzl2WkhrQmVKK0s2SmR3bjhURVJPWGs1R2pCZ2dXNi8vNzdDenozK2VlZkt5Y25SNTkvL3JrZWZQQkJsNStyaURaOUhhSHJFanQyN05CSEgzM2tuSTZyV2JPbUprK2U3RHhCKzN5My9pSUFBQWNBU1VSQlZQYmJiMWVQSGoyMFlzVUt6WnMzVC92MjdkTzBhZFAwOGNjZmEralFvZXJkdTNlQnk3aERRME0xWnN3WUpTWW1LaTR1N3JKd2wrZkNoUXY2OGNjZnRYejVjcTFhdFVwWldWbk94L3YzNzYvbzZHajk0eC8vME02ZE81V2NuS3prNUdUVnExZFB0OXh5aTFxMmJPa01WV3ZYcnRWYmI3MmxVNmRPcVhidDJucjU1WmN2dXdsMC9yV3Q4cXRhdGFwR2poeXAzcjE3S3o0K1hqdDI3TkRMTDcrc2xpMWJhc1NJRWNXZUw1VTNGV3FGYXRXcUtUWTJWcXRYcjlhaVJZc3N2Zm4ybGVyTEw3K1VKTjE2NjYybHVyMFRBTS9RcDA4ZkxWcTBTSDM3OWkzeXVjSnVFOWUzYjE5OThjVVh4ZTduempaOW5jMVJscE9UcmdCTGxpeHgyMDE3MDlQVHRYTGxTcTFZc2FMQWVVRzMzbnFyUm93WVVlU1ZYZzZIUXl0V3JGQkNRb0x6Sk9XYU5XdnEvdnZ2VjdkdTNVbzhXZm5YWDM5VlhGeWNBZ0lDRkJJU29oTW5UamlmYTl5NHNXNjc3VGIxN2R2WHVTQ3J3K0hReXBVcnRXREJBdWY5QnFXTFZ6c09IRGhROGZIeHpqK3VYYnAwMFpOUFBxbmc0R0FkT1hKRXVibTV6bVVmUHYzMFU4MmZQMS9Cd2NGS1RFd3M4bmRMVEV6VXJGbXpkUGJzV1ZXclZrMXo1ODR0c0VURC92MzczUlp3WnM2Y1dhNlQ0SGZ0MnFYSEgzOWNJU0VobWp0M2JvbExYUGlTVTZkTzZmNzc3OWZaczJjMWZmcDBOV3pZME5peDNmbnYxSlA0NnU5ZFhyNzR2dm5pNzF3ZW52aCsyZktGQVo4ZDZkcXpaNCsrL3ZwcmJkbXk1YkpsQzZLaW9uVFBQZmM0Rng0dFN0NTBZY2VPSFpXVWxLUzVjK2ZxeUpFam1qeDVzaFlzV0tENCtIZ0ZCQVFVdWYveTVjc2xYVnp4L3Z6NTg2cFpzNmE2ZGV1bTd0MjdxMjdkdW9VZXIzUG56dXJjdWJOKy92bG5yVisvWG9jUEg5YWRkOTRwNmVJNlhVdVhMdFdqano2cVhyMTZPZmRidlhxMVpzeVljVmw3elpzM0wvWjM2OSsvdjlxM2I2OHBVNmJvOXR0dkwzWmhXQ3R2ZUMxZERLbGR1M2JWa2lWTE5HZk9IRDMyMkdOdWFkY2J6Smt6UjFsWldlclpzNmZSd0FVQUtNaG5RMWQ0ZUxoV3IxN3R2RTlobFNwVjFLbFRKM1h2M2wxUlVWR2xhc3ZQejA5OSt2UlIxNjVkOWRGSEgybkJnZ1c2N3JycmlnMWNralJvMENBbEp5Y3JLaXBLZi96akg5V2lSUXVYTCtWdjJMRGhaWDlBMjdadHEzbno1bDAyeXRPZ1FRUG5XbGJTeGQrMVJZc1dHajU4ZUluSHFWR2podjcydDcrNVZKUFZIbnZzTVczZXZGa0xGeTVVcDA2ZENpekQ0YXRTVWxMMDVaZGZLaUlpZ2x1NEFJREZmRFowVmF0V1RhTkhqOWJ1M2J0MTAwMDNxVW1USnVXK2pVeFFVSkFlZXVnaDllN2QyNlhiQlFVSEIydm16Smx1dmJWUVlkTnF0OXh5aTVLVGs5MTJqRHhYWDMyMTdyNzc3bksxa2JlL08xYjd6MXZWZi9UbzBabzBhWkwrK2M5Lyt2Uk5uWThmUDY1Smt5YkozOTlmTDc3NElsT3VBR0F4bncxZGt0U21UUnUxYWRQRzdlM1dxbFhMNWRkV3hMMGNUYWxhdFdxNXIweHg5NVV0VVZGUm1qZHZuczZmUCsvUjc2MDdCQVlHNnUyMzMxWkFRSUJQaDA4QXVGTDRkT2lDZHlKZ1hCUWNITXh0a1FEZ0NzTGlxQUFBQUFZUXVnQUFBQXdnZEFFQUFCaEE2QUlBQURDQTBBVUFBR0FBb1FzQUFNQUFRaGNBQUlBQmhDNEFBQUFEQ0YwQUFBQUdFTG9BQUFBTUlIUUJBQUFZUU9nQ0FBQXd3R05EbDUrZm4reDJ1OVZsQUNpQzNXNlhuNStmMVdWWWd1K24wdlBWL2tKZmNaMDM5QkdQRFYxQlFVSEt6TXkwdWd3QVJjak16RlJ3Y0xEVlpWaUM3NmZTODlYK1FsOXhuVGYwRVk4TlhkV3JWOWZCZ3dldExnTkFFUTRlUEtpSWlBaXJ5N0FFMzArbDU2djloYjdpT20vb0l4NGJ1aUlqSTNYczJER2RPSEhDNmxJQVhPTEVpUk02ZHV5WUdqUm9ZSFVwbHVEN3FYUjh1Yi9RVjF6akxYM0VZME9YdjcrL29xS2l0RzNiTmpvcmNBVTVjZUtFdG0zYnBxaW9LSTgvLzZLcytINXluYS8zRi9wS3lieXBqOWdjRG9mRDZpTEs0L2p4NDBwTFMxTjRlTGpxMUttajBOQlFqLzlRQUU5anQ5dVZtWm1wZ3djUDZ0aXhZNHFLaWxKWVdKalZaVm1PNzZmQzBWOHVSMThweUp2NmlNMW1zem0zUFQxMFNWSnVicTcyN2R1bmpJd01uVDE3bGl0QkFNUDgvUHdVSEJ5c2lJZ0lSVVpHeXQvZjMrcVNyaGg4UDEyTy9sSTQrc3IvZUZNZjhiclFCUUFBY0NYS0g3bzg5cHd1QUFBQVQwTG9BZ0FBTUlEUUJRQUFZQUNoQ3dBQXdBQkNGd0FBZ0FHRUxnQUFBQU1JWFFBQUFBWVF1Z0FBQUF3Z2RBRUFBQmhBNkFJQUFEQ0EwQVVBQUdBQW9Rc0FBTUFBUWhjQUFJQUJoQzRBQUFBRENGMEFBQUFHRUxvQUFBQU1JSFFCQUFBWVFPZ0NBQUF3Z05BRkFBQmdBS0VMQUFEQUFFSVhBQUNBQVlRdUFBQUFBd2hkQUFBQUJoQzZBQUFBRENCMEFRQUFHRURvQWdBQU1JRFFCUUFBWUFDaEN3QUF3QUJDRndBQWdBR0VMZ0FBQUFNSVhRQUFBQVlRdWdBQUFBd2dkQUVBQUJoQTZBSUFBRENBMEFVQUFHQUFvUXNBQU1BQVFoY0FBSUFCaEM0QUFBQURDRjBBQUFBR0VMb0FBQUFNSUhRQkFBQVlRT2dDQUFBd2dOQUZBQUFBQUFBQUFBQUF3RVgvQjNHejluOXZKTmZWQUFBQUFFbEZUa1N1UW1DQyIsCgkiVGhlbWUiIDogIiIsCgkiVHlwZSIgOiAibWluZCIsCgkiVmVyc2lvbiIgOiAiOSIKfQo="/>
    </extobj>
    <extobj name="ECB019B1-382A-4266-B25C-5B523AA43C14-3">
      <extobjdata type="ECB019B1-382A-4266-B25C-5B523AA43C14" data="ewoJIkZpbGVJZCIgOiAiMjA5OTM5ODI3NTEzIiwKCSJHcm91cElkIiA6ICIxODAwODA2MjYxIiwKCSJJbWFnZSIgOiAiaVZCT1J3MEtHZ29BQUFBTlNVaEVVZ0FBQU9zQUFBQ0hDQVlBQUFEM1BLNzBBQUFBQ1hCSVdYTUFBQXNUQUFBTEV3RUFtcHdZQUFBYk4wbEVRVlI0bk8zZGUxek5hUjRIOEU5WFNSb3pia3V1WmRoY2Q3cEkxRlRFRW9zaWxrVloxU0RHcFpFWk5ESFlOU1dYcFpJN3RhSnBKY3lFSkUxTWpaUkxMdXVTR3RGRjE2bHpqazZkYzU3OW85ZjViYi9PNlo2U3Z1L1h5OHM1eisvMm5QUHFPYy92OXp6UDkza0FRZ2doaEJCQ0NDR0VFRUlJSVlRUVFnZ2hoQkJDQ0NHRUVFSUlJWVFRUWdnaGhCQkNDQ0dFRUVJSUlZUVFRZ2doaEJCQ0NDR0VFRUlJSVlRUVFnZ2hoQkJDQ0NHRUVFSUlJWVFRUWdnaGhCQkNDQ0dFRUVJSUlZUVFRZ2doaEJCQ0NDR0VFRUlJSVlRUVFrZ0xVbW50RERTRmtaRlJESUR4clowUDBqNHd4bTdkdVhQSHJMV3VyOXBhRjI0bVZGQkppMUZSVVJuZG10ZFhiODJMTjVmazVPVFd6Z0w1d0JrYkc3ZDJGdHA4elVwSXUwR0ZsWkEyZ2dvcklXMEVGZFlXeEJqRDlldlhXenNicEkxcXQ0WDE1TW1UdUhUcGtrTDYzYnQzNGVmbnAvU1luMy8rbWZlK3NMQVFOMi9lclBjMVpUSVpQRHc4NnJYdkR6LzhvRFE5UER4Y2FicTN0N2ZTZEhkMzl4cXZzWDc5ZXFYcE1wa01LMWFzcUNPSHBLVjlFSzNCalhIanhnMnNXN2RPSVQwcEtRa2ZmL3l4MG1QV3IxK1BoSVFFN3YzMjdkdVJrcEtDVHAwNmNXaytQajRZT25Rbzl1N2RxL1RIQUFDbVRKbWlrQllWRllVREJ3N2cyclZyQUlEMDlIU2xCVFk5UFIxaFlXRUF3UDBQZ0Zkakh6aHdBRXVYTGdVQTNMcDFTMmtlQU5UNFE4TVk0MzNPMmp4Ly9oeWVucDQ0ZXZRb3VuVHBvckM5dGxaVWVTdCtYZnVrcHFiQzJka1pBS0NxcW9xaFE0ZGl5NVl0R0RCZ2dOSmpTa3BLNE9MaWdxMWJ0MkxJa0NIMStoemtIVE15TW1KR1JrYXNJYUtpb3RqMDZkT1pxYWtwbXo1OU92Y3ZOemVYVFo4K25WbFlXREJiVzF2ZU5ya3hZOFp3cjQ4ZE84Wk9uRGpCdmYvcHA1L1kzTGx6bVZnc3J2SGFFb21rM3ZrZE4yNmMwdlRQUC8rOHpuUVRFeE9GMXhLSmhOMjRjWU85ZmZ1MnhtdGtaV1UxS0o5U3FaVE5temVQL2Z6enozWHVlLy8rZldaa1pGVHI5MVBUUHZKMG9WRElTa3RMbWFlbkoxdXdZRUd0MTB0TVRHU09qbzVNS3BYV21iZjZrUCt0dGViZmU3dXJXU2RQbmd3dExTM2N2bjBiWDMzMUZXOWJSRVFFSmt5WWdJc1hMNkpEaHc1Y3VwdWJHM0p6YzFGUlVZRVpNMlpnL3Z6NXVIcjFLazZjT0FHZzhuWjQvLzc5OFBmM2g2YW1aclBrVXl3V1k5NjhlYzF5TGw5ZlgxeTVjZ1dGaFlVS3QvSlZPVGc0MUx0R0JTb2ZDMVJVVkdCcGFka2MyYXdYSFIwZHpKbzFDOHVYTDRkTUpvT3FxdkluT1RNek0ram82T0RhdFd1d3RiVnRzZnk5UysydXNBSkFiR3dzN08zdFlXVmxoYmk0T0M0OVBUMGR2WHIxNGhWVUFEaDQ4Q0FBd056Y0hKR1JrVWhJU0VCbVppWm16SmdCQUJBS2haQklKRml4WWdWMGRYVng2dFFwQU1DMGFkT1VYcjk2K293Wk0rRHE2c3BMNjlDaEEwSkRReFdPdGJLeTRyMlgzMUlMaFVKTW1US0Z1L2FPSFR1UW1KZ0l4aGk2ZCsrT1E0Y09ZY0dDQmVqUW9RUDgvZjBSR2hxS3QyL2Z3c0xDQWtEbFkwRjE1dWJtQUNvTFNIUjB0TUwyeTVjdjQ4OS8vclBTei9ndUNRUUNkTy9ldmNhQ0tqZHAwaVJFUjBkVFlXMnJSQ0lSSGp4NGdNMmJOM05weGNYRmNISnl3dSsvL3c0MU5UV3VFTW9GQndkRFYxY1hBUEQ2OVd1WW01dERVMU1URnk5ZUJHTU1VNlpNUVd4c0xBQmc0c1NKM0hFWEwxN2tuVWNxbFdMMDZORUs2Y3JVdDJhTmlvb0NVRm1JUTBORDhjMDMzd0FBTEMwdHNYTGxTbGhiVzNQUGV6S1pET3JxNm5CM2Q0ZTd1enNzTEN5VUZsSzV1bXJaQnc4ZVlNNmNPWFhtc1RrVkZoWWlPRGdZVGs1T2RlNDdiTmd3QkFjSHQwQ3VXa2E3SzZ3UEh6NUVUazRPWnM2Y0NaRkl4QlhNeU1oSXVMaTRZTVdLRmZqVG4vN0VPeVlqSXdPWEwxOUdlWGs1Tm16WXdOMytBcFdOTVdwcWFnclhxVjU3U3FWU3ZIbnpSdWsyQUZpOWVqV3ZCcWh2elZwVmx5NWRFQmdZQ0ZOVFU0d2JONDVMbDhsa3lNbko0VFdFTlljM2I5NmdSNDhlelhyTzJzaHZ0L3YxNndkZFhkMWFiNE1Cb0VlUEhzalB6MitwN0wxejdhNndtcHFhY3EyZ1ZsWldpSXlNNUxiZHVYTkhvUXRrNHNTSmlJbUp3ZENoUTZHaG9ZRmp4NDd4dG90RUluVHMyRkhoT2xWclQ1bE1oazJiTmlFM054ZGFXbHBZczJZTkJnMGFCS2xVaXJObnoyTHMyTEhRMDlQajFWTGEydHF3dExSRXIxNjlrSmFXQmdNREEyUm1acUpidDI3Y2ZzdVhMNGUxdFhXZG45blQweFB4OGZIMXFvMGFnakVHRlpXV0M5eUtqNDlIeDQ0ZGtaMmRqVDE3OWlBbUpxYkdicllQVWJzcnJOV2xwcVlpT3pzYit2cjZ2SUNBbkp3Y09EczdZOHlZTVZ5ZjQ3VnIxL0QyN1Z2TW5Uc1hIVHAwd0xScDAxQldWb2Fpb2lKTW5Ub1ZLaW9xWExxOHNBb0VBbXphdEFuRGh3L0gxcTFia1o2ZWppdFhydUQ1OCtjNGZQZ3d1bmJ0aXNHREIwTlBUdzloWVdGZ2pPSDgrZk80ZlBreU5tellnRDU5K3NEQ3dnSmhZV0Y0OHVRSkRoNDhpUG56NXl2dDdoQ0pSSkJLcFFycE8zZnVCQUE4ZnZ3WXZyNit2QzZyK1BoNHhNYkdOcW9nZCt2V0RRVUZCZWpkdTNlRGoyMHNGUlVWOU83ZEczUG56c1VYWDN4UmErMmFsNWVIYnQyNnRWamUzclYyVjFpam82Tng2dFFwL1BiYmJ4QUlCTmkzYngvMDlQVFFwMDhmdUx1N1kvbnk1VEF3TU1EYXRXdmg0dUlDRXhNVDN2R2RPblhpMVpxK3ZyNzQ2YWVmNE83dURqczdPOTYrTVRFeE9IcjBLTkxTMHJCbnp4NEF3S0JCZ3hBWEY0ZWdvQ0RzMkxHRDZ3ZVV5V1NJakl4RVdGZ1l4bzRkaS96OGZLNVFWWDErbFVxbHVIYnRHdno5L2JGdTNUb1lHaHFpb0tBQVpXVmxXTFpzR2I3OTl0c2FQM3RtWmliUzA5T1JscGFHOFBCd2lNVmk3TnUzRDNaMmRvMzZvelkwTk1URGh3OHhZc1NJQmgvYldJd3haR1ZsSVNRa0JLTkdqYXIxTnZqaHc0Y1lPblJvaStYdFhXdDNoWFhRb0VGWXRXb1ZQdjMwVTlqWjJYRXR2UUN3Wk1rU2ZQUE5OOURSMGNHSUVTTXdlL2JzV3M5MTVjb1Z4TWJHSWlnb0NLdFhyOGFnUVlNd2VQQmdTS1ZTdUxxNlFrTkRBN3QyN2VKdVc4dkt5bkRseWhVNE9qcWl0TFFVZS9mdXhZSUZDMkJtWnNZOTkvN3puLy9FZ0FFRHNITGxTdTQ2RmhZV0NzK3Y5KzdkUTgrZVBlSHM3SXorL2Z2RDM5OGZ4c2JHVUZGUmdhYW1KbDYrZklsKy9mb2hLU2tKQUNDUlNCQVhGd2REUTBNa0p5ZERKcFBoK1BIakdEWnNXS08veTRrVEp5SXNMQXgvL2V0ZkczMk9ocEEvcytycTZtTGN1SEh3OHZLcWRmL282R2c0T2pxMlJOWmFSRnVmS1lJQmpZOW5yZDUxQTFTT2Z2SHk4a0pCUVFHMmI5K08vdjM3YzdlWGRuWjJpSStQUjJabUpnNGZQb3g3OSs1aDE2NWQwTmZYUjF4Y0hMeTl2VEYvL256TW1ERURZckVZL2ZyMVEzbDVPYXlzckRCaHdnVGN2SGtUSTBlT3hQYnQyNkdqbzRNYk4yN0EzOThmcjE2OXdzR0RCMkZvYUtpMGRUVTlQUjBEQnc3a3BYWHQyaFdCZ1lHb3FLaUFob1lHYjl1aFE0ZHc4dVJKU0NRU0xvMHhoc0dEQjJQbnpwMjhScUc4dkR6WTI5dlgrVjBwYXpXV1NDU1lNMmNPTm03YytGN0VlMWFWa3BLQ2JkdTI0WWNmZmxEYUFOaFE4cytYa3BMU3BzdE1xMm5NQ0thcTVzeVpvelJkSnBPeHdNQkFGaFVWeFJoanpOYldsbzBkTzVaOS8vMzNMQ1VsaGRuWTJMQ2dvQ0RlYUNER0dIdjQ4Q0ZidkhneDI3VnJGNWNtRkFxWnE2c3JDdzBOWmNYRnhVcXZsNW1aMmVqUDBOcnUzNy9QNXN5Wnc0UkNZV3RuaFNNVUNwbWpveU83ZCs5ZXM1M3pmUmpCMUtaL0pacGFzemFHVENhRFJDS3BkYVFTYStGVzB0WW1Fb21ncWFrSmRmWDM0NmxLSXBHZ3ZMd2MydHJhelhiTzk2Rm1mVCsrM1RaRVZWVzF6aUdGN2FtZ0FtaldRdEVjMU5YVjM1c2ZqdWJVYmtQa1drcFpXVmxyWjRHSE1ZYU1qSXpXemdhbnBLUkVhYnA4QUFuNVB5cXNUWlNibTR2WHIxOEQrUC9vb3JTME5PVG41ME1rRXNIYTJocmw1ZVZLajYxdHFGOWRmdnZ0dHhwalcydFRVVkdCV2JObTFYdi9wMCtmSWowOXZjSFhxYSsvL09VdlN0Tm56cHlKdExRMHJGMjdGbmw1ZWUvcyttM0poM2V2ME1MaTQrTVJIUjJOb0tBZ0FKVTExL2J0MitIdTdnNkpSSUorL2ZyVmVOdThjZU5HeE1YRndjSEJvY2JPL2VMaVlpN0d0YXFJaUFpOGZ2MjZ6dTZscGpweTVBZ3NMUzBWV3FPck16VTFyZGY1dW5UcG9qUW9vRG8xTlRVTUhEZ1F0cmEyQ0E4UHg3Smx5K3AxL2c4WkZkWW1jbkJ3d1BYcjE1R2RuUTBBZVBUb0VRWU9IQWhqWTJQNCtmbGg1TWlSOVRyUDhlUEhsUVp2ang5Zk9UVnlhbW9xYi9ZR2dVQUFIUjJkV3NjS3g4WEZjWkV6MVZWUDE5VFVSRnhjSE02ZlA4OE40Wk0zMUNRbUpzTFgxN2ZXNjhoa01zVEV4RUJGUlFVZmZmU1J3ajUzN3R6QmtDRkRhbnkrclI2US8vYnRXMHlkT3BWNzM2bFRKeXhhdEtqR1BMUUhiYm9scERWYWc2dHpjSERnWG1kbVpxSnYzNzRBZ0srKytncGVYbDdRMU5TRW1wb2FoRUloS2lvcTRPSGhnZURnWUJRWEY2T2twQVM2dXJybzBxVUxWRlJVbFBZSDV1Zm5LOVNzTjIvZVJFUkVCRGVNVUNhVElTa3BDV1ptaXBQRkd4c2JJeUVoZ2F2ZDM3eDVBMGRIUjE3L2NtbHBLU1pObXFRUVpiTnAweWJvNmVuVnExWXpOalpHVEV3TWR1ellBVTFOVFhoNWVYSDl2MmxwYVZpOGVERjI3OTZ0MEIrcnJLOGJxQnh3RVJrWitkNDBYcjBQcmNGdFdsUDdXWnRMUmtZR2MzVjFaV1ptWml3b0tJZ0poVUlXRWhMQ2pJeU0ySnMzYnhoampCMDhlSkRYLzhyWS8yZDNzTGUzWjBWRlJWejZQLzd4RCs2MWw1Y1g3NWlLaWdxMlpNa1NscHVieTZVSmhjSWF2NGZxTXk4a0ppYXllZlBtOGZZcEtTbmh6WUxCV0dYLzZlTEZpOW16WjgrWWpZMk53ajl6YzNObVpHVEVuajkvemwybnFLaUl2WDM3bG4zNTVaZk0xZFdWbFphV3N0OS8vNTNaMjl1emt5ZFA4czd2NnVyS0prK2V6SXlOamRua3laTVY4ajF0MmpSV1VGQ2c5RE8xaHZlaG41VnVnNXVndkx3Y1FVRkJ1SHYzTHJ5OXZiRnc0VUo4K3VtbldMcDBLVWFOR2dVVEV4T2twYVdoZS9mdVNFdEx3OWl4WSt0MTN1am9hQzR1OWJ2dnZ1TnRPM1RvRUp5Y25Cb2RtaFlWRllYTXpFeGN2WHExeHFCc2tVaUVMVnUyNE1DQkEraldyUnV2WnErb3FNQ1pNMmZ3bi8vOEIwNU9UZ3JQc2xwYVd0aTFheGU4dmIzaDR1SUNIUjBkZlBiWloxaTRjQ0Z2UC9rd1R5c3JLMFJGUldIYXRHbGNMU29TaWFDdHJZM1MwbElVRmhaaS9mcjFPSFBtekFmWkhkTVE3ZnZUTjVHR2hnWU1EUTNoN3U0T1B6OC9lSGw1d2NiR0JpWW1KdWpjdVRQT25EbUQrUGg0bUpxYTR2YnQyOXg0WDRsRWdtZlBua0VzRnNQSnlRazVPVGxZdEdnUjF6OWJXbHJLQzREZnZIa3pQdnZzTS96NjY2ODRldlFva3BLUzhPMjMzeXEwSnN1ZmJ3RW9iWlM2ZXZVcVltTmpzV2ZQSG16YnRnMnBxYWxZdFdvVmJ4K1pUSVl0VzdZZ0l5TkQ2ZUQrV2JObVlmcjA2VGgxNnBUUzBFQ2dzbkhJeThzTDl2YjJTRTlQcjNNTXI1eDhBcmhwMDZaQlYxY1hCUVVGT0hMa0NFeE1UTnA5UVFXb3NEYUppb29LQWdJQ3NILy9mbVJtWmlJaElRRUJBUUVBZ0tOSGo4TEd4Z2J6NXMxRDM3NTkwYnQzYitqcDZVRWlrY0RCd1FGRGhneUJ1cm82dG0zYkJqYzNOMFJFUkhEUHJPUEhqK2ZGMlFLVlhTaUJnWUdReVdRQStEV3VTQ1NDcGFXbDBnSUtWTjRCSEQ5K0hNSEJ3ZGk1Y3llTWpZMXgvUGh4ckZxMUNsOSsrU1d2TUlXRmhhRkhqeDdRME5DQVRDYURqWTBONzF3Q2dRREJ3Y0c4R1JndVhMakEyMGNrRW1ITm1qVXdNRENBbFpVVjNOemNFQkFRQUFNRGcxcS96NnJqb2ovNTVCTUVCZ2Jpd1lNSHRVWVN0U2RVV0p2bytQSGptRDkvUHM2ZVBZdisvZnZqOGVQSDhQYjJocTZ1TGxSVlZXRmhZUUZmWDEvczNyMGJRT1hvbXZQbnp3T292QVhzMDZjUHlzdkxvYWFteHYyeGxwYVdjcS8xOVBTd2UvZHVaR1Zsd2QzZG5adGl0Q0YyNzk2TjFOUlVIRDU4bUF2SisraWpqeEFRRUFBUER3L2N1WE9IMjNmU3BFbm8xS2tUd3NQRG9hcXFxdEQ0WTJwcXFyUkJTTzcxNjlkWXQyNGRldlhxaFIwN2RrQkRRd1BxNnVwd2RYVkZRRUFBL3ZqSFA5WjRyTHhtZFhSMHhCLys4QWZFeE1UQXhjVUZQWHYyYlBCbi9oQlJZVzBpZ1VDQTRjT0h3OXZiR3pObnpzU0pFeWZnN2UwTlZWVlZ5R1F5Q0FRQ0FLaHhZRVJPVGc2NmQrOE9RTEhsdDdpNEdILy8rOThCb0Y0elF0UmsxYXBWNk5TcGswSnJzN2EyTmdJREExRmFXc3FsZmZMSko0MitUbHBhR2p3OFBEQnQyalNzWGJ1VzZ6ZjI4UEJBZVhrNVBEMDljZmJzV2U2V1ZpS1JvS0tpQWw1ZVhyeXBjZ0lEQTNINjlHbjA3dDBiUzVZc3daTW5UeUFRQ042N3lKNldSb1cxaVhyMzdvM3Z2dnNPZS9mdWhaK2ZIN1MwdFBEa3lSTnVab2ppNG1MNCtmbGgwNlpOS0NrcDRYWDFBSlZ4cVhYZEhqYVZscGFXUWtHVnlXUW9LU21Cam80T3NyS3lGTUxzR3NQQXdBQTdkKzVVQ05nSGdLKy8vaHF2WHIzaUN1cUdEUnVRbkp5TUtWT21RRjlmSDBlUEhzV0xGeS93NnRVcmFHbHA0Y1dMRitqY3VUT2tVaW51M3IyTHAwK2ZVbUZ0N1F5MFpRS0JBTDYrdmtoT1R1Ym1jeW9xS3NMTm16ZXhmUGx5ZE96WUVmdjI3WU8ydGpaMjd0eUo5ZXZYYzdmR0ZSVVYwTlRVeEtWTGw3aUJEVlZ2ZndFb25hSUZBSXFLaWpCLy9ueGVXbzhlUFJRR0ZzaG5QcXpKMUtsVFVWWldCZzBORFlYelZWVmVYZzZ4V0F5cFZGcGpvZGJVMUZTNjBvQXlaOCtlaFlPREE3Nzk5bHRvYVdraFBUMGRUNTQ4d2V6WnM5Ry9mMzk4Ly8zM0dEdDJMSEp5Y3VEdjc0KzNiOS9XT1lLS3ZPZmVoMzdXdUxnNGhiaFd4aGhMVGs1bU1wbU1sNWFUazhQRVlqR2JOMjhlczdLeVlnRUJBZXhmLy9vWEYrZHFZMlBEMjcrb3FJaloyOXZ6MHFxdUVGQWZyMSsvVnNoSFZWS3BWT24ycWpQOFoyVmxzZkhqeHpNYkd4dm01K2ZYb09zM1ZHRmhJVnV5WkFrVENBU3NzTENRTFZxMGlOblkyTEJYcjE2OTArdlc1WDNvWjIzVG96SGVoeEZNVGNYYVdleHJXL1UrakdDaXFKdFdSZ1dWMUJjVjFsYkVHRU51Ymk0dlRTd1djeTNJaEZSRmhiVVdEWW5sdkhQbkRqZTlhVlUrUGo0MUh2UG8wU01zV0xDQUcrZ0FWQTZtOFBUMDVLVTFWVzV1THV6czdDQVNpYmkwakl3TXJsdW9PVWlsVW5oN2V5dmtXeVFTWWZQbXpSQ0x4VXFQbzNWbDY0OWFnMnRSMzFoT29ISmFVak16TTZ4WnN3YW5UNS9tb2x3dVhib0VUMDlQQUpWcngyaHJhMlBVcUZFQUtoZkltalJwRWkrT2RjbVNKVmk4ZURFZVAzNnNNRTJvblowZCt2VHBBNkJ5VGx6NTlnY1BIbUQ0OE9IY2ZybTV1YndSVUJjdVhNQ29VYU40RVN6WHIxOVhHcjUzN3R3NWJOMjZ0YzdQS3lkdkw4akp5Y0d2di82cUVKTWJFaElDc1Zpc3NOaFgxWHpJdGVTNnNtMFJGZFlxR2h2THlSakRMNy84QWc4UEQwUkhSK1BRb1VQbzJyVXJ6cDQ5eTNYSFpHZG5RMGRIQjRHQmdRQXFhNEVmZi93UisvZnZWNGhKWll4aCtmTGwzSHN6TXpPdWhxNDZ2V2hOcitWa01obHNiVzBoRkFxaG9hSEJqUjIrZHUwYW9xS2k4UExsUzk1c0UvLys5Nzh4WThZTWJ2YUcwYU5ISXk0dWpqY0dXRmthVUJrZXFLK3Z6MHZMeXNyQzZkT25FUklTQXBsTUJoY1hGL2o0K05RNG9maVJJMGNVUm1oSnBWSWtKaWJDMk5nWVdscGFTby9MenM1R3IxNjlsRzRqNzRsMzJYV3pjZU5HRmhBUVVLOTliOSsrellWNXZYbnpobVZuWjNQYmJHeHNXSDUrUHBzOWV6YUxpWW5oMHFPam8zbUxHVXNrRW9YemlrUWkzaFNmeWhZUWZ2ejRzVUthazVNVGQwNTVpSnhZTEdZaWtZZ1pHUm14NU9SazV1enN6RHZHMnRwYW9YdEV2b0J4WFduT3pzNXM5T2pSek16TWpJMGJONDRaR1JreHFWVEt2dmppQzNia3lCRnV2M1BuenJIMTY5ZnpqcTF0RVdnZkh4OW1hMnZMakl5TW1FQWc0TFpWWHdSYUh0N1hrTVdxRytwOTZMcWhtbFdKMU5SVVpHVmx3ZG5abVJmSklsZFdWZ2F4V0l5d3NEQVlHQmpnMUtsVHlNL1A1d1lGUkVWRllkNjhlWkJLcFNndExjWGN1WE1oRW9sdzRNQUJIRGh3QUtkUG44Ymh3NGU1OHhVVUZHRGh3b1c0Y09FQ2I2VFIxYXRYRVJvYWlsT25Uc0hKeVFtcXFxb0thOUw4OTcvL3JYVzhMUUR1bGx3K3lPTEhIMzlVZUY2VlNDU05Ic1YwN05neGVIdDd3OHpNREJNblRzU2tTWlBnNCtPRHBLUWtTS1ZTeE1iR29yUzBGRUtoRUNVbEpiaDM3eDYrL3ZwckFLMnpyaXhwQmUraVpoVUtoV3pXckZrc0x5OVBZVnQ1ZVRrTERnNW1NMmZPWkJFUkVVd3FsYklIRHg2d3hZc1hjeldycmEwdHQzOWFXaHB6Y0hCZ1Y2OWU1WjBuUER5Y0xWeTRrRmREekowN2x5VWtKUEQyMjdoeEk5dS9mMyt0K2ExNnZlcXExelR5OTFLcGxQbjYrckxZMkZodW03bTVPUzhBbnJINjE2enkvR2RrWkxETXpFdzJmLzU4bHBTVXhNTER3MWxpWWlKNy92dzVLeXdzWkZLcGxFVkVSTENWSzFkeXgzMysrZWVzcUtpSUxWMjZsSm1ZbUxBYk4yNHdnVURBcTJYTnpjMTUxNkthbFRRcWx2UGh3NGR3Y1hGUmFKU0pqbzdHOXUzYm9hNnVqbVBIam5GTFJZYUVoT0RseTVmdzhQRGd0WGhhVzFzakppWUdZOGFNQVZENTNIcnIxaTF1UVN1NU1XUEc4QlpiNnR1M0w2K1d6TTdPVmhobVdQM3VRRlZWRlE0T0RsaTJiQmtNRFEzUnMyZFBidUx5NnVOdjVldkwxSlRtNXVhR2hRc1hvcUNnQVAzNjlVTk1UQXdHRHg0TUV4TVRwV09FcDB5Wmdna1RKdkRTV25wZDJiYUtDbXNWallubERBOFA1NkptNUM1ZHVvU0FnQUJvYUdqd2JzUGtBZVhMbGkxVGFDeXh0TFRFMnJWcnNXSERCcWlvcU9EcDA2ZFFWMWRYdWdwYVF3T3g1WkU4OHBYWEFVQmZYeCtPam83dzhmR0JyNjh2Tis1WDNycGJYbDRPYzNOejNMcDFpM2RyYm14c2pQajRlRjdMOHIxNzk5QzVjMmNJQkFJa0pDUndCZDdZMkZoaFJvdmk0dUo2dDlpK3EzVmwyeW9xckZVME5aWlR6dHJhR2lOR2pPQzE2RmFsckZWejZOQ2hrTWxrZVBUb0VZWU5HNGFiTjI4MktTeXVQaFl0V29TOHZEeVVsNWREVlZXVjk4eWFsNWNIWFYzZGVpM3FOR3JVS05qWjJjSEp5UWtDZ1FDclY2OEdVUG1zWEwyV1Z6YmJZa3V2Szl0V1VXR3RvaW14bk5YSmh4RXVXTENBUzZ0dGxua1ZGUlZZV2xvaUl5TUR3NFlOUTF4Y25OSU8vbzgvL3BpM1RHVjE5WTE4QVNvTGs1NmVIZ29MQ3hYNlFSTVRFeHUwSEtTTGl3dFNVbEx3Nk5FanBLZW4xMnNLMXRaYVY3YXRvc0xhaklSQ0lRUUNBWnljbkxoYUlDUWtoTnRlZFY0bFplUi9zTG01dWNqTXpJU1JrWkhDUGtWRlJYQnpjMnRRdnVRdHB6VjU5dXdaNzRmcXhZc1hDQXdNeEpZdFcrcDlqWFBuenFHNHVCaExseTdGc21YTGVJOEsxWldWbFdIcDBxV3R0cTVzVzBXRnRRNzFpZVdVazBna21EUnBFbGFzV01FOXg5WlZzejU1OGtTaDhFbWxVb2pGWWw3RDBJQUJBN2pYTlEzZEF5b0xzNU9URThhUEg4OWRXOTY5VWZXWk5TRWhBZDdlM3REUjBVRk9UZzVjWFYwQkFKR1JrZGkxYXhmYzNOeDRqVDIxQ1EwTlJWaFlHSUtDZ3RDalJ3K01IRGtTK3ZyNnFLaW9VUG9EcGFXbGhVT0hEaWw4bjg3T3p2amIzLzZtZEYzWlZhdFcxYml1ckpxYUd2ZUQxTEZqUjk2UFUxT1dLQ0hONkYwTmltaE1MR2RFUklSQ21ueDlWN25vNkdqZSswMmJOalV4cDNXN2YvOCs3LzNMbHk4Wlk1WGRVQzlldkdDUEh6L21EZUpJU0VoZ0tTa3BOWjd2d0lFRHJMeThuSmYyeXkrL3NQejhmSVY5VjY5ZVhhKzB0dUI5NkxwcDAvRlpIMEk4SzJrYktKNlZFRkp2VkZnSmFTTStpQWFtOWo3ckhXa2YyblROeWhpck9laVJrT2Izb0xVelFBZ2hoQkJDQ0NHRUVFSUlJWVFRUWdnaGhCQkNDQ0dFRUVJSUlZUVFRZ2doaEJCQ0NDR0VFRUlJSVlRUVFnZ2hoQkJDQ0NHRUVFSUlJWVFRUWdnaGhCQkNDQ0dFRUVKNC9nY244UWNIZzVlNlVBQUFBQUJKUlU1RXJrSmdnZz09IiwKCSJUaGVtZSIgOiAiIiwKCSJUeXBlIiA6ICJmbG93IiwKCSJWZXJzaW9uIiA6ICIzIgp9Cg=="/>
    </extobj>
    <extobj name="ECB019B1-382A-4266-B25C-5B523AA43C14-4">
      <extobjdata type="ECB019B1-382A-4266-B25C-5B523AA43C14" data="ewoJIkZpbGVJZCIgOiAiMjA5OTM5NDk5MzgyIiwKCSJHcm91cElkIiA6ICIxODAwODA2MjYxIiwKCSJJbWFnZSIgOiAiaVZCT1J3MEtHZ29BQUFBTlNVaEVVZ0FBQUxvQUFBQ0pDQVlBQUFDYjRDTHlBQUFBQ1hCSVdYTUFBQXNUQUFBTEV3RUFtcHdZQUFBTFRVbEVRVlI0bk8zZGYwelU5UjhIOE9jZG5FS1l1Q0xtWkRKY1dHcWgyd1dLQlJGTVRtd01WRHFMZE90cU9NcEZvVzVVaTVwbUdNMGdIR3ZzV3JIV21Rb1RXM2FsSHJzbUVtSWFHQ0N5RlVVdUJjTU9EVGlCNno3My92N2h1RzhueHdYSDRZSDNmUHgxOS83OGVMOCt4NHMzbjgvbi9mb2NBQkVSRVJFUkVSRVJFUkVSRVJFUkVSRVJFUkVSRVJFUkVSRVJFUkVSRVJFUkVSRVJFUkVSRVJFUkVSRVJFUkVSRVJFUkVSRVJFUkVSRVJFUkVSRVJFUkVSRVJGTlV6SnZCekFSU3FYU0NDREoyM0hRZnhOQ25EbDM3dHdLYi9VdjkxYkhIc0lrbnlaa010bHliL2J2NzgzT1BhV2hvY0hiSVpBTGp6enlpTGREbVBZak90R1lNTkhKSnpEUnlTY3cwY2tuTU5ISkp6RFJ5U2N3MGNrbk1OSEpKekRSeVNjdzBja25NTkhKSnpEUnlTY3cwVDFBQ0lFVEowNTRPd3h5Z1lrTzRQRGh3eVBhRGgwNkJKdk5OcWJ0YlRZYnRtL2Y3dW13eUlQdWlETGRpU291THNiNjllc2Qyb3FLaXBDZW5nNjUzSEVzMkx0M0w0NGRPK1owUDJ2V3JCblJkdlRvMFZIN2JXOXZSMTVlSHNyTHl6Rm56cHdSeTEyVnR6WTBOS0NscFFVYWpRYTF0Ylc0NjY2NzdNdUcyd0ZBTHBkanlaSWwyTGx6SnlJaUlwenVxN2UzRjFsWldkaTFheGNlZlBEQlVmc2tMMUVxbFVLcFZBcDMzYmh4UTF5L2ZsM0V4c1lLdlY0djh2THlSRXBLaWtoSlNSRktwZEwrT2lVbHhlVityRmJydU9PUUpFbGtabWFLa3lkUC91ZTZ6YzNOUXFsVWlxR2hJYWZ0WnJONTFQYSt2ajZSbDVjbk5tM2E1TEtQMDZkUEM3VmFMU1JKR3RkeGpNWHd6OG1idWVMVEkvb1BQL3lBeHNaR3lPVnlWRlZWb2JpNDJENnl4c1RFMkVmam1KZ1lqL2Q5OHVSSnlHUXl4TWZIZTN6Zi96WnIxaXhrWkdSZ3k1WXRzTmxzSS81Q0RWdXhZZ1ZtelpxRjc3NzdEcXRXclpyVW1MekJweE85cTZzTGMrZk9oVXdtdzVZdFc5RFUxSVNFaEFSWXJkWlJFd0lBVWxOVHg5U2VucDZPelpzM08xMzMrUEhqV0wxNnRmdkJqME4vZnovdXUrOCtsOGNFQUNxVkN0WFYxVXowTzgybFM1ZXdZc1hONTNXam82UHRGNThXaXdVS2hXTFU3ZlI2dmNON1NaS3dmUG55RWUydW5EOS9IaHMyYkhBajZ2SHA2ZW1CVHFmRGM4ODk5NS9yUHZUUVE5RHBkSk1la3pmNGRLSmZ1M2JONFFKdGVNUWJHQmhBUUVDQTAyMXVIYlVsU1VKM2Q3ZlRaUUNRbTV2cmRJVHM3dTVHYUdpb3U2R1B5ZkJwVVhoNE9HYlBudTN5MUFVQVFrTkQ4ZGRmZjAxcVRON2kwNG0rZS9kdWgvZkp5Y2tBQUt2Vml0N2VYaVFtSnNMZjN4OXo1c3hCY25JeXdzTENIRVp0bTgyRy9QeDgvUG5ubndnSUNNRFdyVnNSR1JrSlNaSncrUEJoUFByb293Z0xDM1BhdHhBQ010bmtmdHRJYlcwdEFnTUQwZFhWaFpLU0VoaU5SaFFWRlUxcW4xT1ZUeWY2cmFxcnF3RUErL2Z2eDc1OSs3Qm16UnJrNU9RNFhiZS92eC81K2ZsNCtPR0hzV3ZYTG5SMGRNQmdNS0M5dlIyZmZQSUo3cjMzWGp6d3dBT2pKbnBJU0FoTUpoUG16WnMzYWNjREFES1pEUFBtemNQVFR6K043T3hzbDZQNjFhdFhFUklTTXFueGVBc25qRzVodFZwUlZWV0Z3c0pDNlBWNnRMYTJqbGpIYURRaU96c2JwMCtmUmxaV0Z2ejgvQkFaR1ltWk0yZENxOVdpb0tBQVdxMFd5NVl0RzdXZnhZc1hPOTIzTzY1ZHV3YVR5UVNUeVlTZW5oNkhaVUlJWEw1OEdmdjI3Y095WmN0Y25ycTB0clppeVpJbEhvbHBxbUdpMytLamp6N0Nva1dMc0hUcFVtemZ2aDB2di93eUdoc2JBZHc4SDMvaGhSZFFXVm1KNHVKaXpKdzVFd0F3T0RpSUkwZU9RSzFXSXlFaEFYdjM3c1dwVTZjZ1NkS28vU1FuSjhOZ01IZ2s1clMwTktoVUtxaFVLcVNscGRuYjQrUGpFUjBkalUyYk5pRW9LQWg3OXV4eHVaODc5WTdMdERmUkNhTmhqejMybUpBa1NaU1dsZ3ExV2kzNit2cnN5ejc3N0RNUkhSMHRkdS9lTFRvN084WEZpeGVGRUVJTURRMkoyTmhZOGVhYmI0b25ubmhDdlBMS0svYnRhbXRyeFRQUFBDUGk0dUxFaFFzWG5QYjV6ei8vaUhYcjFva2ZmL3h4d3ZGN1FrTkRnMWkzYnAyd1dxMGUzL2RVbURDYTFqeVo2RC85OUpQSXpzNFcxNjlmSDdIOHhJa1RRcVBSaVBQbno5dmJ6R2F6Mkx4NXN6aHc0SURUYllRUTRvOC8vbkRaYjNOenM5aXdZY09JbWMzYnpXdzJDN1ZhTFpxYW1pWmwvMU1oMGFmN2w0d0tZSHAvSmQyTkd6Y3dZOFlNK1B0Nzc3NkExV3FGeFdKeHFKZnhwT0dhbmNiR1JxL2xHKys2ZU5sa0pkZDQrUHY3ZS9VWDdYYmd4YWdYQ05hdjMzWk1kQzhZYS8zNjBhTkhVVjlmNzlBbVNSTDYrdnB3K2ZKbHRMYTJvcTZ1RG0xdGJTTzIvZm5ubjlIUjBlR3htS2U3Ty92dmxZZDFkSFRZNjd5SDJXdzJEQXdNSUNnb3lPazI2OWV2ZDZ0KzNXYXpRYXZWNHNNUFA0VFZha1ZxYWlva1NZSkNvVUJBUUFDQ2c0Tng5OTEzSXpBd0VIRnhjVmk4ZUxIRGZqNzk5RlBFeDhkandZSUZiaHpwblljWG94TmtNQmhnTUJqd3dRY2ZqSG1iNFNJd1YzRWZPM1lNOWZYMWVPdXR0OURjM0l5T2pnNUVSVVVoT0RnWU9UazVxS2lvd0lVTEY3Qmp4dzVVVkZSQXI5ZmJwL2ZIZW5GWlUxTXo1cGduZ2hlajAxUkNRb0w5dGNWaWdVd21jMmdiNW00aVdTd1dsSmVYbzdTMEZKV1ZsVGg3OWl5eXNySnc5dXhaYk55NEVWRlJVYmh5NVFyMjdObURuSndjeU9WeXBLV2wyU2VMOHZQekVSWVdocGRlZXNtOUE3d0RNZEhkME4vZmovcjZlc3lZTVFQQXplS3B1TGc0ZTVHV3hXTEJ5cFVyN2V1UHQzNjlycTRPWFYxZDJMcDFLM3A2ZXZENTU1L2oxVmRmeFcrLy9XWXZLdHUyYlJzQW9LeXNERjk5OVpWOU5HOXBhVUZuWnljMEdnMlNra2IrNTV2QndVRU1EUTJoc3JJUzk5OS8vd1EvQ2JvdFBEVmg1TTRFeUw4ZmExTXFsUTR6aWtORFF5N2orcTlIN3dZSEIwVnZiNjk0KysyM3hUZmZmR052VDAxTmRSbVgyV3dXR1JrWjR1clZxeU9XV1N3V29kUHB4TnExYThXWFgzNDVLWS9NaldZcVRCaHhSSjhnaThVQ3VWdythckdVdS9YcjFkWFZzRnF0ZVBMSkozSHUzRG04Ly83N01KbE15TXpNZE5yUEYxOThnWjA3ZCtMMzMzOTNXb0dZa1pHQnRMUTA3TisvSDRHQmdlTTl6R21QaVQ1QlhWMWRDQWtKR2JXMjNKMzY5Yi8vL2hzRkJRVllzR0FCbm4zMldhU21wdUtkZDk1QlZsYldpUDFIUkVUZ3ZmZmV3OEdEQnhFYUdncUZRZ0dielliRXhFU0g5ZnI3KzZIVDZSeWVJUHI2NjY4eGUvWnNEMzBTVXhzVGZZS3FxNnVoVUNqUTB0S0NxS2lvVWRjYlQvMTZjSEF3U2twS01ILytmTXlkT3hkeXVSeGFyUmJ6NTgrSFJxTkJjbkl5YkRZYnRtM2Jacitqb1ZLcEVCUVVoRU9IRGtFdWw0KzRFSTZKaWJsdGQxbW1JaWE2RzZxcXFxQlFLTkRZMkFpZFRnZU5Sb09DZ2dMNCtmbGg0OGFOVUtsVURpVzRScU1SNWVYbCtQWFhYMUZTVWdJQWlJeU1SRTFORGJSYUxRb0xDMGQ4bjhyQ2hRdlIxTlNFaW9vS2hJZUg0OHlaTXlncks4T0xMNzRJczltTW1wb2FSRVJFNEttbm5nSUEzSFBQUGJmdkE1aUdPRFBxQmttU1VGaFlpTnpjWEx6eHhodDQvdm5uY2ZEZ1FlVGs1T0RJa1NOSVQwK0gwV2pFd01DQVcvWHJ2L3p5Q3pJek0yRTBHaEVSRVlGdnYvMFdhclVhUVVGQldMVnFGZDU5OTEyMHRiVmg1Y3FWTG12ZTZmODRvby9EeFlzWGtadWJpKzd1YnF4ZXZSb0hEaHh3ZUZRdU5qWVdzYkd4YUdwcVFsbFpHUXdHQTNiczJJSHc4SEJZTEJaWUxCYms1K2VqcnE0T1M1Y3VSVkpTRW5KemMvSDk5OStqdExRVXI3MzJHajcrK0dNc1dyUUl4NDhmQjNEenZONWtNdUhLbFN0WXUzWXRsRW9sOUhvOTJ0cmFvTlBwOFBycnIyUGh3b1VvS3l1RG41K2ZRN3dXaXdWRFEwUDJHVldhcHJ4eGUvSFVxVk5qcmgvdjZlbXh2NTVvL1hwN2U3dkRBeUhEQmdjSHhhVkxsK3p2SDMvOGNmdnJ6czVPa1pTVUpCSVRFMFZSVWRHWVlwNE1VK0gySWtzQWFOSk5oUklBbnFPVFQyQ2lrMDlnb3BOUFlLS1RUMkNpazA5Z29wTlBZS0tUVDJDaWswOWdvcE5QWUtLVFQyQ2lrMCs0STZvWFhmMC9UaUpnbW8vb1FvZ3ozbzZCeHV5OHR3TWdJaUlpSWlJaUlpSWlJaUlpSWlJaUlpSWlJaUlpSWlJaUlpSWlJaUlpSWlJaUlpSWlJaUlpSWlJaUlpS3YreCthSUN2T0l3U2Z4QUFBQUFCSlJVNUVya0pnZ2c9PSIsCgkiVGhlbWUiIDogIiIsCgkiVHlwZSIgOiAiZmxvdyIsCgkiVmVyc2lvbiIgOiAiNSIKfQo="/>
    </extobj>
  </extobjs>
</s:customData>
</file>

<file path=customXml/itemProps1.xml><?xml version="1.0" encoding="utf-8"?>
<ds:datastoreItem xmlns:ds="http://schemas.openxmlformats.org/officeDocument/2006/customXml" ds:itemID="{DBFEF789-4D4A-4BC4-85A0-AB0D21818A1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emplate>模板</Template>
  <TotalTime>231</TotalTime>
  <Words>10539</Words>
  <Application>Microsoft Office PowerPoint</Application>
  <PresentationFormat>自定义</PresentationFormat>
  <Paragraphs>911</Paragraphs>
  <Slides>137</Slides>
  <Notes>59</Notes>
  <HiddenSlides>0</HiddenSlides>
  <MMClips>0</MMClips>
  <ScaleCrop>false</ScaleCrop>
  <HeadingPairs>
    <vt:vector size="6" baseType="variant">
      <vt:variant>
        <vt:lpstr>已用的字体</vt:lpstr>
      </vt:variant>
      <vt:variant>
        <vt:i4>9</vt:i4>
      </vt:variant>
      <vt:variant>
        <vt:lpstr>主题</vt:lpstr>
      </vt:variant>
      <vt:variant>
        <vt:i4>6</vt:i4>
      </vt:variant>
      <vt:variant>
        <vt:lpstr>幻灯片标题</vt:lpstr>
      </vt:variant>
      <vt:variant>
        <vt:i4>137</vt:i4>
      </vt:variant>
    </vt:vector>
  </HeadingPairs>
  <TitlesOfParts>
    <vt:vector size="152" baseType="lpstr">
      <vt:lpstr>Helvetica Neue</vt:lpstr>
      <vt:lpstr>inherit</vt:lpstr>
      <vt:lpstr>OPPOSans B</vt:lpstr>
      <vt:lpstr>OPPOSans-S</vt:lpstr>
      <vt:lpstr>微软雅黑</vt:lpstr>
      <vt:lpstr>Arial</vt:lpstr>
      <vt:lpstr>Broadway</vt:lpstr>
      <vt:lpstr>Calibri</vt:lpstr>
      <vt:lpstr>Wingdings</vt:lpstr>
      <vt:lpstr>Office 主题​​</vt:lpstr>
      <vt:lpstr>1_Office 主题​​</vt:lpstr>
      <vt:lpstr>2_Office 主题​​</vt:lpstr>
      <vt:lpstr>3_Office 主题​​</vt:lpstr>
      <vt:lpstr>4_Office 主题​​</vt:lpstr>
      <vt:lpstr>5_Office 主题​​</vt:lpstr>
      <vt:lpstr>鸿蒙内核启动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MOMODA素材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user</dc:creator>
  <cp:keywords>user</cp:keywords>
  <dc:description>****.taobao.com</dc:description>
  <cp:lastModifiedBy>qinan tang</cp:lastModifiedBy>
  <cp:revision>82</cp:revision>
  <dcterms:created xsi:type="dcterms:W3CDTF">2015-01-21T16:40:00Z</dcterms:created>
  <dcterms:modified xsi:type="dcterms:W3CDTF">2023-06-12T10:28:12Z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C8CD95643A65409282ADB4D0B3EF38B0</vt:lpwstr>
  </property>
  <property fmtid="{D5CDD505-2E9C-101B-9397-08002B2CF9AE}" pid="3" name="KSOProductBuildVer">
    <vt:lpwstr>2052-11.1.0.13012</vt:lpwstr>
  </property>
</Properties>
</file>